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75" r:id="rId3"/>
    <p:sldId id="283" r:id="rId4"/>
    <p:sldId id="260" r:id="rId5"/>
    <p:sldId id="290" r:id="rId6"/>
    <p:sldId id="277" r:id="rId7"/>
    <p:sldId id="265" r:id="rId8"/>
    <p:sldId id="287" r:id="rId9"/>
    <p:sldId id="291" r:id="rId10"/>
    <p:sldId id="263" r:id="rId1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41" autoAdjust="0"/>
  </p:normalViewPr>
  <p:slideViewPr>
    <p:cSldViewPr>
      <p:cViewPr varScale="1">
        <p:scale>
          <a:sx n="123" d="100"/>
          <a:sy n="123" d="100"/>
        </p:scale>
        <p:origin x="114" y="22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hang%20Lam\Downloads\Form%20B&#225;o%20c&#225;o%20Chi&#7871;n%20l&#432;&#7907;c%20Tu&#7847;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hang%20Lam\Downloads\Form%20B&#225;o%20c&#225;o%20Chi&#7871;n%20l&#432;&#7907;c%20Tu&#7847;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hang%20Lam\Downloads\Form%20B&#225;o%20c&#225;o%20Chi&#7871;n%20l&#432;&#7907;c%20Tu&#7847;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hang%20Lam\Downloads\Form%20B&#225;o%20c&#225;o%20Chi&#7871;n%20l&#432;&#7907;c%20Tu&#7847;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hang%20Lam\Downloads\Form%20B&#225;o%20c&#225;o%20Chi&#7871;n%20l&#432;&#7907;c%20Tu&#7847;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hang%20Lam\Downloads\Form%20B&#225;o%20c&#225;o%20Chi&#7871;n%20l&#432;&#7907;c%20Tu&#7847;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latin typeface="Times New Roman" panose="02020603050405020304" pitchFamily="18" charset="0"/>
                <a:cs typeface="Times New Roman" panose="02020603050405020304" pitchFamily="18" charset="0"/>
              </a:rPr>
              <a:t>Top</a:t>
            </a:r>
            <a:r>
              <a:rPr lang="en-US" sz="1600" b="1" baseline="0">
                <a:latin typeface="Times New Roman" panose="02020603050405020304" pitchFamily="18" charset="0"/>
                <a:cs typeface="Times New Roman" panose="02020603050405020304" pitchFamily="18" charset="0"/>
              </a:rPr>
              <a:t> cổ phiếu tăng/giảm mạnh nhất tuần qua</a:t>
            </a:r>
            <a:endParaRPr lang="en-US" sz="1600" b="1">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Sheet1!$H$7</c:f>
              <c:strCache>
                <c:ptCount val="1"/>
                <c:pt idx="0">
                  <c:v>Biến động</c:v>
                </c:pt>
              </c:strCache>
            </c:strRef>
          </c:tx>
          <c:spPr>
            <a:solidFill>
              <a:srgbClr val="00B050"/>
            </a:solidFill>
            <a:ln>
              <a:noFill/>
            </a:ln>
            <a:effectLst/>
          </c:spPr>
          <c:invertIfNegative val="1"/>
          <c:cat>
            <c:strRef>
              <c:f>Sheet1!$G$8:$G$17</c:f>
              <c:strCache>
                <c:ptCount val="10"/>
                <c:pt idx="0">
                  <c:v>KMR</c:v>
                </c:pt>
                <c:pt idx="1">
                  <c:v>RAL</c:v>
                </c:pt>
                <c:pt idx="2">
                  <c:v>TMT</c:v>
                </c:pt>
                <c:pt idx="3">
                  <c:v>NAV</c:v>
                </c:pt>
                <c:pt idx="4">
                  <c:v>EVG</c:v>
                </c:pt>
                <c:pt idx="5">
                  <c:v>HOT</c:v>
                </c:pt>
                <c:pt idx="6">
                  <c:v>TCM</c:v>
                </c:pt>
                <c:pt idx="7">
                  <c:v>FUCVREIT</c:v>
                </c:pt>
                <c:pt idx="8">
                  <c:v>SII</c:v>
                </c:pt>
                <c:pt idx="9">
                  <c:v>EMC</c:v>
                </c:pt>
              </c:strCache>
            </c:strRef>
          </c:cat>
          <c:val>
            <c:numRef>
              <c:f>Sheet1!$H$8:$H$17</c:f>
              <c:numCache>
                <c:formatCode>0.00%</c:formatCode>
                <c:ptCount val="10"/>
                <c:pt idx="0">
                  <c:v>6.9900000000000004E-2</c:v>
                </c:pt>
                <c:pt idx="1">
                  <c:v>6.9900000000000004E-2</c:v>
                </c:pt>
                <c:pt idx="2">
                  <c:v>6.9800000000000001E-2</c:v>
                </c:pt>
                <c:pt idx="3">
                  <c:v>6.9800000000000001E-2</c:v>
                </c:pt>
                <c:pt idx="4">
                  <c:v>6.9599999999999995E-2</c:v>
                </c:pt>
                <c:pt idx="5">
                  <c:v>-6.9599999999999995E-2</c:v>
                </c:pt>
                <c:pt idx="6">
                  <c:v>-6.9500000000000006E-2</c:v>
                </c:pt>
                <c:pt idx="7">
                  <c:v>-6.8699999999999997E-2</c:v>
                </c:pt>
                <c:pt idx="8">
                  <c:v>-6.8099999999999994E-2</c:v>
                </c:pt>
                <c:pt idx="9">
                  <c:v>-6.6900000000000001E-2</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B167-4A27-968D-88270BCF38F6}"/>
            </c:ext>
          </c:extLst>
        </c:ser>
        <c:dLbls>
          <c:showLegendKey val="0"/>
          <c:showVal val="0"/>
          <c:showCatName val="0"/>
          <c:showSerName val="0"/>
          <c:showPercent val="0"/>
          <c:showBubbleSize val="0"/>
        </c:dLbls>
        <c:gapWidth val="219"/>
        <c:overlap val="-27"/>
        <c:axId val="2046973136"/>
        <c:axId val="2046973680"/>
      </c:barChart>
      <c:catAx>
        <c:axId val="2046973136"/>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6973680"/>
        <c:crosses val="autoZero"/>
        <c:auto val="1"/>
        <c:lblAlgn val="ctr"/>
        <c:lblOffset val="100"/>
        <c:noMultiLvlLbl val="0"/>
      </c:catAx>
      <c:valAx>
        <c:axId val="2046973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cross"/>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69731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lumMod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baseline="0">
                <a:latin typeface="Times New Roman" panose="02020603050405020304" pitchFamily="18" charset="0"/>
                <a:cs typeface="Times New Roman" panose="02020603050405020304" pitchFamily="18" charset="0"/>
              </a:rPr>
              <a:t>Giá trị và khối lượng giao dịch trên HOSE tuần qua</a:t>
            </a:r>
            <a:endParaRPr lang="en-US" sz="1600" b="1">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Sheet1!$U$7</c:f>
              <c:strCache>
                <c:ptCount val="1"/>
                <c:pt idx="0">
                  <c:v>GTGD trung bình (tỷ đồng)</c:v>
                </c:pt>
              </c:strCache>
            </c:strRef>
          </c:tx>
          <c:spPr>
            <a:solidFill>
              <a:schemeClr val="accent1"/>
            </a:solidFill>
            <a:ln>
              <a:noFill/>
            </a:ln>
            <a:effectLst/>
          </c:spPr>
          <c:invertIfNegative val="0"/>
          <c:cat>
            <c:strRef>
              <c:f>Sheet1!$T$8:$T$12</c:f>
              <c:strCache>
                <c:ptCount val="5"/>
                <c:pt idx="0">
                  <c:v>26/12 - 30/12/2022</c:v>
                </c:pt>
                <c:pt idx="1">
                  <c:v>03/01 - 06/01/2023</c:v>
                </c:pt>
                <c:pt idx="2">
                  <c:v>09/01 - 13/01/2023</c:v>
                </c:pt>
                <c:pt idx="3">
                  <c:v>16/01 - 19/01/2023</c:v>
                </c:pt>
                <c:pt idx="4">
                  <c:v>27/01/2023</c:v>
                </c:pt>
              </c:strCache>
            </c:strRef>
          </c:cat>
          <c:val>
            <c:numRef>
              <c:f>Sheet1!$U$8:$U$12</c:f>
              <c:numCache>
                <c:formatCode>#,##0.00</c:formatCode>
                <c:ptCount val="5"/>
                <c:pt idx="0">
                  <c:v>9175.2000000000007</c:v>
                </c:pt>
                <c:pt idx="1">
                  <c:v>10228.290000000001</c:v>
                </c:pt>
                <c:pt idx="2">
                  <c:v>9638.66</c:v>
                </c:pt>
                <c:pt idx="3">
                  <c:v>10773.04</c:v>
                </c:pt>
                <c:pt idx="4">
                  <c:v>11102.03</c:v>
                </c:pt>
              </c:numCache>
            </c:numRef>
          </c:val>
          <c:extLst>
            <c:ext xmlns:c16="http://schemas.microsoft.com/office/drawing/2014/chart" uri="{C3380CC4-5D6E-409C-BE32-E72D297353CC}">
              <c16:uniqueId val="{00000000-C58F-4A01-9AE0-5969F394F7AB}"/>
            </c:ext>
          </c:extLst>
        </c:ser>
        <c:dLbls>
          <c:showLegendKey val="0"/>
          <c:showVal val="0"/>
          <c:showCatName val="0"/>
          <c:showSerName val="0"/>
          <c:showPercent val="0"/>
          <c:showBubbleSize val="0"/>
        </c:dLbls>
        <c:gapWidth val="219"/>
        <c:overlap val="-27"/>
        <c:axId val="2122266160"/>
        <c:axId val="2122257456"/>
      </c:barChart>
      <c:lineChart>
        <c:grouping val="standard"/>
        <c:varyColors val="0"/>
        <c:ser>
          <c:idx val="1"/>
          <c:order val="1"/>
          <c:tx>
            <c:strRef>
              <c:f>Sheet1!$V$7</c:f>
              <c:strCache>
                <c:ptCount val="1"/>
                <c:pt idx="0">
                  <c:v>Khối lượng giao dịch trung bình (cổ phiếu)</c:v>
                </c:pt>
              </c:strCache>
            </c:strRef>
          </c:tx>
          <c:spPr>
            <a:ln w="28575" cap="rnd">
              <a:solidFill>
                <a:schemeClr val="accent2"/>
              </a:solidFill>
              <a:round/>
            </a:ln>
            <a:effectLst/>
          </c:spPr>
          <c:marker>
            <c:symbol val="none"/>
          </c:marker>
          <c:cat>
            <c:strRef>
              <c:f>Sheet1!$T$8:$T$12</c:f>
              <c:strCache>
                <c:ptCount val="5"/>
                <c:pt idx="0">
                  <c:v>26/12 - 30/12/2022</c:v>
                </c:pt>
                <c:pt idx="1">
                  <c:v>03/01 - 06/01/2023</c:v>
                </c:pt>
                <c:pt idx="2">
                  <c:v>09/01 - 13/01/2023</c:v>
                </c:pt>
                <c:pt idx="3">
                  <c:v>16/01 - 19/01/2023</c:v>
                </c:pt>
                <c:pt idx="4">
                  <c:v>27/01/2023</c:v>
                </c:pt>
              </c:strCache>
            </c:strRef>
          </c:cat>
          <c:val>
            <c:numRef>
              <c:f>Sheet1!$V$8:$V$12</c:f>
              <c:numCache>
                <c:formatCode>#,##0</c:formatCode>
                <c:ptCount val="5"/>
                <c:pt idx="0">
                  <c:v>535418633</c:v>
                </c:pt>
                <c:pt idx="1">
                  <c:v>608152112</c:v>
                </c:pt>
                <c:pt idx="2">
                  <c:v>548670001</c:v>
                </c:pt>
                <c:pt idx="3">
                  <c:v>604159058</c:v>
                </c:pt>
                <c:pt idx="4">
                  <c:v>585626147</c:v>
                </c:pt>
              </c:numCache>
            </c:numRef>
          </c:val>
          <c:smooth val="0"/>
          <c:extLst>
            <c:ext xmlns:c16="http://schemas.microsoft.com/office/drawing/2014/chart" uri="{C3380CC4-5D6E-409C-BE32-E72D297353CC}">
              <c16:uniqueId val="{00000001-C58F-4A01-9AE0-5969F394F7AB}"/>
            </c:ext>
          </c:extLst>
        </c:ser>
        <c:dLbls>
          <c:showLegendKey val="0"/>
          <c:showVal val="0"/>
          <c:showCatName val="0"/>
          <c:showSerName val="0"/>
          <c:showPercent val="0"/>
          <c:showBubbleSize val="0"/>
        </c:dLbls>
        <c:marker val="1"/>
        <c:smooth val="0"/>
        <c:axId val="2122253104"/>
        <c:axId val="2122263984"/>
      </c:lineChart>
      <c:catAx>
        <c:axId val="212226616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257456"/>
        <c:crosses val="autoZero"/>
        <c:auto val="1"/>
        <c:lblAlgn val="ctr"/>
        <c:lblOffset val="100"/>
        <c:noMultiLvlLbl val="0"/>
      </c:catAx>
      <c:valAx>
        <c:axId val="2122257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266160"/>
        <c:crosses val="autoZero"/>
        <c:crossBetween val="between"/>
      </c:valAx>
      <c:valAx>
        <c:axId val="2122263984"/>
        <c:scaling>
          <c:orientation val="minMax"/>
        </c:scaling>
        <c:delete val="0"/>
        <c:axPos val="r"/>
        <c:numFmt formatCode="#,##0"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253104"/>
        <c:crosses val="max"/>
        <c:crossBetween val="between"/>
      </c:valAx>
      <c:catAx>
        <c:axId val="2122253104"/>
        <c:scaling>
          <c:orientation val="minMax"/>
        </c:scaling>
        <c:delete val="1"/>
        <c:axPos val="b"/>
        <c:numFmt formatCode="General" sourceLinked="1"/>
        <c:majorTickMark val="out"/>
        <c:minorTickMark val="none"/>
        <c:tickLblPos val="nextTo"/>
        <c:crossAx val="21222639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lumMod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latin typeface="Times New Roman" panose="02020603050405020304" pitchFamily="18" charset="0"/>
                <a:cs typeface="Times New Roman" panose="02020603050405020304" pitchFamily="18" charset="0"/>
              </a:rPr>
              <a:t>Top</a:t>
            </a:r>
            <a:r>
              <a:rPr lang="en-US" sz="1600" b="1" baseline="0">
                <a:latin typeface="Times New Roman" panose="02020603050405020304" pitchFamily="18" charset="0"/>
                <a:cs typeface="Times New Roman" panose="02020603050405020304" pitchFamily="18" charset="0"/>
              </a:rPr>
              <a:t> cổ phiếu mua bán ròng của nhà đầu tư nước ngoài trên sàn HOSE</a:t>
            </a:r>
            <a:endParaRPr lang="en-US" sz="1600" b="1">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Sheet1!$H$21</c:f>
              <c:strCache>
                <c:ptCount val="1"/>
                <c:pt idx="0">
                  <c:v>Giá trị mua/bán ròng</c:v>
                </c:pt>
              </c:strCache>
            </c:strRef>
          </c:tx>
          <c:spPr>
            <a:solidFill>
              <a:srgbClr val="00B050"/>
            </a:solidFill>
            <a:ln>
              <a:noFill/>
            </a:ln>
            <a:effectLst/>
          </c:spPr>
          <c:invertIfNegative val="1"/>
          <c:cat>
            <c:strRef>
              <c:f>Sheet1!$G$22:$G$31</c:f>
              <c:strCache>
                <c:ptCount val="10"/>
                <c:pt idx="0">
                  <c:v>HPG</c:v>
                </c:pt>
                <c:pt idx="1">
                  <c:v>VIC</c:v>
                </c:pt>
                <c:pt idx="2">
                  <c:v>HCM</c:v>
                </c:pt>
                <c:pt idx="3">
                  <c:v>FRT</c:v>
                </c:pt>
                <c:pt idx="4">
                  <c:v>SSI</c:v>
                </c:pt>
                <c:pt idx="5">
                  <c:v>VNM</c:v>
                </c:pt>
                <c:pt idx="6">
                  <c:v>CTG</c:v>
                </c:pt>
                <c:pt idx="7">
                  <c:v>VCB</c:v>
                </c:pt>
                <c:pt idx="8">
                  <c:v>DGC</c:v>
                </c:pt>
                <c:pt idx="9">
                  <c:v>STB</c:v>
                </c:pt>
              </c:strCache>
            </c:strRef>
          </c:cat>
          <c:val>
            <c:numRef>
              <c:f>Sheet1!$H$22:$H$31</c:f>
              <c:numCache>
                <c:formatCode>General</c:formatCode>
                <c:ptCount val="10"/>
                <c:pt idx="0">
                  <c:v>174</c:v>
                </c:pt>
                <c:pt idx="1">
                  <c:v>91</c:v>
                </c:pt>
                <c:pt idx="2">
                  <c:v>65</c:v>
                </c:pt>
                <c:pt idx="3">
                  <c:v>35</c:v>
                </c:pt>
                <c:pt idx="4">
                  <c:v>32</c:v>
                </c:pt>
                <c:pt idx="5">
                  <c:v>-68</c:v>
                </c:pt>
                <c:pt idx="6">
                  <c:v>-37</c:v>
                </c:pt>
                <c:pt idx="7">
                  <c:v>-37</c:v>
                </c:pt>
                <c:pt idx="8">
                  <c:v>-37</c:v>
                </c:pt>
                <c:pt idx="9">
                  <c:v>-28</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BD89-40DE-8B7C-04570CBDBBF3}"/>
            </c:ext>
          </c:extLst>
        </c:ser>
        <c:dLbls>
          <c:showLegendKey val="0"/>
          <c:showVal val="0"/>
          <c:showCatName val="0"/>
          <c:showSerName val="0"/>
          <c:showPercent val="0"/>
          <c:showBubbleSize val="0"/>
        </c:dLbls>
        <c:gapWidth val="219"/>
        <c:overlap val="-27"/>
        <c:axId val="234139680"/>
        <c:axId val="234146752"/>
      </c:barChart>
      <c:catAx>
        <c:axId val="234139680"/>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146752"/>
        <c:crosses val="autoZero"/>
        <c:auto val="1"/>
        <c:lblAlgn val="ctr"/>
        <c:lblOffset val="100"/>
        <c:noMultiLvlLbl val="0"/>
      </c:catAx>
      <c:valAx>
        <c:axId val="234146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41396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lumMod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1" i="0" baseline="0">
                <a:effectLst/>
              </a:rPr>
              <a:t>Top cổ phiếu mua bán ròng của nhà đầu tư nước ngoài trên sàn HNX</a:t>
            </a:r>
            <a:endParaRPr lang="en-US">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Sheet1!$M$21</c:f>
              <c:strCache>
                <c:ptCount val="1"/>
                <c:pt idx="0">
                  <c:v>Giá trị mua/bán ròng</c:v>
                </c:pt>
              </c:strCache>
            </c:strRef>
          </c:tx>
          <c:spPr>
            <a:solidFill>
              <a:srgbClr val="00B050"/>
            </a:solidFill>
            <a:ln>
              <a:noFill/>
            </a:ln>
            <a:effectLst/>
          </c:spPr>
          <c:invertIfNegative val="1"/>
          <c:cat>
            <c:strRef>
              <c:f>Sheet1!$L$22:$L$31</c:f>
              <c:strCache>
                <c:ptCount val="10"/>
                <c:pt idx="0">
                  <c:v>PVS</c:v>
                </c:pt>
                <c:pt idx="1">
                  <c:v>IDC</c:v>
                </c:pt>
                <c:pt idx="2">
                  <c:v>CEO</c:v>
                </c:pt>
                <c:pt idx="3">
                  <c:v>SHS</c:v>
                </c:pt>
                <c:pt idx="4">
                  <c:v>HUT</c:v>
                </c:pt>
                <c:pt idx="5">
                  <c:v>PVC</c:v>
                </c:pt>
                <c:pt idx="6">
                  <c:v>PSD</c:v>
                </c:pt>
                <c:pt idx="7">
                  <c:v>VTV</c:v>
                </c:pt>
                <c:pt idx="8">
                  <c:v>SCI</c:v>
                </c:pt>
                <c:pt idx="9">
                  <c:v>SGC</c:v>
                </c:pt>
              </c:strCache>
            </c:strRef>
          </c:cat>
          <c:val>
            <c:numRef>
              <c:f>Sheet1!$M$22:$M$31</c:f>
              <c:numCache>
                <c:formatCode>General</c:formatCode>
                <c:ptCount val="10"/>
                <c:pt idx="0">
                  <c:v>15</c:v>
                </c:pt>
                <c:pt idx="1">
                  <c:v>6</c:v>
                </c:pt>
                <c:pt idx="2">
                  <c:v>4</c:v>
                </c:pt>
                <c:pt idx="3">
                  <c:v>3</c:v>
                </c:pt>
                <c:pt idx="4">
                  <c:v>2</c:v>
                </c:pt>
                <c:pt idx="5">
                  <c:v>-0.2</c:v>
                </c:pt>
                <c:pt idx="6">
                  <c:v>-0.1</c:v>
                </c:pt>
                <c:pt idx="7">
                  <c:v>-0.1</c:v>
                </c:pt>
                <c:pt idx="8">
                  <c:v>-0.05</c:v>
                </c:pt>
                <c:pt idx="9">
                  <c:v>-0.02</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386D-4204-BE05-7B64C4077903}"/>
            </c:ext>
          </c:extLst>
        </c:ser>
        <c:dLbls>
          <c:showLegendKey val="0"/>
          <c:showVal val="0"/>
          <c:showCatName val="0"/>
          <c:showSerName val="0"/>
          <c:showPercent val="0"/>
          <c:showBubbleSize val="0"/>
        </c:dLbls>
        <c:gapWidth val="219"/>
        <c:overlap val="-27"/>
        <c:axId val="2046962800"/>
        <c:axId val="2046963344"/>
      </c:barChart>
      <c:catAx>
        <c:axId val="20469628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6963344"/>
        <c:crosses val="autoZero"/>
        <c:auto val="1"/>
        <c:lblAlgn val="ctr"/>
        <c:lblOffset val="100"/>
        <c:noMultiLvlLbl val="0"/>
      </c:catAx>
      <c:valAx>
        <c:axId val="2046963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69628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lumMod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latin typeface="Times New Roman" panose="02020603050405020304" pitchFamily="18" charset="0"/>
                <a:cs typeface="Times New Roman" panose="02020603050405020304" pitchFamily="18" charset="0"/>
              </a:rPr>
              <a:t>Top</a:t>
            </a:r>
            <a:r>
              <a:rPr lang="en-US" sz="1600" b="1" baseline="0">
                <a:latin typeface="Times New Roman" panose="02020603050405020304" pitchFamily="18" charset="0"/>
                <a:cs typeface="Times New Roman" panose="02020603050405020304" pitchFamily="18" charset="0"/>
              </a:rPr>
              <a:t> cổ phiếu mua bán ròng của tự doanh tuần qua</a:t>
            </a:r>
            <a:endParaRPr lang="en-US" sz="1600" b="1">
              <a:latin typeface="Times New Roman" panose="02020603050405020304" pitchFamily="18" charset="0"/>
              <a:cs typeface="Times New Roman" panose="02020603050405020304" pitchFamily="18" charset="0"/>
            </a:endParaRPr>
          </a:p>
        </c:rich>
      </c:tx>
      <c:layout>
        <c:manualLayout>
          <c:xMode val="edge"/>
          <c:yMode val="edge"/>
          <c:x val="0.10679855643044621"/>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Sheet1!$R$21</c:f>
              <c:strCache>
                <c:ptCount val="1"/>
                <c:pt idx="0">
                  <c:v>Giá trị mua/bán ròng</c:v>
                </c:pt>
              </c:strCache>
            </c:strRef>
          </c:tx>
          <c:spPr>
            <a:solidFill>
              <a:srgbClr val="00B050"/>
            </a:solidFill>
            <a:ln>
              <a:noFill/>
            </a:ln>
            <a:effectLst/>
          </c:spPr>
          <c:invertIfNegative val="1"/>
          <c:cat>
            <c:strRef>
              <c:f>Sheet1!$Q$22:$Q$31</c:f>
              <c:strCache>
                <c:ptCount val="10"/>
                <c:pt idx="0">
                  <c:v>MBB</c:v>
                </c:pt>
                <c:pt idx="1">
                  <c:v>HPG</c:v>
                </c:pt>
                <c:pt idx="2">
                  <c:v>VPB</c:v>
                </c:pt>
                <c:pt idx="3">
                  <c:v>VHM</c:v>
                </c:pt>
                <c:pt idx="4">
                  <c:v>MSN</c:v>
                </c:pt>
                <c:pt idx="5">
                  <c:v>FUESSVFL</c:v>
                </c:pt>
                <c:pt idx="6">
                  <c:v>E1VFVN30</c:v>
                </c:pt>
                <c:pt idx="7">
                  <c:v>FUEVFVND</c:v>
                </c:pt>
                <c:pt idx="8">
                  <c:v>BSR</c:v>
                </c:pt>
                <c:pt idx="9">
                  <c:v>POW</c:v>
                </c:pt>
              </c:strCache>
            </c:strRef>
          </c:cat>
          <c:val>
            <c:numRef>
              <c:f>Sheet1!$R$22:$R$31</c:f>
              <c:numCache>
                <c:formatCode>General</c:formatCode>
                <c:ptCount val="10"/>
                <c:pt idx="0">
                  <c:v>51</c:v>
                </c:pt>
                <c:pt idx="1">
                  <c:v>47</c:v>
                </c:pt>
                <c:pt idx="2">
                  <c:v>35</c:v>
                </c:pt>
                <c:pt idx="3">
                  <c:v>34</c:v>
                </c:pt>
                <c:pt idx="4">
                  <c:v>33</c:v>
                </c:pt>
                <c:pt idx="5">
                  <c:v>-135</c:v>
                </c:pt>
                <c:pt idx="6">
                  <c:v>-98</c:v>
                </c:pt>
                <c:pt idx="7">
                  <c:v>-36</c:v>
                </c:pt>
                <c:pt idx="8">
                  <c:v>-25</c:v>
                </c:pt>
                <c:pt idx="9">
                  <c:v>-20</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5C00-48DC-95C1-E58545760A6A}"/>
            </c:ext>
          </c:extLst>
        </c:ser>
        <c:dLbls>
          <c:showLegendKey val="0"/>
          <c:showVal val="0"/>
          <c:showCatName val="0"/>
          <c:showSerName val="0"/>
          <c:showPercent val="0"/>
          <c:showBubbleSize val="0"/>
        </c:dLbls>
        <c:gapWidth val="219"/>
        <c:overlap val="-27"/>
        <c:axId val="2122262896"/>
        <c:axId val="2122255280"/>
      </c:barChart>
      <c:catAx>
        <c:axId val="2122262896"/>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255280"/>
        <c:crosses val="autoZero"/>
        <c:auto val="1"/>
        <c:lblAlgn val="ctr"/>
        <c:lblOffset val="100"/>
        <c:noMultiLvlLbl val="0"/>
      </c:catAx>
      <c:valAx>
        <c:axId val="2122255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2628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lumMod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latin typeface="Times New Roman" panose="02020603050405020304" pitchFamily="18" charset="0"/>
                <a:cs typeface="Times New Roman" panose="02020603050405020304" pitchFamily="18" charset="0"/>
              </a:rPr>
              <a:t>Top</a:t>
            </a:r>
            <a:r>
              <a:rPr lang="en-US" sz="1600" b="1" baseline="0">
                <a:latin typeface="Times New Roman" panose="02020603050405020304" pitchFamily="18" charset="0"/>
                <a:cs typeface="Times New Roman" panose="02020603050405020304" pitchFamily="18" charset="0"/>
              </a:rPr>
              <a:t> cổ phiếu mua bán ròng của nhà đầu tư cá nhân tuần qua</a:t>
            </a:r>
            <a:endParaRPr lang="en-US" sz="1600" b="1">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Sheet1!$V$21</c:f>
              <c:strCache>
                <c:ptCount val="1"/>
                <c:pt idx="0">
                  <c:v>Giá trị mua/bán ròng</c:v>
                </c:pt>
              </c:strCache>
            </c:strRef>
          </c:tx>
          <c:spPr>
            <a:solidFill>
              <a:srgbClr val="00B050"/>
            </a:solidFill>
            <a:ln>
              <a:noFill/>
            </a:ln>
            <a:effectLst/>
          </c:spPr>
          <c:invertIfNegative val="1"/>
          <c:cat>
            <c:strRef>
              <c:f>Sheet1!$U$22:$U$31</c:f>
              <c:strCache>
                <c:ptCount val="10"/>
                <c:pt idx="0">
                  <c:v>HHV</c:v>
                </c:pt>
                <c:pt idx="1">
                  <c:v>REE</c:v>
                </c:pt>
                <c:pt idx="2">
                  <c:v>PNJ</c:v>
                </c:pt>
                <c:pt idx="3">
                  <c:v>MSB</c:v>
                </c:pt>
                <c:pt idx="4">
                  <c:v>BMP</c:v>
                </c:pt>
                <c:pt idx="5">
                  <c:v>SSI</c:v>
                </c:pt>
                <c:pt idx="6">
                  <c:v>TMS</c:v>
                </c:pt>
                <c:pt idx="7">
                  <c:v>HPG</c:v>
                </c:pt>
                <c:pt idx="8">
                  <c:v>CTG</c:v>
                </c:pt>
                <c:pt idx="9">
                  <c:v>VND</c:v>
                </c:pt>
              </c:strCache>
            </c:strRef>
          </c:cat>
          <c:val>
            <c:numRef>
              <c:f>Sheet1!$V$22:$V$31</c:f>
              <c:numCache>
                <c:formatCode>General</c:formatCode>
                <c:ptCount val="10"/>
                <c:pt idx="0">
                  <c:v>380</c:v>
                </c:pt>
                <c:pt idx="1">
                  <c:v>56</c:v>
                </c:pt>
                <c:pt idx="2">
                  <c:v>55</c:v>
                </c:pt>
                <c:pt idx="3">
                  <c:v>36</c:v>
                </c:pt>
                <c:pt idx="4">
                  <c:v>19</c:v>
                </c:pt>
                <c:pt idx="5">
                  <c:v>-345</c:v>
                </c:pt>
                <c:pt idx="6">
                  <c:v>-327</c:v>
                </c:pt>
                <c:pt idx="7">
                  <c:v>-318</c:v>
                </c:pt>
                <c:pt idx="8">
                  <c:v>-232</c:v>
                </c:pt>
                <c:pt idx="9">
                  <c:v>-214</c:v>
                </c:pt>
              </c:numCache>
            </c:numRef>
          </c:val>
          <c:extLst>
            <c:ext xmlns:c14="http://schemas.microsoft.com/office/drawing/2007/8/2/chart" uri="{6F2FDCE9-48DA-4B69-8628-5D25D57E5C99}">
              <c14:invertSolidFillFmt>
                <c14:spPr xmlns:c14="http://schemas.microsoft.com/office/drawing/2007/8/2/chart">
                  <a:solidFill>
                    <a:srgbClr val="FF0000"/>
                  </a:solidFill>
                  <a:ln>
                    <a:noFill/>
                  </a:ln>
                  <a:effectLst/>
                </c14:spPr>
              </c14:invertSolidFillFmt>
            </c:ext>
            <c:ext xmlns:c16="http://schemas.microsoft.com/office/drawing/2014/chart" uri="{C3380CC4-5D6E-409C-BE32-E72D297353CC}">
              <c16:uniqueId val="{00000000-74FD-451C-9F87-582C58C636BF}"/>
            </c:ext>
          </c:extLst>
        </c:ser>
        <c:dLbls>
          <c:showLegendKey val="0"/>
          <c:showVal val="0"/>
          <c:showCatName val="0"/>
          <c:showSerName val="0"/>
          <c:showPercent val="0"/>
          <c:showBubbleSize val="0"/>
        </c:dLbls>
        <c:gapWidth val="219"/>
        <c:overlap val="-27"/>
        <c:axId val="2122258000"/>
        <c:axId val="2122254192"/>
      </c:barChart>
      <c:catAx>
        <c:axId val="2122258000"/>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254192"/>
        <c:crosses val="autoZero"/>
        <c:auto val="1"/>
        <c:lblAlgn val="ctr"/>
        <c:lblOffset val="100"/>
        <c:noMultiLvlLbl val="0"/>
      </c:catAx>
      <c:valAx>
        <c:axId val="2122254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2580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lumMod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C5E416C-8CD6-4289-881E-0AB963D4574B}" type="datetimeFigureOut">
              <a:rPr lang="en-US" smtClean="0"/>
              <a:t>2/3/2023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5886FD3-7EB2-403A-80A5-15C936234614}" type="slidenum">
              <a:rPr lang="en-US" smtClean="0"/>
              <a:t>‹#›</a:t>
            </a:fld>
            <a:endParaRPr lang="en-US"/>
          </a:p>
        </p:txBody>
      </p:sp>
    </p:spTree>
    <p:extLst>
      <p:ext uri="{BB962C8B-B14F-4D97-AF65-F5344CB8AC3E}">
        <p14:creationId xmlns:p14="http://schemas.microsoft.com/office/powerpoint/2010/main" val="117722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86FD3-7EB2-403A-80A5-15C936234614}" type="slidenum">
              <a:rPr lang="en-US" smtClean="0"/>
              <a:t>2</a:t>
            </a:fld>
            <a:endParaRPr lang="en-US"/>
          </a:p>
        </p:txBody>
      </p:sp>
    </p:spTree>
    <p:extLst>
      <p:ext uri="{BB962C8B-B14F-4D97-AF65-F5344CB8AC3E}">
        <p14:creationId xmlns:p14="http://schemas.microsoft.com/office/powerpoint/2010/main" val="1078447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886FD3-7EB2-403A-80A5-15C936234614}" type="slidenum">
              <a:rPr lang="en-US" smtClean="0"/>
              <a:t>3</a:t>
            </a:fld>
            <a:endParaRPr lang="en-US"/>
          </a:p>
        </p:txBody>
      </p:sp>
    </p:spTree>
    <p:extLst>
      <p:ext uri="{BB962C8B-B14F-4D97-AF65-F5344CB8AC3E}">
        <p14:creationId xmlns:p14="http://schemas.microsoft.com/office/powerpoint/2010/main" val="61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5892"/>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5892"/>
                </a:solidFill>
                <a:latin typeface="Roboto"/>
                <a:cs typeface="Roboto"/>
              </a:defRPr>
            </a:lvl1pPr>
          </a:lstStyle>
          <a:p>
            <a:endParaRPr/>
          </a:p>
        </p:txBody>
      </p:sp>
      <p:sp>
        <p:nvSpPr>
          <p:cNvPr id="3" name="Holder 3"/>
          <p:cNvSpPr>
            <a:spLocks noGrp="1"/>
          </p:cNvSpPr>
          <p:nvPr>
            <p:ph sz="half" idx="2"/>
          </p:nvPr>
        </p:nvSpPr>
        <p:spPr>
          <a:xfrm>
            <a:off x="545083" y="1196466"/>
            <a:ext cx="5474970" cy="4420870"/>
          </a:xfrm>
          <a:prstGeom prst="rect">
            <a:avLst/>
          </a:prstGeom>
        </p:spPr>
        <p:txBody>
          <a:bodyPr wrap="square" lIns="0" tIns="0" rIns="0" bIns="0">
            <a:spAutoFit/>
          </a:bodyPr>
          <a:lstStyle>
            <a:lvl1pPr>
              <a:defRPr sz="1400" b="1" i="0">
                <a:solidFill>
                  <a:srgbClr val="D61148"/>
                </a:solidFill>
                <a:latin typeface="Roboto"/>
                <a:cs typeface="Roboto"/>
              </a:defRPr>
            </a:lvl1pPr>
          </a:lstStyle>
          <a:p>
            <a:endParaRPr/>
          </a:p>
        </p:txBody>
      </p:sp>
      <p:sp>
        <p:nvSpPr>
          <p:cNvPr id="4" name="Holder 4"/>
          <p:cNvSpPr>
            <a:spLocks noGrp="1"/>
          </p:cNvSpPr>
          <p:nvPr>
            <p:ph sz="half" idx="3"/>
          </p:nvPr>
        </p:nvSpPr>
        <p:spPr>
          <a:xfrm>
            <a:off x="6595618" y="1608261"/>
            <a:ext cx="5187315" cy="3743325"/>
          </a:xfrm>
          <a:prstGeom prst="rect">
            <a:avLst/>
          </a:prstGeom>
        </p:spPr>
        <p:txBody>
          <a:bodyPr wrap="square" lIns="0" tIns="0" rIns="0" bIns="0">
            <a:spAutoFit/>
          </a:bodyPr>
          <a:lstStyle>
            <a:lvl1pPr>
              <a:defRPr sz="1400" b="0" i="0">
                <a:solidFill>
                  <a:srgbClr val="005892"/>
                </a:solidFill>
                <a:latin typeface="Roboto"/>
                <a:cs typeface="Roboto"/>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005892"/>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6868" y="82296"/>
            <a:ext cx="2045208" cy="73614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878198" y="1213230"/>
            <a:ext cx="4435602" cy="299719"/>
          </a:xfrm>
          <a:prstGeom prst="rect">
            <a:avLst/>
          </a:prstGeom>
        </p:spPr>
        <p:txBody>
          <a:bodyPr wrap="square" lIns="0" tIns="0" rIns="0" bIns="0">
            <a:spAutoFit/>
          </a:bodyPr>
          <a:lstStyle>
            <a:lvl1pPr>
              <a:defRPr sz="1800" b="1" i="0">
                <a:solidFill>
                  <a:srgbClr val="005892"/>
                </a:solidFill>
                <a:latin typeface="Roboto"/>
                <a:cs typeface="Roboto"/>
              </a:defRPr>
            </a:lvl1pPr>
          </a:lstStyle>
          <a:p>
            <a:endParaRPr/>
          </a:p>
        </p:txBody>
      </p:sp>
      <p:sp>
        <p:nvSpPr>
          <p:cNvPr id="3" name="Holder 3"/>
          <p:cNvSpPr>
            <a:spLocks noGrp="1"/>
          </p:cNvSpPr>
          <p:nvPr>
            <p:ph type="body" idx="1"/>
          </p:nvPr>
        </p:nvSpPr>
        <p:spPr>
          <a:xfrm>
            <a:off x="6459728" y="1219708"/>
            <a:ext cx="5412740" cy="46609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2/3/2023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1F574A-F3B6-09A5-AAEE-44C629B5B987}"/>
              </a:ext>
            </a:extLst>
          </p:cNvPr>
          <p:cNvPicPr>
            <a:picLocks noChangeAspect="1"/>
          </p:cNvPicPr>
          <p:nvPr/>
        </p:nvPicPr>
        <p:blipFill>
          <a:blip r:embed="rId2"/>
          <a:stretch>
            <a:fillRect/>
          </a:stretch>
        </p:blipFill>
        <p:spPr>
          <a:xfrm>
            <a:off x="0" y="0"/>
            <a:ext cx="12192000" cy="6858000"/>
          </a:xfrm>
          <a:prstGeom prst="rect">
            <a:avLst/>
          </a:prstGeom>
        </p:spPr>
      </p:pic>
      <p:sp>
        <p:nvSpPr>
          <p:cNvPr id="16" name="object 16"/>
          <p:cNvSpPr/>
          <p:nvPr/>
        </p:nvSpPr>
        <p:spPr>
          <a:xfrm>
            <a:off x="105156" y="99060"/>
            <a:ext cx="2045208" cy="807720"/>
          </a:xfrm>
          <a:prstGeom prst="rect">
            <a:avLst/>
          </a:prstGeom>
          <a:blipFill>
            <a:blip r:embed="rId3" cstate="print"/>
            <a:stretch>
              <a:fillRect/>
            </a:stretch>
          </a:blipFill>
        </p:spPr>
        <p:txBody>
          <a:bodyPr wrap="square" lIns="0" tIns="0" rIns="0" bIns="0" rtlCol="0"/>
          <a:lstStyle/>
          <a:p>
            <a:endParaRPr/>
          </a:p>
        </p:txBody>
      </p:sp>
      <p:sp>
        <p:nvSpPr>
          <p:cNvPr id="18" name="object 18"/>
          <p:cNvSpPr txBox="1"/>
          <p:nvPr/>
        </p:nvSpPr>
        <p:spPr>
          <a:xfrm>
            <a:off x="4876800" y="6248400"/>
            <a:ext cx="7191375" cy="258404"/>
          </a:xfrm>
          <a:prstGeom prst="rect">
            <a:avLst/>
          </a:prstGeom>
        </p:spPr>
        <p:txBody>
          <a:bodyPr vert="horz" wrap="square" lIns="0" tIns="12065" rIns="0" bIns="0" rtlCol="0">
            <a:spAutoFit/>
          </a:bodyPr>
          <a:lstStyle/>
          <a:p>
            <a:pPr marL="12700">
              <a:lnSpc>
                <a:spcPct val="100000"/>
              </a:lnSpc>
              <a:spcBef>
                <a:spcPts val="95"/>
              </a:spcBef>
            </a:pPr>
            <a:r>
              <a:rPr sz="1600" b="1" i="1" spc="25" dirty="0">
                <a:solidFill>
                  <a:schemeClr val="bg1"/>
                </a:solidFill>
                <a:latin typeface="Roboto"/>
                <a:cs typeface="Roboto"/>
              </a:rPr>
              <a:t>Bản </a:t>
            </a:r>
            <a:r>
              <a:rPr sz="1600" b="1" i="1" spc="20" dirty="0">
                <a:solidFill>
                  <a:schemeClr val="bg1"/>
                </a:solidFill>
                <a:latin typeface="Roboto"/>
                <a:cs typeface="Roboto"/>
              </a:rPr>
              <a:t>quyền thuộc </a:t>
            </a:r>
            <a:r>
              <a:rPr sz="1600" b="1" i="1" spc="10" dirty="0">
                <a:solidFill>
                  <a:schemeClr val="bg1"/>
                </a:solidFill>
                <a:latin typeface="Roboto"/>
                <a:cs typeface="Roboto"/>
              </a:rPr>
              <a:t>về Công </a:t>
            </a:r>
            <a:r>
              <a:rPr sz="1600" b="1" i="1" spc="30" dirty="0">
                <a:solidFill>
                  <a:schemeClr val="bg1"/>
                </a:solidFill>
                <a:latin typeface="Roboto"/>
                <a:cs typeface="Roboto"/>
              </a:rPr>
              <a:t>ty </a:t>
            </a:r>
            <a:r>
              <a:rPr sz="1600" b="1" i="1" spc="10" dirty="0">
                <a:solidFill>
                  <a:schemeClr val="bg1"/>
                </a:solidFill>
                <a:latin typeface="Roboto"/>
                <a:cs typeface="Roboto"/>
              </a:rPr>
              <a:t>chứng </a:t>
            </a:r>
            <a:r>
              <a:rPr sz="1600" b="1" i="1" spc="20" dirty="0">
                <a:solidFill>
                  <a:schemeClr val="bg1"/>
                </a:solidFill>
                <a:latin typeface="Roboto"/>
                <a:cs typeface="Roboto"/>
              </a:rPr>
              <a:t>khoán </a:t>
            </a:r>
            <a:r>
              <a:rPr sz="1600" b="1" i="1" spc="10" dirty="0">
                <a:solidFill>
                  <a:schemeClr val="bg1"/>
                </a:solidFill>
                <a:latin typeface="Roboto"/>
                <a:cs typeface="Roboto"/>
              </a:rPr>
              <a:t>Công thương </a:t>
            </a:r>
            <a:r>
              <a:rPr sz="1600" b="1" i="1" spc="110">
                <a:solidFill>
                  <a:schemeClr val="bg1"/>
                </a:solidFill>
                <a:latin typeface="Roboto"/>
                <a:cs typeface="Roboto"/>
              </a:rPr>
              <a:t>– </a:t>
            </a:r>
            <a:r>
              <a:rPr sz="1600" b="1" i="1" spc="15">
                <a:solidFill>
                  <a:schemeClr val="bg1"/>
                </a:solidFill>
                <a:latin typeface="Roboto"/>
                <a:cs typeface="Roboto"/>
              </a:rPr>
              <a:t>Vietin</a:t>
            </a:r>
            <a:r>
              <a:rPr lang="en-US" sz="1600" b="1" i="1" spc="15">
                <a:solidFill>
                  <a:schemeClr val="bg1"/>
                </a:solidFill>
                <a:latin typeface="Roboto"/>
                <a:cs typeface="Roboto"/>
              </a:rPr>
              <a:t>B</a:t>
            </a:r>
            <a:r>
              <a:rPr sz="1600" b="1" i="1" spc="15">
                <a:solidFill>
                  <a:schemeClr val="bg1"/>
                </a:solidFill>
                <a:latin typeface="Roboto"/>
                <a:cs typeface="Roboto"/>
              </a:rPr>
              <a:t>ank</a:t>
            </a:r>
            <a:r>
              <a:rPr sz="1600" b="1" i="1" spc="-150">
                <a:solidFill>
                  <a:schemeClr val="bg1"/>
                </a:solidFill>
                <a:latin typeface="Roboto"/>
                <a:cs typeface="Roboto"/>
              </a:rPr>
              <a:t> </a:t>
            </a:r>
            <a:r>
              <a:rPr sz="1600" b="1" i="1" spc="10" dirty="0">
                <a:solidFill>
                  <a:schemeClr val="bg1"/>
                </a:solidFill>
                <a:latin typeface="Roboto"/>
                <a:cs typeface="Roboto"/>
              </a:rPr>
              <a:t>Securities</a:t>
            </a:r>
            <a:endParaRPr sz="1600" dirty="0">
              <a:solidFill>
                <a:schemeClr val="bg1"/>
              </a:solidFill>
              <a:latin typeface="Roboto"/>
              <a:cs typeface="Roboto"/>
            </a:endParaRPr>
          </a:p>
        </p:txBody>
      </p:sp>
      <p:sp>
        <p:nvSpPr>
          <p:cNvPr id="19" name="object 19"/>
          <p:cNvSpPr txBox="1">
            <a:spLocks noGrp="1"/>
          </p:cNvSpPr>
          <p:nvPr>
            <p:ph type="title"/>
          </p:nvPr>
        </p:nvSpPr>
        <p:spPr>
          <a:xfrm>
            <a:off x="2819400" y="185165"/>
            <a:ext cx="9027414" cy="474489"/>
          </a:xfrm>
          <a:prstGeom prst="rect">
            <a:avLst/>
          </a:prstGeom>
        </p:spPr>
        <p:txBody>
          <a:bodyPr vert="horz" wrap="square" lIns="0" tIns="12700" rIns="0" bIns="0" rtlCol="0">
            <a:spAutoFit/>
          </a:bodyPr>
          <a:lstStyle/>
          <a:p>
            <a:pPr marL="12700">
              <a:lnSpc>
                <a:spcPct val="100000"/>
              </a:lnSpc>
              <a:spcBef>
                <a:spcPts val="100"/>
              </a:spcBef>
            </a:pPr>
            <a:r>
              <a:rPr lang="en-US" sz="3000" spc="-60" dirty="0">
                <a:solidFill>
                  <a:schemeClr val="bg1"/>
                </a:solidFill>
                <a:latin typeface="Times New Roman" panose="02020603050405020304" pitchFamily="18" charset="0"/>
                <a:cs typeface="Times New Roman" panose="02020603050405020304" pitchFamily="18" charset="0"/>
              </a:rPr>
              <a:t>BÁO CÁO CHIẾN LƯỢC </a:t>
            </a:r>
            <a:r>
              <a:rPr lang="en-US" sz="3000" spc="-60">
                <a:solidFill>
                  <a:schemeClr val="bg1"/>
                </a:solidFill>
                <a:latin typeface="Times New Roman" panose="02020603050405020304" pitchFamily="18" charset="0"/>
                <a:cs typeface="Times New Roman" panose="02020603050405020304" pitchFamily="18" charset="0"/>
              </a:rPr>
              <a:t>TUẦN 30/01 - 03/12/2023</a:t>
            </a:r>
            <a:endParaRPr sz="30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255520" y="659654"/>
            <a:ext cx="9326880" cy="553998"/>
          </a:xfrm>
          <a:prstGeom prst="rect">
            <a:avLst/>
          </a:prstGeom>
          <a:noFill/>
        </p:spPr>
        <p:txBody>
          <a:bodyPr wrap="square" rtlCol="0">
            <a:spAutoFit/>
          </a:bodyPr>
          <a:lstStyle/>
          <a:p>
            <a:pPr marL="12700" algn="ctr">
              <a:spcBef>
                <a:spcPts val="100"/>
              </a:spcBef>
            </a:pPr>
            <a:r>
              <a:rPr lang="en-US" sz="3000" b="1" spc="-60">
                <a:solidFill>
                  <a:schemeClr val="bg1"/>
                </a:solidFill>
                <a:latin typeface="Times New Roman" panose="02020603050405020304" pitchFamily="18" charset="0"/>
                <a:ea typeface="+mj-ea"/>
                <a:cs typeface="Times New Roman" panose="02020603050405020304" pitchFamily="18" charset="0"/>
              </a:rPr>
              <a:t>XU HƯỚNG TĂNG ĐIỂM DUY TRÌ</a:t>
            </a:r>
            <a:endParaRPr lang="en-US" sz="3000" b="1" spc="-60" dirty="0">
              <a:solidFill>
                <a:schemeClr val="bg1"/>
              </a:solidFill>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3800" y="533400"/>
            <a:ext cx="7620000" cy="382156"/>
          </a:xfrm>
          <a:prstGeom prst="rect">
            <a:avLst/>
          </a:prstGeom>
        </p:spPr>
        <p:txBody>
          <a:bodyPr vert="horz" wrap="square" lIns="0" tIns="12700" rIns="0" bIns="0" rtlCol="0">
            <a:spAutoFit/>
          </a:bodyPr>
          <a:lstStyle/>
          <a:p>
            <a:pPr marL="479425">
              <a:lnSpc>
                <a:spcPct val="100000"/>
              </a:lnSpc>
              <a:spcBef>
                <a:spcPts val="100"/>
              </a:spcBef>
            </a:pPr>
            <a:r>
              <a:rPr sz="2400" spc="-25" dirty="0">
                <a:latin typeface="Times New Roman" panose="02020603050405020304" pitchFamily="18" charset="0"/>
                <a:cs typeface="Times New Roman" panose="02020603050405020304" pitchFamily="18" charset="0"/>
              </a:rPr>
              <a:t>THÔNG </a:t>
            </a:r>
            <a:r>
              <a:rPr sz="2400" spc="-30" dirty="0">
                <a:latin typeface="Times New Roman" panose="02020603050405020304" pitchFamily="18" charset="0"/>
                <a:cs typeface="Times New Roman" panose="02020603050405020304" pitchFamily="18" charset="0"/>
              </a:rPr>
              <a:t>BÁO </a:t>
            </a:r>
            <a:r>
              <a:rPr sz="2400" spc="-10" dirty="0">
                <a:latin typeface="Times New Roman" panose="02020603050405020304" pitchFamily="18" charset="0"/>
                <a:cs typeface="Times New Roman" panose="02020603050405020304" pitchFamily="18" charset="0"/>
              </a:rPr>
              <a:t>MIỄN </a:t>
            </a:r>
            <a:r>
              <a:rPr sz="2400" spc="-30" dirty="0">
                <a:latin typeface="Times New Roman" panose="02020603050405020304" pitchFamily="18" charset="0"/>
                <a:cs typeface="Times New Roman" panose="02020603050405020304" pitchFamily="18" charset="0"/>
              </a:rPr>
              <a:t>TRỪ </a:t>
            </a:r>
            <a:r>
              <a:rPr sz="2400" spc="-40" dirty="0">
                <a:latin typeface="Times New Roman" panose="02020603050405020304" pitchFamily="18" charset="0"/>
                <a:cs typeface="Times New Roman" panose="02020603050405020304" pitchFamily="18" charset="0"/>
              </a:rPr>
              <a:t>TRÁCH</a:t>
            </a:r>
            <a:r>
              <a:rPr sz="2400" spc="85"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NHIỆM</a:t>
            </a:r>
          </a:p>
        </p:txBody>
      </p:sp>
      <p:sp>
        <p:nvSpPr>
          <p:cNvPr id="3" name="object 3"/>
          <p:cNvSpPr txBox="1"/>
          <p:nvPr/>
        </p:nvSpPr>
        <p:spPr>
          <a:xfrm>
            <a:off x="973937" y="1692227"/>
            <a:ext cx="10714355" cy="3871573"/>
          </a:xfrm>
          <a:prstGeom prst="rect">
            <a:avLst/>
          </a:prstGeom>
        </p:spPr>
        <p:txBody>
          <a:bodyPr vert="horz" wrap="square" lIns="0" tIns="11430" rIns="0" bIns="0" rtlCol="0">
            <a:spAutoFit/>
          </a:bodyPr>
          <a:lstStyle/>
          <a:p>
            <a:pPr marL="12700" marR="5080" algn="just">
              <a:lnSpc>
                <a:spcPct val="150000"/>
              </a:lnSpc>
              <a:spcBef>
                <a:spcPts val="90"/>
              </a:spcBef>
            </a:pPr>
            <a:r>
              <a:rPr sz="1600" spc="-5" dirty="0">
                <a:solidFill>
                  <a:schemeClr val="tx2">
                    <a:lumMod val="75000"/>
                  </a:schemeClr>
                </a:solidFill>
                <a:latin typeface="Times New Roman" panose="02020603050405020304" pitchFamily="18" charset="0"/>
                <a:cs typeface="Times New Roman" panose="02020603050405020304" pitchFamily="18" charset="0"/>
              </a:rPr>
              <a:t>Nội </a:t>
            </a:r>
            <a:r>
              <a:rPr sz="1600" spc="15" dirty="0">
                <a:solidFill>
                  <a:schemeClr val="tx2">
                    <a:lumMod val="75000"/>
                  </a:schemeClr>
                </a:solidFill>
                <a:latin typeface="Times New Roman" panose="02020603050405020304" pitchFamily="18" charset="0"/>
                <a:cs typeface="Times New Roman" panose="02020603050405020304" pitchFamily="18" charset="0"/>
              </a:rPr>
              <a:t>dung bản </a:t>
            </a:r>
            <a:r>
              <a:rPr sz="1600" spc="10" dirty="0">
                <a:solidFill>
                  <a:schemeClr val="tx2">
                    <a:lumMod val="75000"/>
                  </a:schemeClr>
                </a:solidFill>
                <a:latin typeface="Times New Roman" panose="02020603050405020304" pitchFamily="18" charset="0"/>
                <a:cs typeface="Times New Roman" panose="02020603050405020304" pitchFamily="18" charset="0"/>
              </a:rPr>
              <a:t>tin </a:t>
            </a:r>
            <a:r>
              <a:rPr sz="1600" spc="20" dirty="0">
                <a:solidFill>
                  <a:schemeClr val="tx2">
                    <a:lumMod val="75000"/>
                  </a:schemeClr>
                </a:solidFill>
                <a:latin typeface="Times New Roman" panose="02020603050405020304" pitchFamily="18" charset="0"/>
                <a:cs typeface="Times New Roman" panose="02020603050405020304" pitchFamily="18" charset="0"/>
              </a:rPr>
              <a:t>này </a:t>
            </a:r>
            <a:r>
              <a:rPr sz="1600" spc="-5" dirty="0">
                <a:solidFill>
                  <a:schemeClr val="tx2">
                    <a:lumMod val="75000"/>
                  </a:schemeClr>
                </a:solidFill>
                <a:latin typeface="Times New Roman" panose="02020603050405020304" pitchFamily="18" charset="0"/>
                <a:cs typeface="Times New Roman" panose="02020603050405020304" pitchFamily="18" charset="0"/>
              </a:rPr>
              <a:t>do </a:t>
            </a:r>
            <a:r>
              <a:rPr sz="1600" dirty="0">
                <a:solidFill>
                  <a:schemeClr val="tx2">
                    <a:lumMod val="75000"/>
                  </a:schemeClr>
                </a:solidFill>
                <a:latin typeface="Times New Roman" panose="02020603050405020304" pitchFamily="18" charset="0"/>
                <a:cs typeface="Times New Roman" panose="02020603050405020304" pitchFamily="18" charset="0"/>
              </a:rPr>
              <a:t>Công </a:t>
            </a:r>
            <a:r>
              <a:rPr sz="1600" spc="25" dirty="0">
                <a:solidFill>
                  <a:schemeClr val="tx2">
                    <a:lumMod val="75000"/>
                  </a:schemeClr>
                </a:solidFill>
                <a:latin typeface="Times New Roman" panose="02020603050405020304" pitchFamily="18" charset="0"/>
                <a:cs typeface="Times New Roman" panose="02020603050405020304" pitchFamily="18" charset="0"/>
              </a:rPr>
              <a:t>ty </a:t>
            </a:r>
            <a:r>
              <a:rPr sz="1600" spc="-5" dirty="0">
                <a:solidFill>
                  <a:schemeClr val="tx2">
                    <a:lumMod val="75000"/>
                  </a:schemeClr>
                </a:solidFill>
                <a:latin typeface="Times New Roman" panose="02020603050405020304" pitchFamily="18" charset="0"/>
                <a:cs typeface="Times New Roman" panose="02020603050405020304" pitchFamily="18" charset="0"/>
              </a:rPr>
              <a:t>cổ </a:t>
            </a:r>
            <a:r>
              <a:rPr sz="1600" spc="15" dirty="0">
                <a:solidFill>
                  <a:schemeClr val="tx2">
                    <a:lumMod val="75000"/>
                  </a:schemeClr>
                </a:solidFill>
                <a:latin typeface="Times New Roman" panose="02020603050405020304" pitchFamily="18" charset="0"/>
                <a:cs typeface="Times New Roman" panose="02020603050405020304" pitchFamily="18" charset="0"/>
              </a:rPr>
              <a:t>phần </a:t>
            </a:r>
            <a:r>
              <a:rPr sz="1600" spc="5" dirty="0">
                <a:solidFill>
                  <a:schemeClr val="tx2">
                    <a:lumMod val="75000"/>
                  </a:schemeClr>
                </a:solidFill>
                <a:latin typeface="Times New Roman" panose="02020603050405020304" pitchFamily="18" charset="0"/>
                <a:cs typeface="Times New Roman" panose="02020603050405020304" pitchFamily="18" charset="0"/>
              </a:rPr>
              <a:t>chứng </a:t>
            </a:r>
            <a:r>
              <a:rPr sz="1600" spc="10" dirty="0">
                <a:solidFill>
                  <a:schemeClr val="tx2">
                    <a:lumMod val="75000"/>
                  </a:schemeClr>
                </a:solidFill>
                <a:latin typeface="Times New Roman" panose="02020603050405020304" pitchFamily="18" charset="0"/>
                <a:cs typeface="Times New Roman" panose="02020603050405020304" pitchFamily="18" charset="0"/>
              </a:rPr>
              <a:t>khoán </a:t>
            </a:r>
            <a:r>
              <a:rPr sz="1600" dirty="0">
                <a:solidFill>
                  <a:schemeClr val="tx2">
                    <a:lumMod val="75000"/>
                  </a:schemeClr>
                </a:solidFill>
                <a:latin typeface="Times New Roman" panose="02020603050405020304" pitchFamily="18" charset="0"/>
                <a:cs typeface="Times New Roman" panose="02020603050405020304" pitchFamily="18" charset="0"/>
              </a:rPr>
              <a:t>Công </a:t>
            </a:r>
            <a:r>
              <a:rPr sz="1600" spc="5" dirty="0">
                <a:solidFill>
                  <a:schemeClr val="tx2">
                    <a:lumMod val="75000"/>
                  </a:schemeClr>
                </a:solidFill>
                <a:latin typeface="Times New Roman" panose="02020603050405020304" pitchFamily="18" charset="0"/>
                <a:cs typeface="Times New Roman" panose="02020603050405020304" pitchFamily="18" charset="0"/>
              </a:rPr>
              <a:t>thương (Vietinbank </a:t>
            </a:r>
            <a:r>
              <a:rPr sz="1600" dirty="0">
                <a:solidFill>
                  <a:schemeClr val="tx2">
                    <a:lumMod val="75000"/>
                  </a:schemeClr>
                </a:solidFill>
                <a:latin typeface="Times New Roman" panose="02020603050405020304" pitchFamily="18" charset="0"/>
                <a:cs typeface="Times New Roman" panose="02020603050405020304" pitchFamily="18" charset="0"/>
              </a:rPr>
              <a:t>Securities) </a:t>
            </a:r>
            <a:r>
              <a:rPr sz="1600" spc="15" dirty="0">
                <a:solidFill>
                  <a:schemeClr val="tx2">
                    <a:lumMod val="75000"/>
                  </a:schemeClr>
                </a:solidFill>
                <a:latin typeface="Times New Roman" panose="02020603050405020304" pitchFamily="18" charset="0"/>
                <a:cs typeface="Times New Roman" panose="02020603050405020304" pitchFamily="18" charset="0"/>
              </a:rPr>
              <a:t>cung </a:t>
            </a:r>
            <a:r>
              <a:rPr sz="1600" spc="5" dirty="0">
                <a:solidFill>
                  <a:schemeClr val="tx2">
                    <a:lumMod val="75000"/>
                  </a:schemeClr>
                </a:solidFill>
                <a:latin typeface="Times New Roman" panose="02020603050405020304" pitchFamily="18" charset="0"/>
                <a:cs typeface="Times New Roman" panose="02020603050405020304" pitchFamily="18" charset="0"/>
              </a:rPr>
              <a:t>cấp, </a:t>
            </a:r>
            <a:r>
              <a:rPr sz="1600" spc="10" dirty="0">
                <a:solidFill>
                  <a:schemeClr val="tx2">
                    <a:lumMod val="75000"/>
                  </a:schemeClr>
                </a:solidFill>
                <a:latin typeface="Times New Roman" panose="02020603050405020304" pitchFamily="18" charset="0"/>
                <a:cs typeface="Times New Roman" panose="02020603050405020304" pitchFamily="18" charset="0"/>
              </a:rPr>
              <a:t>chỉ mang </a:t>
            </a:r>
            <a:r>
              <a:rPr sz="1600" spc="15" dirty="0">
                <a:solidFill>
                  <a:schemeClr val="tx2">
                    <a:lumMod val="75000"/>
                  </a:schemeClr>
                </a:solidFill>
                <a:latin typeface="Times New Roman" panose="02020603050405020304" pitchFamily="18" charset="0"/>
                <a:cs typeface="Times New Roman" panose="02020603050405020304" pitchFamily="18" charset="0"/>
              </a:rPr>
              <a:t>tính chất </a:t>
            </a:r>
            <a:r>
              <a:rPr sz="1600" spc="10" dirty="0">
                <a:solidFill>
                  <a:schemeClr val="tx2">
                    <a:lumMod val="75000"/>
                  </a:schemeClr>
                </a:solidFill>
                <a:latin typeface="Times New Roman" panose="02020603050405020304" pitchFamily="18" charset="0"/>
                <a:cs typeface="Times New Roman" panose="02020603050405020304" pitchFamily="18" charset="0"/>
              </a:rPr>
              <a:t>tham khảo.  </a:t>
            </a:r>
            <a:r>
              <a:rPr sz="1600" dirty="0">
                <a:solidFill>
                  <a:schemeClr val="tx2">
                    <a:lumMod val="75000"/>
                  </a:schemeClr>
                </a:solidFill>
                <a:latin typeface="Times New Roman" panose="02020603050405020304" pitchFamily="18" charset="0"/>
                <a:cs typeface="Times New Roman" panose="02020603050405020304" pitchFamily="18" charset="0"/>
              </a:rPr>
              <a:t>Mặc </a:t>
            </a:r>
            <a:r>
              <a:rPr sz="1600" spc="10" dirty="0">
                <a:solidFill>
                  <a:schemeClr val="tx2">
                    <a:lumMod val="75000"/>
                  </a:schemeClr>
                </a:solidFill>
                <a:latin typeface="Times New Roman" panose="02020603050405020304" pitchFamily="18" charset="0"/>
                <a:cs typeface="Times New Roman" panose="02020603050405020304" pitchFamily="18" charset="0"/>
              </a:rPr>
              <a:t>dù </a:t>
            </a:r>
            <a:r>
              <a:rPr sz="1600" dirty="0">
                <a:solidFill>
                  <a:schemeClr val="tx2">
                    <a:lumMod val="75000"/>
                  </a:schemeClr>
                </a:solidFill>
                <a:latin typeface="Times New Roman" panose="02020603050405020304" pitchFamily="18" charset="0"/>
                <a:cs typeface="Times New Roman" panose="02020603050405020304" pitchFamily="18" charset="0"/>
              </a:rPr>
              <a:t>mọi </a:t>
            </a:r>
            <a:r>
              <a:rPr sz="1600" spc="10" dirty="0">
                <a:solidFill>
                  <a:schemeClr val="tx2">
                    <a:lumMod val="75000"/>
                  </a:schemeClr>
                </a:solidFill>
                <a:latin typeface="Times New Roman" panose="02020603050405020304" pitchFamily="18" charset="0"/>
                <a:cs typeface="Times New Roman" panose="02020603050405020304" pitchFamily="18" charset="0"/>
              </a:rPr>
              <a:t>thông tin </a:t>
            </a:r>
            <a:r>
              <a:rPr sz="1600" spc="-10" dirty="0">
                <a:solidFill>
                  <a:schemeClr val="tx2">
                    <a:lumMod val="75000"/>
                  </a:schemeClr>
                </a:solidFill>
                <a:latin typeface="Times New Roman" panose="02020603050405020304" pitchFamily="18" charset="0"/>
                <a:cs typeface="Times New Roman" panose="02020603050405020304" pitchFamily="18" charset="0"/>
              </a:rPr>
              <a:t>đều </a:t>
            </a:r>
            <a:r>
              <a:rPr sz="1600" spc="-20" dirty="0">
                <a:solidFill>
                  <a:schemeClr val="tx2">
                    <a:lumMod val="75000"/>
                  </a:schemeClr>
                </a:solidFill>
                <a:latin typeface="Times New Roman" panose="02020603050405020304" pitchFamily="18" charset="0"/>
                <a:cs typeface="Times New Roman" panose="02020603050405020304" pitchFamily="18" charset="0"/>
              </a:rPr>
              <a:t>được </a:t>
            </a:r>
            <a:r>
              <a:rPr sz="1600" spc="25" dirty="0">
                <a:solidFill>
                  <a:schemeClr val="tx2">
                    <a:lumMod val="75000"/>
                  </a:schemeClr>
                </a:solidFill>
                <a:latin typeface="Times New Roman" panose="02020603050405020304" pitchFamily="18" charset="0"/>
                <a:cs typeface="Times New Roman" panose="02020603050405020304" pitchFamily="18" charset="0"/>
              </a:rPr>
              <a:t>thu </a:t>
            </a:r>
            <a:r>
              <a:rPr sz="1600" spc="10" dirty="0">
                <a:solidFill>
                  <a:schemeClr val="tx2">
                    <a:lumMod val="75000"/>
                  </a:schemeClr>
                </a:solidFill>
                <a:latin typeface="Times New Roman" panose="02020603050405020304" pitchFamily="18" charset="0"/>
                <a:cs typeface="Times New Roman" panose="02020603050405020304" pitchFamily="18" charset="0"/>
              </a:rPr>
              <a:t>thập </a:t>
            </a:r>
            <a:r>
              <a:rPr sz="1600" spc="-20" dirty="0">
                <a:solidFill>
                  <a:schemeClr val="tx2">
                    <a:lumMod val="75000"/>
                  </a:schemeClr>
                </a:solidFill>
                <a:latin typeface="Times New Roman" panose="02020603050405020304" pitchFamily="18" charset="0"/>
                <a:cs typeface="Times New Roman" panose="02020603050405020304" pitchFamily="18" charset="0"/>
              </a:rPr>
              <a:t>từ </a:t>
            </a:r>
            <a:r>
              <a:rPr sz="1600" spc="5" dirty="0">
                <a:solidFill>
                  <a:schemeClr val="tx2">
                    <a:lumMod val="75000"/>
                  </a:schemeClr>
                </a:solidFill>
                <a:latin typeface="Times New Roman" panose="02020603050405020304" pitchFamily="18" charset="0"/>
                <a:cs typeface="Times New Roman" panose="02020603050405020304" pitchFamily="18" charset="0"/>
              </a:rPr>
              <a:t>những </a:t>
            </a:r>
            <a:r>
              <a:rPr sz="1600" spc="10" dirty="0">
                <a:solidFill>
                  <a:schemeClr val="tx2">
                    <a:lumMod val="75000"/>
                  </a:schemeClr>
                </a:solidFill>
                <a:latin typeface="Times New Roman" panose="02020603050405020304" pitchFamily="18" charset="0"/>
                <a:cs typeface="Times New Roman" panose="02020603050405020304" pitchFamily="18" charset="0"/>
              </a:rPr>
              <a:t>nguồn, </a:t>
            </a:r>
            <a:r>
              <a:rPr sz="1600" spc="5" dirty="0">
                <a:solidFill>
                  <a:schemeClr val="tx2">
                    <a:lumMod val="75000"/>
                  </a:schemeClr>
                </a:solidFill>
                <a:latin typeface="Times New Roman" panose="02020603050405020304" pitchFamily="18" charset="0"/>
                <a:cs typeface="Times New Roman" panose="02020603050405020304" pitchFamily="18" charset="0"/>
              </a:rPr>
              <a:t>tờ báo </a:t>
            </a:r>
            <a:r>
              <a:rPr sz="1600" dirty="0">
                <a:solidFill>
                  <a:schemeClr val="tx2">
                    <a:lumMod val="75000"/>
                  </a:schemeClr>
                </a:solidFill>
                <a:latin typeface="Times New Roman" panose="02020603050405020304" pitchFamily="18" charset="0"/>
                <a:cs typeface="Times New Roman" panose="02020603050405020304" pitchFamily="18" charset="0"/>
              </a:rPr>
              <a:t>đáng </a:t>
            </a:r>
            <a:r>
              <a:rPr sz="1600" spc="15" dirty="0">
                <a:solidFill>
                  <a:schemeClr val="tx2">
                    <a:lumMod val="75000"/>
                  </a:schemeClr>
                </a:solidFill>
                <a:latin typeface="Times New Roman" panose="02020603050405020304" pitchFamily="18" charset="0"/>
                <a:cs typeface="Times New Roman" panose="02020603050405020304" pitchFamily="18" charset="0"/>
              </a:rPr>
              <a:t>tin </a:t>
            </a:r>
            <a:r>
              <a:rPr sz="1600" spc="-5" dirty="0">
                <a:solidFill>
                  <a:schemeClr val="tx2">
                    <a:lumMod val="75000"/>
                  </a:schemeClr>
                </a:solidFill>
                <a:latin typeface="Times New Roman" panose="02020603050405020304" pitchFamily="18" charset="0"/>
                <a:cs typeface="Times New Roman" panose="02020603050405020304" pitchFamily="18" charset="0"/>
              </a:rPr>
              <a:t>cậy, </a:t>
            </a:r>
            <a:r>
              <a:rPr sz="1600" dirty="0">
                <a:solidFill>
                  <a:schemeClr val="tx2">
                    <a:lumMod val="75000"/>
                  </a:schemeClr>
                </a:solidFill>
                <a:latin typeface="Times New Roman" panose="02020603050405020304" pitchFamily="18" charset="0"/>
                <a:cs typeface="Times New Roman" panose="02020603050405020304" pitchFamily="18" charset="0"/>
              </a:rPr>
              <a:t>nhưng </a:t>
            </a:r>
            <a:r>
              <a:rPr sz="1600" spc="5" dirty="0">
                <a:solidFill>
                  <a:schemeClr val="tx2">
                    <a:lumMod val="75000"/>
                  </a:schemeClr>
                </a:solidFill>
                <a:latin typeface="Times New Roman" panose="02020603050405020304" pitchFamily="18" charset="0"/>
                <a:cs typeface="Times New Roman" panose="02020603050405020304" pitchFamily="18" charset="0"/>
              </a:rPr>
              <a:t>Vietinbank Securities </a:t>
            </a:r>
            <a:r>
              <a:rPr sz="1600" spc="10" dirty="0">
                <a:solidFill>
                  <a:schemeClr val="tx2">
                    <a:lumMod val="75000"/>
                  </a:schemeClr>
                </a:solidFill>
                <a:latin typeface="Times New Roman" panose="02020603050405020304" pitchFamily="18" charset="0"/>
                <a:cs typeface="Times New Roman" panose="02020603050405020304" pitchFamily="18" charset="0"/>
              </a:rPr>
              <a:t>không </a:t>
            </a:r>
            <a:r>
              <a:rPr sz="1600" spc="-15" dirty="0">
                <a:solidFill>
                  <a:schemeClr val="tx2">
                    <a:lumMod val="75000"/>
                  </a:schemeClr>
                </a:solidFill>
                <a:latin typeface="Times New Roman" panose="02020603050405020304" pitchFamily="18" charset="0"/>
                <a:cs typeface="Times New Roman" panose="02020603050405020304" pitchFamily="18" charset="0"/>
              </a:rPr>
              <a:t>đảm </a:t>
            </a:r>
            <a:r>
              <a:rPr sz="1600" spc="5" dirty="0">
                <a:solidFill>
                  <a:schemeClr val="tx2">
                    <a:lumMod val="75000"/>
                  </a:schemeClr>
                </a:solidFill>
                <a:latin typeface="Times New Roman" panose="02020603050405020304" pitchFamily="18" charset="0"/>
                <a:cs typeface="Times New Roman" panose="02020603050405020304" pitchFamily="18" charset="0"/>
              </a:rPr>
              <a:t>bảo </a:t>
            </a:r>
            <a:r>
              <a:rPr sz="1600" spc="-20" dirty="0">
                <a:solidFill>
                  <a:schemeClr val="tx2">
                    <a:lumMod val="75000"/>
                  </a:schemeClr>
                </a:solidFill>
                <a:latin typeface="Times New Roman" panose="02020603050405020304" pitchFamily="18" charset="0"/>
                <a:cs typeface="Times New Roman" panose="02020603050405020304" pitchFamily="18" charset="0"/>
              </a:rPr>
              <a:t>được </a:t>
            </a:r>
            <a:r>
              <a:rPr sz="1600" spc="15" dirty="0">
                <a:solidFill>
                  <a:schemeClr val="tx2">
                    <a:lumMod val="75000"/>
                  </a:schemeClr>
                </a:solidFill>
                <a:latin typeface="Times New Roman" panose="02020603050405020304" pitchFamily="18" charset="0"/>
                <a:cs typeface="Times New Roman" panose="02020603050405020304" pitchFamily="18" charset="0"/>
              </a:rPr>
              <a:t>tuyệt  </a:t>
            </a:r>
            <a:r>
              <a:rPr sz="1600" spc="-20" dirty="0">
                <a:solidFill>
                  <a:schemeClr val="tx2">
                    <a:lumMod val="75000"/>
                  </a:schemeClr>
                </a:solidFill>
                <a:latin typeface="Times New Roman" panose="02020603050405020304" pitchFamily="18" charset="0"/>
                <a:cs typeface="Times New Roman" panose="02020603050405020304" pitchFamily="18" charset="0"/>
              </a:rPr>
              <a:t>đối </a:t>
            </a:r>
            <a:r>
              <a:rPr sz="1600" spc="-25" dirty="0">
                <a:solidFill>
                  <a:schemeClr val="tx2">
                    <a:lumMod val="75000"/>
                  </a:schemeClr>
                </a:solidFill>
                <a:latin typeface="Times New Roman" panose="02020603050405020304" pitchFamily="18" charset="0"/>
                <a:cs typeface="Times New Roman" panose="02020603050405020304" pitchFamily="18" charset="0"/>
              </a:rPr>
              <a:t>được độ </a:t>
            </a:r>
            <a:r>
              <a:rPr sz="1600" spc="10" dirty="0">
                <a:solidFill>
                  <a:schemeClr val="tx2">
                    <a:lumMod val="75000"/>
                  </a:schemeClr>
                </a:solidFill>
                <a:latin typeface="Times New Roman" panose="02020603050405020304" pitchFamily="18" charset="0"/>
                <a:cs typeface="Times New Roman" panose="02020603050405020304" pitchFamily="18" charset="0"/>
              </a:rPr>
              <a:t>chính </a:t>
            </a:r>
            <a:r>
              <a:rPr sz="1600" spc="5" dirty="0">
                <a:solidFill>
                  <a:schemeClr val="tx2">
                    <a:lumMod val="75000"/>
                  </a:schemeClr>
                </a:solidFill>
                <a:latin typeface="Times New Roman" panose="02020603050405020304" pitchFamily="18" charset="0"/>
                <a:cs typeface="Times New Roman" panose="02020603050405020304" pitchFamily="18" charset="0"/>
              </a:rPr>
              <a:t>xác của </a:t>
            </a:r>
            <a:r>
              <a:rPr sz="1600" spc="10" dirty="0">
                <a:solidFill>
                  <a:schemeClr val="tx2">
                    <a:lumMod val="75000"/>
                  </a:schemeClr>
                </a:solidFill>
                <a:latin typeface="Times New Roman" panose="02020603050405020304" pitchFamily="18" charset="0"/>
                <a:cs typeface="Times New Roman" panose="02020603050405020304" pitchFamily="18" charset="0"/>
              </a:rPr>
              <a:t>thông tin </a:t>
            </a:r>
            <a:r>
              <a:rPr sz="1600" spc="15" dirty="0">
                <a:solidFill>
                  <a:schemeClr val="tx2">
                    <a:lumMod val="75000"/>
                  </a:schemeClr>
                </a:solidFill>
                <a:latin typeface="Times New Roman" panose="02020603050405020304" pitchFamily="18" charset="0"/>
                <a:cs typeface="Times New Roman" panose="02020603050405020304" pitchFamily="18" charset="0"/>
              </a:rPr>
              <a:t>hay </a:t>
            </a:r>
            <a:r>
              <a:rPr sz="1600" spc="5" dirty="0">
                <a:solidFill>
                  <a:schemeClr val="tx2">
                    <a:lumMod val="75000"/>
                  </a:schemeClr>
                </a:solidFill>
                <a:latin typeface="Times New Roman" panose="02020603050405020304" pitchFamily="18" charset="0"/>
                <a:cs typeface="Times New Roman" panose="02020603050405020304" pitchFamily="18" charset="0"/>
              </a:rPr>
              <a:t>bất </a:t>
            </a:r>
            <a:r>
              <a:rPr sz="1600" spc="25" dirty="0">
                <a:solidFill>
                  <a:schemeClr val="tx2">
                    <a:lumMod val="75000"/>
                  </a:schemeClr>
                </a:solidFill>
                <a:latin typeface="Times New Roman" panose="02020603050405020304" pitchFamily="18" charset="0"/>
                <a:cs typeface="Times New Roman" panose="02020603050405020304" pitchFamily="18" charset="0"/>
              </a:rPr>
              <a:t>kỳ </a:t>
            </a:r>
            <a:r>
              <a:rPr sz="1600" spc="20" dirty="0">
                <a:solidFill>
                  <a:schemeClr val="tx2">
                    <a:lumMod val="75000"/>
                  </a:schemeClr>
                </a:solidFill>
                <a:latin typeface="Times New Roman" panose="02020603050405020304" pitchFamily="18" charset="0"/>
                <a:cs typeface="Times New Roman" panose="02020603050405020304" pitchFamily="18" charset="0"/>
              </a:rPr>
              <a:t>vấn </a:t>
            </a:r>
            <a:r>
              <a:rPr sz="1600" spc="-30" dirty="0">
                <a:solidFill>
                  <a:schemeClr val="tx2">
                    <a:lumMod val="75000"/>
                  </a:schemeClr>
                </a:solidFill>
                <a:latin typeface="Times New Roman" panose="02020603050405020304" pitchFamily="18" charset="0"/>
                <a:cs typeface="Times New Roman" panose="02020603050405020304" pitchFamily="18" charset="0"/>
              </a:rPr>
              <a:t>đề </a:t>
            </a:r>
            <a:r>
              <a:rPr sz="1600" spc="5" dirty="0">
                <a:solidFill>
                  <a:schemeClr val="tx2">
                    <a:lumMod val="75000"/>
                  </a:schemeClr>
                </a:solidFill>
                <a:latin typeface="Times New Roman" panose="02020603050405020304" pitchFamily="18" charset="0"/>
                <a:cs typeface="Times New Roman" panose="02020603050405020304" pitchFamily="18" charset="0"/>
              </a:rPr>
              <a:t>nào </a:t>
            </a:r>
            <a:r>
              <a:rPr sz="1600" dirty="0">
                <a:solidFill>
                  <a:schemeClr val="tx2">
                    <a:lumMod val="75000"/>
                  </a:schemeClr>
                </a:solidFill>
                <a:latin typeface="Times New Roman" panose="02020603050405020304" pitchFamily="18" charset="0"/>
                <a:cs typeface="Times New Roman" panose="02020603050405020304" pitchFamily="18" charset="0"/>
              </a:rPr>
              <a:t>liên </a:t>
            </a:r>
            <a:r>
              <a:rPr sz="1600" spc="10" dirty="0">
                <a:solidFill>
                  <a:schemeClr val="tx2">
                    <a:lumMod val="75000"/>
                  </a:schemeClr>
                </a:solidFill>
                <a:latin typeface="Times New Roman" panose="02020603050405020304" pitchFamily="18" charset="0"/>
                <a:cs typeface="Times New Roman" panose="02020603050405020304" pitchFamily="18" charset="0"/>
              </a:rPr>
              <a:t>quan </a:t>
            </a:r>
            <a:r>
              <a:rPr sz="1600" spc="-15" dirty="0">
                <a:solidFill>
                  <a:schemeClr val="tx2">
                    <a:lumMod val="75000"/>
                  </a:schemeClr>
                </a:solidFill>
                <a:latin typeface="Times New Roman" panose="02020603050405020304" pitchFamily="18" charset="0"/>
                <a:cs typeface="Times New Roman" panose="02020603050405020304" pitchFamily="18" charset="0"/>
              </a:rPr>
              <a:t>đến </a:t>
            </a:r>
            <a:r>
              <a:rPr sz="1600" spc="5" dirty="0">
                <a:solidFill>
                  <a:schemeClr val="tx2">
                    <a:lumMod val="75000"/>
                  </a:schemeClr>
                </a:solidFill>
                <a:latin typeface="Times New Roman" panose="02020603050405020304" pitchFamily="18" charset="0"/>
                <a:cs typeface="Times New Roman" panose="02020603050405020304" pitchFamily="18" charset="0"/>
              </a:rPr>
              <a:t>việc </a:t>
            </a:r>
            <a:r>
              <a:rPr sz="1600" spc="-20" dirty="0">
                <a:solidFill>
                  <a:schemeClr val="tx2">
                    <a:lumMod val="75000"/>
                  </a:schemeClr>
                </a:solidFill>
                <a:latin typeface="Times New Roman" panose="02020603050405020304" pitchFamily="18" charset="0"/>
                <a:cs typeface="Times New Roman" panose="02020603050405020304" pitchFamily="18" charset="0"/>
              </a:rPr>
              <a:t>sử </a:t>
            </a:r>
            <a:r>
              <a:rPr sz="1600" spc="10" dirty="0">
                <a:solidFill>
                  <a:schemeClr val="tx2">
                    <a:lumMod val="75000"/>
                  </a:schemeClr>
                </a:solidFill>
                <a:latin typeface="Times New Roman" panose="02020603050405020304" pitchFamily="18" charset="0"/>
                <a:cs typeface="Times New Roman" panose="02020603050405020304" pitchFamily="18" charset="0"/>
              </a:rPr>
              <a:t>dụng bản tin</a:t>
            </a:r>
            <a:r>
              <a:rPr sz="1600" spc="265" dirty="0">
                <a:solidFill>
                  <a:schemeClr val="tx2">
                    <a:lumMod val="75000"/>
                  </a:schemeClr>
                </a:solidFill>
                <a:latin typeface="Times New Roman" panose="02020603050405020304" pitchFamily="18" charset="0"/>
                <a:cs typeface="Times New Roman" panose="02020603050405020304" pitchFamily="18" charset="0"/>
              </a:rPr>
              <a:t> </a:t>
            </a:r>
            <a:r>
              <a:rPr sz="1600" spc="-5" dirty="0">
                <a:solidFill>
                  <a:schemeClr val="tx2">
                    <a:lumMod val="75000"/>
                  </a:schemeClr>
                </a:solidFill>
                <a:latin typeface="Times New Roman" panose="02020603050405020304" pitchFamily="18" charset="0"/>
                <a:cs typeface="Times New Roman" panose="02020603050405020304" pitchFamily="18" charset="0"/>
              </a:rPr>
              <a:t>này.</a:t>
            </a:r>
            <a:endParaRPr sz="1600" dirty="0">
              <a:solidFill>
                <a:schemeClr val="tx2">
                  <a:lumMod val="75000"/>
                </a:schemeClr>
              </a:solidFill>
              <a:latin typeface="Times New Roman" panose="02020603050405020304" pitchFamily="18" charset="0"/>
              <a:cs typeface="Times New Roman" panose="02020603050405020304" pitchFamily="18" charset="0"/>
            </a:endParaRPr>
          </a:p>
          <a:p>
            <a:pPr>
              <a:lnSpc>
                <a:spcPct val="150000"/>
              </a:lnSpc>
              <a:spcBef>
                <a:spcPts val="45"/>
              </a:spcBef>
            </a:pPr>
            <a:endParaRPr sz="1600" dirty="0">
              <a:solidFill>
                <a:schemeClr val="tx2">
                  <a:lumMod val="75000"/>
                </a:schemeClr>
              </a:solidFill>
              <a:latin typeface="Times New Roman" panose="02020603050405020304" pitchFamily="18" charset="0"/>
              <a:cs typeface="Times New Roman" panose="02020603050405020304" pitchFamily="18" charset="0"/>
            </a:endParaRPr>
          </a:p>
          <a:p>
            <a:pPr marL="12700" marR="5715" algn="just">
              <a:lnSpc>
                <a:spcPct val="150000"/>
              </a:lnSpc>
            </a:pPr>
            <a:r>
              <a:rPr sz="1600" spc="-10" dirty="0">
                <a:solidFill>
                  <a:schemeClr val="tx2">
                    <a:lumMod val="75000"/>
                  </a:schemeClr>
                </a:solidFill>
                <a:latin typeface="Times New Roman" panose="02020603050405020304" pitchFamily="18" charset="0"/>
                <a:cs typeface="Times New Roman" panose="02020603050405020304" pitchFamily="18" charset="0"/>
              </a:rPr>
              <a:t>Các </a:t>
            </a:r>
            <a:r>
              <a:rPr sz="1600" spc="40" dirty="0">
                <a:solidFill>
                  <a:schemeClr val="tx2">
                    <a:lumMod val="75000"/>
                  </a:schemeClr>
                </a:solidFill>
                <a:latin typeface="Times New Roman" panose="02020603050405020304" pitchFamily="18" charset="0"/>
                <a:cs typeface="Times New Roman" panose="02020603050405020304" pitchFamily="18" charset="0"/>
              </a:rPr>
              <a:t>ý </a:t>
            </a:r>
            <a:r>
              <a:rPr sz="1600" spc="5" dirty="0">
                <a:solidFill>
                  <a:schemeClr val="tx2">
                    <a:lumMod val="75000"/>
                  </a:schemeClr>
                </a:solidFill>
                <a:latin typeface="Times New Roman" panose="02020603050405020304" pitchFamily="18" charset="0"/>
                <a:cs typeface="Times New Roman" panose="02020603050405020304" pitchFamily="18" charset="0"/>
              </a:rPr>
              <a:t>kiến </a:t>
            </a:r>
            <a:r>
              <a:rPr sz="1600" spc="10" dirty="0">
                <a:solidFill>
                  <a:schemeClr val="tx2">
                    <a:lumMod val="75000"/>
                  </a:schemeClr>
                </a:solidFill>
                <a:latin typeface="Times New Roman" panose="02020603050405020304" pitchFamily="18" charset="0"/>
                <a:cs typeface="Times New Roman" panose="02020603050405020304" pitchFamily="18" charset="0"/>
              </a:rPr>
              <a:t>tổng </a:t>
            </a:r>
            <a:r>
              <a:rPr sz="1600" spc="5" dirty="0">
                <a:solidFill>
                  <a:schemeClr val="tx2">
                    <a:lumMod val="75000"/>
                  </a:schemeClr>
                </a:solidFill>
                <a:latin typeface="Times New Roman" panose="02020603050405020304" pitchFamily="18" charset="0"/>
                <a:cs typeface="Times New Roman" panose="02020603050405020304" pitchFamily="18" charset="0"/>
              </a:rPr>
              <a:t>hợp, </a:t>
            </a:r>
            <a:r>
              <a:rPr sz="1600" spc="-25" dirty="0">
                <a:solidFill>
                  <a:schemeClr val="tx2">
                    <a:lumMod val="75000"/>
                  </a:schemeClr>
                </a:solidFill>
                <a:latin typeface="Times New Roman" panose="02020603050405020304" pitchFamily="18" charset="0"/>
                <a:cs typeface="Times New Roman" panose="02020603050405020304" pitchFamily="18" charset="0"/>
              </a:rPr>
              <a:t>dự </a:t>
            </a:r>
            <a:r>
              <a:rPr sz="1600" spc="5" dirty="0">
                <a:solidFill>
                  <a:schemeClr val="tx2">
                    <a:lumMod val="75000"/>
                  </a:schemeClr>
                </a:solidFill>
                <a:latin typeface="Times New Roman" panose="02020603050405020304" pitchFamily="18" charset="0"/>
                <a:cs typeface="Times New Roman" panose="02020603050405020304" pitchFamily="18" charset="0"/>
              </a:rPr>
              <a:t>báo </a:t>
            </a:r>
            <a:r>
              <a:rPr sz="1600" spc="10" dirty="0">
                <a:solidFill>
                  <a:schemeClr val="tx2">
                    <a:lumMod val="75000"/>
                  </a:schemeClr>
                </a:solidFill>
                <a:latin typeface="Times New Roman" panose="02020603050405020304" pitchFamily="18" charset="0"/>
                <a:cs typeface="Times New Roman" panose="02020603050405020304" pitchFamily="18" charset="0"/>
              </a:rPr>
              <a:t>chỉ </a:t>
            </a:r>
            <a:r>
              <a:rPr sz="1600" spc="5" dirty="0">
                <a:solidFill>
                  <a:schemeClr val="tx2">
                    <a:lumMod val="75000"/>
                  </a:schemeClr>
                </a:solidFill>
                <a:latin typeface="Times New Roman" panose="02020603050405020304" pitchFamily="18" charset="0"/>
                <a:cs typeface="Times New Roman" panose="02020603050405020304" pitchFamily="18" charset="0"/>
              </a:rPr>
              <a:t>thể </a:t>
            </a:r>
            <a:r>
              <a:rPr sz="1600" spc="10" dirty="0">
                <a:solidFill>
                  <a:schemeClr val="tx2">
                    <a:lumMod val="75000"/>
                  </a:schemeClr>
                </a:solidFill>
                <a:latin typeface="Times New Roman" panose="02020603050405020304" pitchFamily="18" charset="0"/>
                <a:cs typeface="Times New Roman" panose="02020603050405020304" pitchFamily="18" charset="0"/>
              </a:rPr>
              <a:t>hiện </a:t>
            </a:r>
            <a:r>
              <a:rPr sz="1600" spc="15" dirty="0">
                <a:solidFill>
                  <a:schemeClr val="tx2">
                    <a:lumMod val="75000"/>
                  </a:schemeClr>
                </a:solidFill>
                <a:latin typeface="Times New Roman" panose="02020603050405020304" pitchFamily="18" charset="0"/>
                <a:cs typeface="Times New Roman" panose="02020603050405020304" pitchFamily="18" charset="0"/>
              </a:rPr>
              <a:t>quan </a:t>
            </a:r>
            <a:r>
              <a:rPr sz="1600" spc="-15" dirty="0">
                <a:solidFill>
                  <a:schemeClr val="tx2">
                    <a:lumMod val="75000"/>
                  </a:schemeClr>
                </a:solidFill>
                <a:latin typeface="Times New Roman" panose="02020603050405020304" pitchFamily="18" charset="0"/>
                <a:cs typeface="Times New Roman" panose="02020603050405020304" pitchFamily="18" charset="0"/>
              </a:rPr>
              <a:t>điểm </a:t>
            </a:r>
            <a:r>
              <a:rPr sz="1600" spc="10" dirty="0">
                <a:solidFill>
                  <a:schemeClr val="tx2">
                    <a:lumMod val="75000"/>
                  </a:schemeClr>
                </a:solidFill>
                <a:latin typeface="Times New Roman" panose="02020603050405020304" pitchFamily="18" charset="0"/>
                <a:cs typeface="Times New Roman" panose="02020603050405020304" pitchFamily="18" charset="0"/>
              </a:rPr>
              <a:t>của tác </a:t>
            </a:r>
            <a:r>
              <a:rPr sz="1600" spc="5" dirty="0">
                <a:solidFill>
                  <a:schemeClr val="tx2">
                    <a:lumMod val="75000"/>
                  </a:schemeClr>
                </a:solidFill>
                <a:latin typeface="Times New Roman" panose="02020603050405020304" pitchFamily="18" charset="0"/>
                <a:cs typeface="Times New Roman" panose="02020603050405020304" pitchFamily="18" charset="0"/>
              </a:rPr>
              <a:t>giả </a:t>
            </a:r>
            <a:r>
              <a:rPr sz="1600" spc="10" dirty="0">
                <a:solidFill>
                  <a:schemeClr val="tx2">
                    <a:lumMod val="75000"/>
                  </a:schemeClr>
                </a:solidFill>
                <a:latin typeface="Times New Roman" panose="02020603050405020304" pitchFamily="18" charset="0"/>
                <a:cs typeface="Times New Roman" panose="02020603050405020304" pitchFamily="18" charset="0"/>
              </a:rPr>
              <a:t>tại thời </a:t>
            </a:r>
            <a:r>
              <a:rPr sz="1600" spc="-15" dirty="0">
                <a:solidFill>
                  <a:schemeClr val="tx2">
                    <a:lumMod val="75000"/>
                  </a:schemeClr>
                </a:solidFill>
                <a:latin typeface="Times New Roman" panose="02020603050405020304" pitchFamily="18" charset="0"/>
                <a:cs typeface="Times New Roman" panose="02020603050405020304" pitchFamily="18" charset="0"/>
              </a:rPr>
              <a:t>điểm </a:t>
            </a:r>
            <a:r>
              <a:rPr sz="1600" spc="15" dirty="0">
                <a:solidFill>
                  <a:schemeClr val="tx2">
                    <a:lumMod val="75000"/>
                  </a:schemeClr>
                </a:solidFill>
                <a:latin typeface="Times New Roman" panose="02020603050405020304" pitchFamily="18" charset="0"/>
                <a:cs typeface="Times New Roman" panose="02020603050405020304" pitchFamily="18" charset="0"/>
              </a:rPr>
              <a:t>phát hành, </a:t>
            </a:r>
            <a:r>
              <a:rPr sz="1600" spc="10" dirty="0">
                <a:solidFill>
                  <a:schemeClr val="tx2">
                    <a:lumMod val="75000"/>
                  </a:schemeClr>
                </a:solidFill>
                <a:latin typeface="Times New Roman" panose="02020603050405020304" pitchFamily="18" charset="0"/>
                <a:cs typeface="Times New Roman" panose="02020603050405020304" pitchFamily="18" charset="0"/>
              </a:rPr>
              <a:t>báo </a:t>
            </a:r>
            <a:r>
              <a:rPr sz="1600" dirty="0">
                <a:solidFill>
                  <a:schemeClr val="tx2">
                    <a:lumMod val="75000"/>
                  </a:schemeClr>
                </a:solidFill>
                <a:latin typeface="Times New Roman" panose="02020603050405020304" pitchFamily="18" charset="0"/>
                <a:cs typeface="Times New Roman" panose="02020603050405020304" pitchFamily="18" charset="0"/>
              </a:rPr>
              <a:t>cáo </a:t>
            </a:r>
            <a:r>
              <a:rPr sz="1600" spc="10" dirty="0">
                <a:solidFill>
                  <a:schemeClr val="tx2">
                    <a:lumMod val="75000"/>
                  </a:schemeClr>
                </a:solidFill>
                <a:latin typeface="Times New Roman" panose="02020603050405020304" pitchFamily="18" charset="0"/>
                <a:cs typeface="Times New Roman" panose="02020603050405020304" pitchFamily="18" charset="0"/>
              </a:rPr>
              <a:t>chỉ nhằm </a:t>
            </a:r>
            <a:r>
              <a:rPr sz="1600" spc="5" dirty="0">
                <a:solidFill>
                  <a:schemeClr val="tx2">
                    <a:lumMod val="75000"/>
                  </a:schemeClr>
                </a:solidFill>
                <a:latin typeface="Times New Roman" panose="02020603050405020304" pitchFamily="18" charset="0"/>
                <a:cs typeface="Times New Roman" panose="02020603050405020304" pitchFamily="18" charset="0"/>
              </a:rPr>
              <a:t>mục </a:t>
            </a:r>
            <a:r>
              <a:rPr sz="1600" spc="-5" dirty="0">
                <a:solidFill>
                  <a:schemeClr val="tx2">
                    <a:lumMod val="75000"/>
                  </a:schemeClr>
                </a:solidFill>
                <a:latin typeface="Times New Roman" panose="02020603050405020304" pitchFamily="18" charset="0"/>
                <a:cs typeface="Times New Roman" panose="02020603050405020304" pitchFamily="18" charset="0"/>
              </a:rPr>
              <a:t>đích </a:t>
            </a:r>
            <a:r>
              <a:rPr sz="1600" spc="15" dirty="0">
                <a:solidFill>
                  <a:schemeClr val="tx2">
                    <a:lumMod val="75000"/>
                  </a:schemeClr>
                </a:solidFill>
                <a:latin typeface="Times New Roman" panose="02020603050405020304" pitchFamily="18" charset="0"/>
                <a:cs typeface="Times New Roman" panose="02020603050405020304" pitchFamily="18" charset="0"/>
              </a:rPr>
              <a:t>cung </a:t>
            </a:r>
            <a:r>
              <a:rPr sz="1600" spc="5" dirty="0">
                <a:solidFill>
                  <a:schemeClr val="tx2">
                    <a:lumMod val="75000"/>
                  </a:schemeClr>
                </a:solidFill>
                <a:latin typeface="Times New Roman" panose="02020603050405020304" pitchFamily="18" charset="0"/>
                <a:cs typeface="Times New Roman" panose="02020603050405020304" pitchFamily="18" charset="0"/>
              </a:rPr>
              <a:t>cấp </a:t>
            </a:r>
            <a:r>
              <a:rPr sz="1600" spc="15" dirty="0">
                <a:solidFill>
                  <a:schemeClr val="tx2">
                    <a:lumMod val="75000"/>
                  </a:schemeClr>
                </a:solidFill>
                <a:latin typeface="Times New Roman" panose="02020603050405020304" pitchFamily="18" charset="0"/>
                <a:cs typeface="Times New Roman" panose="02020603050405020304" pitchFamily="18" charset="0"/>
              </a:rPr>
              <a:t>thông  </a:t>
            </a:r>
            <a:r>
              <a:rPr sz="1600" spc="10" dirty="0">
                <a:solidFill>
                  <a:schemeClr val="tx2">
                    <a:lumMod val="75000"/>
                  </a:schemeClr>
                </a:solidFill>
                <a:latin typeface="Times New Roman" panose="02020603050405020304" pitchFamily="18" charset="0"/>
                <a:cs typeface="Times New Roman" panose="02020603050405020304" pitchFamily="18" charset="0"/>
              </a:rPr>
              <a:t>tin tham khảo </a:t>
            </a:r>
            <a:r>
              <a:rPr sz="1600" spc="-10" dirty="0">
                <a:solidFill>
                  <a:schemeClr val="tx2">
                    <a:lumMod val="75000"/>
                  </a:schemeClr>
                </a:solidFill>
                <a:latin typeface="Times New Roman" panose="02020603050405020304" pitchFamily="18" charset="0"/>
                <a:cs typeface="Times New Roman" panose="02020603050405020304" pitchFamily="18" charset="0"/>
              </a:rPr>
              <a:t>chứ </a:t>
            </a:r>
            <a:r>
              <a:rPr sz="1600" spc="10" dirty="0">
                <a:solidFill>
                  <a:schemeClr val="tx2">
                    <a:lumMod val="75000"/>
                  </a:schemeClr>
                </a:solidFill>
                <a:latin typeface="Times New Roman" panose="02020603050405020304" pitchFamily="18" charset="0"/>
                <a:cs typeface="Times New Roman" panose="02020603050405020304" pitchFamily="18" charset="0"/>
              </a:rPr>
              <a:t>không mang tính chất </a:t>
            </a:r>
            <a:r>
              <a:rPr sz="1600" dirty="0">
                <a:solidFill>
                  <a:schemeClr val="tx2">
                    <a:lumMod val="75000"/>
                  </a:schemeClr>
                </a:solidFill>
                <a:latin typeface="Times New Roman" panose="02020603050405020304" pitchFamily="18" charset="0"/>
                <a:cs typeface="Times New Roman" panose="02020603050405020304" pitchFamily="18" charset="0"/>
              </a:rPr>
              <a:t>mời </a:t>
            </a:r>
            <a:r>
              <a:rPr sz="1600" spc="5" dirty="0">
                <a:solidFill>
                  <a:schemeClr val="tx2">
                    <a:lumMod val="75000"/>
                  </a:schemeClr>
                </a:solidFill>
                <a:latin typeface="Times New Roman" panose="02020603050405020304" pitchFamily="18" charset="0"/>
                <a:cs typeface="Times New Roman" panose="02020603050405020304" pitchFamily="18" charset="0"/>
              </a:rPr>
              <a:t>chào, </a:t>
            </a:r>
            <a:r>
              <a:rPr sz="1600" spc="10" dirty="0">
                <a:solidFill>
                  <a:schemeClr val="tx2">
                    <a:lumMod val="75000"/>
                  </a:schemeClr>
                </a:solidFill>
                <a:latin typeface="Times New Roman" panose="02020603050405020304" pitchFamily="18" charset="0"/>
                <a:cs typeface="Times New Roman" panose="02020603050405020304" pitchFamily="18" charset="0"/>
              </a:rPr>
              <a:t>mua bán, </a:t>
            </a:r>
            <a:r>
              <a:rPr sz="1600" spc="5" dirty="0">
                <a:solidFill>
                  <a:schemeClr val="tx2">
                    <a:lumMod val="75000"/>
                  </a:schemeClr>
                </a:solidFill>
                <a:latin typeface="Times New Roman" panose="02020603050405020304" pitchFamily="18" charset="0"/>
                <a:cs typeface="Times New Roman" panose="02020603050405020304" pitchFamily="18" charset="0"/>
              </a:rPr>
              <a:t>nắm </a:t>
            </a:r>
            <a:r>
              <a:rPr sz="1600" spc="-15" dirty="0">
                <a:solidFill>
                  <a:schemeClr val="tx2">
                    <a:lumMod val="75000"/>
                  </a:schemeClr>
                </a:solidFill>
                <a:latin typeface="Times New Roman" panose="02020603050405020304" pitchFamily="18" charset="0"/>
                <a:cs typeface="Times New Roman" panose="02020603050405020304" pitchFamily="18" charset="0"/>
              </a:rPr>
              <a:t>giữ </a:t>
            </a:r>
            <a:r>
              <a:rPr sz="1600" spc="10" dirty="0">
                <a:solidFill>
                  <a:schemeClr val="tx2">
                    <a:lumMod val="75000"/>
                  </a:schemeClr>
                </a:solidFill>
                <a:latin typeface="Times New Roman" panose="02020603050405020304" pitchFamily="18" charset="0"/>
                <a:cs typeface="Times New Roman" panose="02020603050405020304" pitchFamily="18" charset="0"/>
              </a:rPr>
              <a:t>bất </a:t>
            </a:r>
            <a:r>
              <a:rPr sz="1600" spc="-25" dirty="0">
                <a:solidFill>
                  <a:schemeClr val="tx2">
                    <a:lumMod val="75000"/>
                  </a:schemeClr>
                </a:solidFill>
                <a:latin typeface="Times New Roman" panose="02020603050405020304" pitchFamily="18" charset="0"/>
                <a:cs typeface="Times New Roman" panose="02020603050405020304" pitchFamily="18" charset="0"/>
              </a:rPr>
              <a:t>cứ </a:t>
            </a:r>
            <a:r>
              <a:rPr sz="1600" dirty="0">
                <a:solidFill>
                  <a:schemeClr val="tx2">
                    <a:lumMod val="75000"/>
                  </a:schemeClr>
                </a:solidFill>
                <a:latin typeface="Times New Roman" panose="02020603050405020304" pitchFamily="18" charset="0"/>
                <a:cs typeface="Times New Roman" panose="02020603050405020304" pitchFamily="18" charset="0"/>
              </a:rPr>
              <a:t>cổ </a:t>
            </a:r>
            <a:r>
              <a:rPr sz="1600" spc="10" dirty="0">
                <a:solidFill>
                  <a:schemeClr val="tx2">
                    <a:lumMod val="75000"/>
                  </a:schemeClr>
                </a:solidFill>
                <a:latin typeface="Times New Roman" panose="02020603050405020304" pitchFamily="18" charset="0"/>
                <a:cs typeface="Times New Roman" panose="02020603050405020304" pitchFamily="18" charset="0"/>
              </a:rPr>
              <a:t>phiếu nào. Báo </a:t>
            </a:r>
            <a:r>
              <a:rPr sz="1600" spc="5" dirty="0">
                <a:solidFill>
                  <a:schemeClr val="tx2">
                    <a:lumMod val="75000"/>
                  </a:schemeClr>
                </a:solidFill>
                <a:latin typeface="Times New Roman" panose="02020603050405020304" pitchFamily="18" charset="0"/>
                <a:cs typeface="Times New Roman" panose="02020603050405020304" pitchFamily="18" charset="0"/>
              </a:rPr>
              <a:t>cáo </a:t>
            </a:r>
            <a:r>
              <a:rPr sz="1600" spc="20" dirty="0">
                <a:solidFill>
                  <a:schemeClr val="tx2">
                    <a:lumMod val="75000"/>
                  </a:schemeClr>
                </a:solidFill>
                <a:latin typeface="Times New Roman" panose="02020603050405020304" pitchFamily="18" charset="0"/>
                <a:cs typeface="Times New Roman" panose="02020603050405020304" pitchFamily="18" charset="0"/>
              </a:rPr>
              <a:t>này </a:t>
            </a:r>
            <a:r>
              <a:rPr sz="1600" spc="5" dirty="0">
                <a:solidFill>
                  <a:schemeClr val="tx2">
                    <a:lumMod val="75000"/>
                  </a:schemeClr>
                </a:solidFill>
                <a:latin typeface="Times New Roman" panose="02020603050405020304" pitchFamily="18" charset="0"/>
                <a:cs typeface="Times New Roman" panose="02020603050405020304" pitchFamily="18" charset="0"/>
              </a:rPr>
              <a:t>là </a:t>
            </a:r>
            <a:r>
              <a:rPr sz="1600" spc="10" dirty="0">
                <a:solidFill>
                  <a:schemeClr val="tx2">
                    <a:lumMod val="75000"/>
                  </a:schemeClr>
                </a:solidFill>
                <a:latin typeface="Times New Roman" panose="02020603050405020304" pitchFamily="18" charset="0"/>
                <a:cs typeface="Times New Roman" panose="02020603050405020304" pitchFamily="18" charset="0"/>
              </a:rPr>
              <a:t>tài </a:t>
            </a:r>
            <a:r>
              <a:rPr sz="1600" spc="15" dirty="0">
                <a:solidFill>
                  <a:schemeClr val="tx2">
                    <a:lumMod val="75000"/>
                  </a:schemeClr>
                </a:solidFill>
                <a:latin typeface="Times New Roman" panose="02020603050405020304" pitchFamily="18" charset="0"/>
                <a:cs typeface="Times New Roman" panose="02020603050405020304" pitchFamily="18" charset="0"/>
              </a:rPr>
              <a:t>sản của </a:t>
            </a:r>
            <a:r>
              <a:rPr sz="1600" dirty="0">
                <a:solidFill>
                  <a:schemeClr val="tx2">
                    <a:lumMod val="75000"/>
                  </a:schemeClr>
                </a:solidFill>
                <a:latin typeface="Times New Roman" panose="02020603050405020304" pitchFamily="18" charset="0"/>
                <a:cs typeface="Times New Roman" panose="02020603050405020304" pitchFamily="18" charset="0"/>
              </a:rPr>
              <a:t>Công </a:t>
            </a:r>
            <a:r>
              <a:rPr sz="1600" spc="25" dirty="0">
                <a:solidFill>
                  <a:schemeClr val="tx2">
                    <a:lumMod val="75000"/>
                  </a:schemeClr>
                </a:solidFill>
                <a:latin typeface="Times New Roman" panose="02020603050405020304" pitchFamily="18" charset="0"/>
                <a:cs typeface="Times New Roman" panose="02020603050405020304" pitchFamily="18" charset="0"/>
              </a:rPr>
              <a:t>ty </a:t>
            </a:r>
            <a:r>
              <a:rPr sz="1600" spc="-5" dirty="0">
                <a:solidFill>
                  <a:schemeClr val="tx2">
                    <a:lumMod val="75000"/>
                  </a:schemeClr>
                </a:solidFill>
                <a:latin typeface="Times New Roman" panose="02020603050405020304" pitchFamily="18" charset="0"/>
                <a:cs typeface="Times New Roman" panose="02020603050405020304" pitchFamily="18" charset="0"/>
              </a:rPr>
              <a:t>cổ  </a:t>
            </a:r>
            <a:r>
              <a:rPr sz="1600" spc="10" dirty="0">
                <a:solidFill>
                  <a:schemeClr val="tx2">
                    <a:lumMod val="75000"/>
                  </a:schemeClr>
                </a:solidFill>
                <a:latin typeface="Times New Roman" panose="02020603050405020304" pitchFamily="18" charset="0"/>
                <a:cs typeface="Times New Roman" panose="02020603050405020304" pitchFamily="18" charset="0"/>
              </a:rPr>
              <a:t>phần </a:t>
            </a:r>
            <a:r>
              <a:rPr sz="1600" dirty="0">
                <a:solidFill>
                  <a:schemeClr val="tx2">
                    <a:lumMod val="75000"/>
                  </a:schemeClr>
                </a:solidFill>
                <a:latin typeface="Times New Roman" panose="02020603050405020304" pitchFamily="18" charset="0"/>
                <a:cs typeface="Times New Roman" panose="02020603050405020304" pitchFamily="18" charset="0"/>
              </a:rPr>
              <a:t>chứng </a:t>
            </a:r>
            <a:r>
              <a:rPr sz="1600" spc="10" dirty="0">
                <a:solidFill>
                  <a:schemeClr val="tx2">
                    <a:lumMod val="75000"/>
                  </a:schemeClr>
                </a:solidFill>
                <a:latin typeface="Times New Roman" panose="02020603050405020304" pitchFamily="18" charset="0"/>
                <a:cs typeface="Times New Roman" panose="02020603050405020304" pitchFamily="18" charset="0"/>
              </a:rPr>
              <a:t>khoán </a:t>
            </a:r>
            <a:r>
              <a:rPr sz="1600" spc="-5" dirty="0">
                <a:solidFill>
                  <a:schemeClr val="tx2">
                    <a:lumMod val="75000"/>
                  </a:schemeClr>
                </a:solidFill>
                <a:latin typeface="Times New Roman" panose="02020603050405020304" pitchFamily="18" charset="0"/>
                <a:cs typeface="Times New Roman" panose="02020603050405020304" pitchFamily="18" charset="0"/>
              </a:rPr>
              <a:t>Công </a:t>
            </a:r>
            <a:r>
              <a:rPr sz="1600" dirty="0">
                <a:solidFill>
                  <a:schemeClr val="tx2">
                    <a:lumMod val="75000"/>
                  </a:schemeClr>
                </a:solidFill>
                <a:latin typeface="Times New Roman" panose="02020603050405020304" pitchFamily="18" charset="0"/>
                <a:cs typeface="Times New Roman" panose="02020603050405020304" pitchFamily="18" charset="0"/>
              </a:rPr>
              <a:t>thương (Vietinbank</a:t>
            </a:r>
            <a:r>
              <a:rPr sz="1600" spc="105" dirty="0">
                <a:solidFill>
                  <a:schemeClr val="tx2">
                    <a:lumMod val="75000"/>
                  </a:schemeClr>
                </a:solidFill>
                <a:latin typeface="Times New Roman" panose="02020603050405020304" pitchFamily="18" charset="0"/>
                <a:cs typeface="Times New Roman" panose="02020603050405020304" pitchFamily="18" charset="0"/>
              </a:rPr>
              <a:t> </a:t>
            </a:r>
            <a:r>
              <a:rPr sz="1600" dirty="0">
                <a:solidFill>
                  <a:schemeClr val="tx2">
                    <a:lumMod val="75000"/>
                  </a:schemeClr>
                </a:solidFill>
                <a:latin typeface="Times New Roman" panose="02020603050405020304" pitchFamily="18" charset="0"/>
                <a:cs typeface="Times New Roman" panose="02020603050405020304" pitchFamily="18" charset="0"/>
              </a:rPr>
              <a:t>Securities).</a:t>
            </a:r>
          </a:p>
          <a:p>
            <a:pPr>
              <a:lnSpc>
                <a:spcPct val="150000"/>
              </a:lnSpc>
            </a:pPr>
            <a:endParaRPr sz="1600" dirty="0">
              <a:solidFill>
                <a:schemeClr val="tx2">
                  <a:lumMod val="75000"/>
                </a:schemeClr>
              </a:solidFill>
              <a:latin typeface="Times New Roman" panose="02020603050405020304" pitchFamily="18" charset="0"/>
              <a:cs typeface="Times New Roman" panose="02020603050405020304" pitchFamily="18" charset="0"/>
            </a:endParaRPr>
          </a:p>
          <a:p>
            <a:pPr marL="12700" algn="just">
              <a:lnSpc>
                <a:spcPct val="150000"/>
              </a:lnSpc>
              <a:spcBef>
                <a:spcPts val="1250"/>
              </a:spcBef>
            </a:pPr>
            <a:r>
              <a:rPr sz="1600" spc="10" dirty="0">
                <a:solidFill>
                  <a:schemeClr val="tx2">
                    <a:lumMod val="75000"/>
                  </a:schemeClr>
                </a:solidFill>
                <a:latin typeface="Times New Roman" panose="02020603050405020304" pitchFamily="18" charset="0"/>
                <a:cs typeface="Times New Roman" panose="02020603050405020304" pitchFamily="18" charset="0"/>
              </a:rPr>
              <a:t>Không</a:t>
            </a:r>
            <a:r>
              <a:rPr sz="1600" spc="85" dirty="0">
                <a:solidFill>
                  <a:schemeClr val="tx2">
                    <a:lumMod val="75000"/>
                  </a:schemeClr>
                </a:solidFill>
                <a:latin typeface="Times New Roman" panose="02020603050405020304" pitchFamily="18" charset="0"/>
                <a:cs typeface="Times New Roman" panose="02020603050405020304" pitchFamily="18" charset="0"/>
              </a:rPr>
              <a:t> </a:t>
            </a:r>
            <a:r>
              <a:rPr sz="1600" spc="5" dirty="0">
                <a:solidFill>
                  <a:schemeClr val="tx2">
                    <a:lumMod val="75000"/>
                  </a:schemeClr>
                </a:solidFill>
                <a:latin typeface="Times New Roman" panose="02020603050405020304" pitchFamily="18" charset="0"/>
                <a:cs typeface="Times New Roman" panose="02020603050405020304" pitchFamily="18" charset="0"/>
              </a:rPr>
              <a:t>ai</a:t>
            </a:r>
            <a:r>
              <a:rPr sz="1600" spc="95" dirty="0">
                <a:solidFill>
                  <a:schemeClr val="tx2">
                    <a:lumMod val="75000"/>
                  </a:schemeClr>
                </a:solidFill>
                <a:latin typeface="Times New Roman" panose="02020603050405020304" pitchFamily="18" charset="0"/>
                <a:cs typeface="Times New Roman" panose="02020603050405020304" pitchFamily="18" charset="0"/>
              </a:rPr>
              <a:t> </a:t>
            </a:r>
            <a:r>
              <a:rPr sz="1600" spc="-25" dirty="0">
                <a:solidFill>
                  <a:schemeClr val="tx2">
                    <a:lumMod val="75000"/>
                  </a:schemeClr>
                </a:solidFill>
                <a:latin typeface="Times New Roman" panose="02020603050405020304" pitchFamily="18" charset="0"/>
                <a:cs typeface="Times New Roman" panose="02020603050405020304" pitchFamily="18" charset="0"/>
              </a:rPr>
              <a:t>được</a:t>
            </a:r>
            <a:r>
              <a:rPr sz="1600" spc="90" dirty="0">
                <a:solidFill>
                  <a:schemeClr val="tx2">
                    <a:lumMod val="75000"/>
                  </a:schemeClr>
                </a:solidFill>
                <a:latin typeface="Times New Roman" panose="02020603050405020304" pitchFamily="18" charset="0"/>
                <a:cs typeface="Times New Roman" panose="02020603050405020304" pitchFamily="18" charset="0"/>
              </a:rPr>
              <a:t> </a:t>
            </a:r>
            <a:r>
              <a:rPr sz="1600" spc="10" dirty="0">
                <a:solidFill>
                  <a:schemeClr val="tx2">
                    <a:lumMod val="75000"/>
                  </a:schemeClr>
                </a:solidFill>
                <a:latin typeface="Times New Roman" panose="02020603050405020304" pitchFamily="18" charset="0"/>
                <a:cs typeface="Times New Roman" panose="02020603050405020304" pitchFamily="18" charset="0"/>
              </a:rPr>
              <a:t>phép</a:t>
            </a:r>
            <a:r>
              <a:rPr sz="1600" spc="85" dirty="0">
                <a:solidFill>
                  <a:schemeClr val="tx2">
                    <a:lumMod val="75000"/>
                  </a:schemeClr>
                </a:solidFill>
                <a:latin typeface="Times New Roman" panose="02020603050405020304" pitchFamily="18" charset="0"/>
                <a:cs typeface="Times New Roman" panose="02020603050405020304" pitchFamily="18" charset="0"/>
              </a:rPr>
              <a:t> </a:t>
            </a:r>
            <a:r>
              <a:rPr sz="1600" spc="5" dirty="0">
                <a:solidFill>
                  <a:schemeClr val="tx2">
                    <a:lumMod val="75000"/>
                  </a:schemeClr>
                </a:solidFill>
                <a:latin typeface="Times New Roman" panose="02020603050405020304" pitchFamily="18" charset="0"/>
                <a:cs typeface="Times New Roman" panose="02020603050405020304" pitchFamily="18" charset="0"/>
              </a:rPr>
              <a:t>sao</a:t>
            </a:r>
            <a:r>
              <a:rPr sz="1600" spc="90" dirty="0">
                <a:solidFill>
                  <a:schemeClr val="tx2">
                    <a:lumMod val="75000"/>
                  </a:schemeClr>
                </a:solidFill>
                <a:latin typeface="Times New Roman" panose="02020603050405020304" pitchFamily="18" charset="0"/>
                <a:cs typeface="Times New Roman" panose="02020603050405020304" pitchFamily="18" charset="0"/>
              </a:rPr>
              <a:t> </a:t>
            </a:r>
            <a:r>
              <a:rPr sz="1600" spc="5" dirty="0">
                <a:solidFill>
                  <a:schemeClr val="tx2">
                    <a:lumMod val="75000"/>
                  </a:schemeClr>
                </a:solidFill>
                <a:latin typeface="Times New Roman" panose="02020603050405020304" pitchFamily="18" charset="0"/>
                <a:cs typeface="Times New Roman" panose="02020603050405020304" pitchFamily="18" charset="0"/>
              </a:rPr>
              <a:t>chép,</a:t>
            </a:r>
            <a:r>
              <a:rPr sz="1600" spc="85" dirty="0">
                <a:solidFill>
                  <a:schemeClr val="tx2">
                    <a:lumMod val="75000"/>
                  </a:schemeClr>
                </a:solidFill>
                <a:latin typeface="Times New Roman" panose="02020603050405020304" pitchFamily="18" charset="0"/>
                <a:cs typeface="Times New Roman" panose="02020603050405020304" pitchFamily="18" charset="0"/>
              </a:rPr>
              <a:t> </a:t>
            </a:r>
            <a:r>
              <a:rPr sz="1600" spc="10" dirty="0">
                <a:solidFill>
                  <a:schemeClr val="tx2">
                    <a:lumMod val="75000"/>
                  </a:schemeClr>
                </a:solidFill>
                <a:latin typeface="Times New Roman" panose="02020603050405020304" pitchFamily="18" charset="0"/>
                <a:cs typeface="Times New Roman" panose="02020603050405020304" pitchFamily="18" charset="0"/>
              </a:rPr>
              <a:t>tái</a:t>
            </a:r>
            <a:r>
              <a:rPr sz="1600" spc="80" dirty="0">
                <a:solidFill>
                  <a:schemeClr val="tx2">
                    <a:lumMod val="75000"/>
                  </a:schemeClr>
                </a:solidFill>
                <a:latin typeface="Times New Roman" panose="02020603050405020304" pitchFamily="18" charset="0"/>
                <a:cs typeface="Times New Roman" panose="02020603050405020304" pitchFamily="18" charset="0"/>
              </a:rPr>
              <a:t> </a:t>
            </a:r>
            <a:r>
              <a:rPr sz="1600" spc="15" dirty="0">
                <a:solidFill>
                  <a:schemeClr val="tx2">
                    <a:lumMod val="75000"/>
                  </a:schemeClr>
                </a:solidFill>
                <a:latin typeface="Times New Roman" panose="02020603050405020304" pitchFamily="18" charset="0"/>
                <a:cs typeface="Times New Roman" panose="02020603050405020304" pitchFamily="18" charset="0"/>
              </a:rPr>
              <a:t>sản</a:t>
            </a:r>
            <a:r>
              <a:rPr sz="1600" spc="90" dirty="0">
                <a:solidFill>
                  <a:schemeClr val="tx2">
                    <a:lumMod val="75000"/>
                  </a:schemeClr>
                </a:solidFill>
                <a:latin typeface="Times New Roman" panose="02020603050405020304" pitchFamily="18" charset="0"/>
                <a:cs typeface="Times New Roman" panose="02020603050405020304" pitchFamily="18" charset="0"/>
              </a:rPr>
              <a:t> </a:t>
            </a:r>
            <a:r>
              <a:rPr sz="1600" spc="5" dirty="0">
                <a:solidFill>
                  <a:schemeClr val="tx2">
                    <a:lumMod val="75000"/>
                  </a:schemeClr>
                </a:solidFill>
                <a:latin typeface="Times New Roman" panose="02020603050405020304" pitchFamily="18" charset="0"/>
                <a:cs typeface="Times New Roman" panose="02020603050405020304" pitchFamily="18" charset="0"/>
              </a:rPr>
              <a:t>xuất,</a:t>
            </a:r>
            <a:r>
              <a:rPr sz="1600" spc="105" dirty="0">
                <a:solidFill>
                  <a:schemeClr val="tx2">
                    <a:lumMod val="75000"/>
                  </a:schemeClr>
                </a:solidFill>
                <a:latin typeface="Times New Roman" panose="02020603050405020304" pitchFamily="18" charset="0"/>
                <a:cs typeface="Times New Roman" panose="02020603050405020304" pitchFamily="18" charset="0"/>
              </a:rPr>
              <a:t> </a:t>
            </a:r>
            <a:r>
              <a:rPr sz="1600" spc="10" dirty="0">
                <a:solidFill>
                  <a:schemeClr val="tx2">
                    <a:lumMod val="75000"/>
                  </a:schemeClr>
                </a:solidFill>
                <a:latin typeface="Times New Roman" panose="02020603050405020304" pitchFamily="18" charset="0"/>
                <a:cs typeface="Times New Roman" panose="02020603050405020304" pitchFamily="18" charset="0"/>
              </a:rPr>
              <a:t>phát</a:t>
            </a:r>
            <a:r>
              <a:rPr sz="1600" spc="90" dirty="0">
                <a:solidFill>
                  <a:schemeClr val="tx2">
                    <a:lumMod val="75000"/>
                  </a:schemeClr>
                </a:solidFill>
                <a:latin typeface="Times New Roman" panose="02020603050405020304" pitchFamily="18" charset="0"/>
                <a:cs typeface="Times New Roman" panose="02020603050405020304" pitchFamily="18" charset="0"/>
              </a:rPr>
              <a:t> </a:t>
            </a:r>
            <a:r>
              <a:rPr sz="1600" spc="20" dirty="0">
                <a:solidFill>
                  <a:schemeClr val="tx2">
                    <a:lumMod val="75000"/>
                  </a:schemeClr>
                </a:solidFill>
                <a:latin typeface="Times New Roman" panose="02020603050405020304" pitchFamily="18" charset="0"/>
                <a:cs typeface="Times New Roman" panose="02020603050405020304" pitchFamily="18" charset="0"/>
              </a:rPr>
              <a:t>hành</a:t>
            </a:r>
            <a:r>
              <a:rPr sz="1600" spc="90" dirty="0">
                <a:solidFill>
                  <a:schemeClr val="tx2">
                    <a:lumMod val="75000"/>
                  </a:schemeClr>
                </a:solidFill>
                <a:latin typeface="Times New Roman" panose="02020603050405020304" pitchFamily="18" charset="0"/>
                <a:cs typeface="Times New Roman" panose="02020603050405020304" pitchFamily="18" charset="0"/>
              </a:rPr>
              <a:t> </a:t>
            </a:r>
            <a:r>
              <a:rPr sz="1600" spc="15" dirty="0">
                <a:solidFill>
                  <a:schemeClr val="tx2">
                    <a:lumMod val="75000"/>
                  </a:schemeClr>
                </a:solidFill>
                <a:latin typeface="Times New Roman" panose="02020603050405020304" pitchFamily="18" charset="0"/>
                <a:cs typeface="Times New Roman" panose="02020603050405020304" pitchFamily="18" charset="0"/>
              </a:rPr>
              <a:t>cũng</a:t>
            </a:r>
            <a:r>
              <a:rPr sz="1600" spc="90" dirty="0">
                <a:solidFill>
                  <a:schemeClr val="tx2">
                    <a:lumMod val="75000"/>
                  </a:schemeClr>
                </a:solidFill>
                <a:latin typeface="Times New Roman" panose="02020603050405020304" pitchFamily="18" charset="0"/>
                <a:cs typeface="Times New Roman" panose="02020603050405020304" pitchFamily="18" charset="0"/>
              </a:rPr>
              <a:t> </a:t>
            </a:r>
            <a:r>
              <a:rPr sz="1600" spc="-5" dirty="0">
                <a:solidFill>
                  <a:schemeClr val="tx2">
                    <a:lumMod val="75000"/>
                  </a:schemeClr>
                </a:solidFill>
                <a:latin typeface="Times New Roman" panose="02020603050405020304" pitchFamily="18" charset="0"/>
                <a:cs typeface="Times New Roman" panose="02020603050405020304" pitchFamily="18" charset="0"/>
              </a:rPr>
              <a:t>như</a:t>
            </a:r>
            <a:r>
              <a:rPr sz="1600" spc="100" dirty="0">
                <a:solidFill>
                  <a:schemeClr val="tx2">
                    <a:lumMod val="75000"/>
                  </a:schemeClr>
                </a:solidFill>
                <a:latin typeface="Times New Roman" panose="02020603050405020304" pitchFamily="18" charset="0"/>
                <a:cs typeface="Times New Roman" panose="02020603050405020304" pitchFamily="18" charset="0"/>
              </a:rPr>
              <a:t> </a:t>
            </a:r>
            <a:r>
              <a:rPr sz="1600" spc="15" dirty="0">
                <a:solidFill>
                  <a:schemeClr val="tx2">
                    <a:lumMod val="75000"/>
                  </a:schemeClr>
                </a:solidFill>
                <a:latin typeface="Times New Roman" panose="02020603050405020304" pitchFamily="18" charset="0"/>
                <a:cs typeface="Times New Roman" panose="02020603050405020304" pitchFamily="18" charset="0"/>
              </a:rPr>
              <a:t>phân</a:t>
            </a:r>
            <a:r>
              <a:rPr sz="1600" spc="90" dirty="0">
                <a:solidFill>
                  <a:schemeClr val="tx2">
                    <a:lumMod val="75000"/>
                  </a:schemeClr>
                </a:solidFill>
                <a:latin typeface="Times New Roman" panose="02020603050405020304" pitchFamily="18" charset="0"/>
                <a:cs typeface="Times New Roman" panose="02020603050405020304" pitchFamily="18" charset="0"/>
              </a:rPr>
              <a:t> </a:t>
            </a:r>
            <a:r>
              <a:rPr sz="1600" spc="10" dirty="0">
                <a:solidFill>
                  <a:schemeClr val="tx2">
                    <a:lumMod val="75000"/>
                  </a:schemeClr>
                </a:solidFill>
                <a:latin typeface="Times New Roman" panose="02020603050405020304" pitchFamily="18" charset="0"/>
                <a:cs typeface="Times New Roman" panose="02020603050405020304" pitchFamily="18" charset="0"/>
              </a:rPr>
              <a:t>phối</a:t>
            </a:r>
            <a:r>
              <a:rPr sz="1600" spc="95" dirty="0">
                <a:solidFill>
                  <a:schemeClr val="tx2">
                    <a:lumMod val="75000"/>
                  </a:schemeClr>
                </a:solidFill>
                <a:latin typeface="Times New Roman" panose="02020603050405020304" pitchFamily="18" charset="0"/>
                <a:cs typeface="Times New Roman" panose="02020603050405020304" pitchFamily="18" charset="0"/>
              </a:rPr>
              <a:t> </a:t>
            </a:r>
            <a:r>
              <a:rPr sz="1600" spc="5" dirty="0">
                <a:solidFill>
                  <a:schemeClr val="tx2">
                    <a:lumMod val="75000"/>
                  </a:schemeClr>
                </a:solidFill>
                <a:latin typeface="Times New Roman" panose="02020603050405020304" pitchFamily="18" charset="0"/>
                <a:cs typeface="Times New Roman" panose="02020603050405020304" pitchFamily="18" charset="0"/>
              </a:rPr>
              <a:t>báo</a:t>
            </a:r>
            <a:r>
              <a:rPr sz="1600" spc="80" dirty="0">
                <a:solidFill>
                  <a:schemeClr val="tx2">
                    <a:lumMod val="75000"/>
                  </a:schemeClr>
                </a:solidFill>
                <a:latin typeface="Times New Roman" panose="02020603050405020304" pitchFamily="18" charset="0"/>
                <a:cs typeface="Times New Roman" panose="02020603050405020304" pitchFamily="18" charset="0"/>
              </a:rPr>
              <a:t> </a:t>
            </a:r>
            <a:r>
              <a:rPr sz="1600" spc="5" dirty="0">
                <a:solidFill>
                  <a:schemeClr val="tx2">
                    <a:lumMod val="75000"/>
                  </a:schemeClr>
                </a:solidFill>
                <a:latin typeface="Times New Roman" panose="02020603050405020304" pitchFamily="18" charset="0"/>
                <a:cs typeface="Times New Roman" panose="02020603050405020304" pitchFamily="18" charset="0"/>
              </a:rPr>
              <a:t>cáo</a:t>
            </a:r>
            <a:r>
              <a:rPr sz="1600" spc="90" dirty="0">
                <a:solidFill>
                  <a:schemeClr val="tx2">
                    <a:lumMod val="75000"/>
                  </a:schemeClr>
                </a:solidFill>
                <a:latin typeface="Times New Roman" panose="02020603050405020304" pitchFamily="18" charset="0"/>
                <a:cs typeface="Times New Roman" panose="02020603050405020304" pitchFamily="18" charset="0"/>
              </a:rPr>
              <a:t> </a:t>
            </a:r>
            <a:r>
              <a:rPr sz="1600" spc="20" dirty="0">
                <a:solidFill>
                  <a:schemeClr val="tx2">
                    <a:lumMod val="75000"/>
                  </a:schemeClr>
                </a:solidFill>
                <a:latin typeface="Times New Roman" panose="02020603050405020304" pitchFamily="18" charset="0"/>
                <a:cs typeface="Times New Roman" panose="02020603050405020304" pitchFamily="18" charset="0"/>
              </a:rPr>
              <a:t>này</a:t>
            </a:r>
            <a:r>
              <a:rPr sz="1600" spc="95" dirty="0">
                <a:solidFill>
                  <a:schemeClr val="tx2">
                    <a:lumMod val="75000"/>
                  </a:schemeClr>
                </a:solidFill>
                <a:latin typeface="Times New Roman" panose="02020603050405020304" pitchFamily="18" charset="0"/>
                <a:cs typeface="Times New Roman" panose="02020603050405020304" pitchFamily="18" charset="0"/>
              </a:rPr>
              <a:t> </a:t>
            </a:r>
            <a:r>
              <a:rPr sz="1600" spc="15" dirty="0">
                <a:solidFill>
                  <a:schemeClr val="tx2">
                    <a:lumMod val="75000"/>
                  </a:schemeClr>
                </a:solidFill>
                <a:latin typeface="Times New Roman" panose="02020603050405020304" pitchFamily="18" charset="0"/>
                <a:cs typeface="Times New Roman" panose="02020603050405020304" pitchFamily="18" charset="0"/>
              </a:rPr>
              <a:t>vì</a:t>
            </a:r>
            <a:r>
              <a:rPr sz="1600" spc="80" dirty="0">
                <a:solidFill>
                  <a:schemeClr val="tx2">
                    <a:lumMod val="75000"/>
                  </a:schemeClr>
                </a:solidFill>
                <a:latin typeface="Times New Roman" panose="02020603050405020304" pitchFamily="18" charset="0"/>
                <a:cs typeface="Times New Roman" panose="02020603050405020304" pitchFamily="18" charset="0"/>
              </a:rPr>
              <a:t> </a:t>
            </a:r>
            <a:r>
              <a:rPr sz="1600" spc="10" dirty="0">
                <a:solidFill>
                  <a:schemeClr val="tx2">
                    <a:lumMod val="75000"/>
                  </a:schemeClr>
                </a:solidFill>
                <a:latin typeface="Times New Roman" panose="02020603050405020304" pitchFamily="18" charset="0"/>
                <a:cs typeface="Times New Roman" panose="02020603050405020304" pitchFamily="18" charset="0"/>
              </a:rPr>
              <a:t>bất</a:t>
            </a:r>
            <a:r>
              <a:rPr sz="1600" spc="100" dirty="0">
                <a:solidFill>
                  <a:schemeClr val="tx2">
                    <a:lumMod val="75000"/>
                  </a:schemeClr>
                </a:solidFill>
                <a:latin typeface="Times New Roman" panose="02020603050405020304" pitchFamily="18" charset="0"/>
                <a:cs typeface="Times New Roman" panose="02020603050405020304" pitchFamily="18" charset="0"/>
              </a:rPr>
              <a:t> </a:t>
            </a:r>
            <a:r>
              <a:rPr sz="1600" spc="-25" dirty="0">
                <a:solidFill>
                  <a:schemeClr val="tx2">
                    <a:lumMod val="75000"/>
                  </a:schemeClr>
                </a:solidFill>
                <a:latin typeface="Times New Roman" panose="02020603050405020304" pitchFamily="18" charset="0"/>
                <a:cs typeface="Times New Roman" panose="02020603050405020304" pitchFamily="18" charset="0"/>
              </a:rPr>
              <a:t>cứ</a:t>
            </a:r>
            <a:r>
              <a:rPr sz="1600" spc="90" dirty="0">
                <a:solidFill>
                  <a:schemeClr val="tx2">
                    <a:lumMod val="75000"/>
                  </a:schemeClr>
                </a:solidFill>
                <a:latin typeface="Times New Roman" panose="02020603050405020304" pitchFamily="18" charset="0"/>
                <a:cs typeface="Times New Roman" panose="02020603050405020304" pitchFamily="18" charset="0"/>
              </a:rPr>
              <a:t> </a:t>
            </a:r>
            <a:r>
              <a:rPr sz="1600" spc="5" dirty="0">
                <a:solidFill>
                  <a:schemeClr val="tx2">
                    <a:lumMod val="75000"/>
                  </a:schemeClr>
                </a:solidFill>
                <a:latin typeface="Times New Roman" panose="02020603050405020304" pitchFamily="18" charset="0"/>
                <a:cs typeface="Times New Roman" panose="02020603050405020304" pitchFamily="18" charset="0"/>
              </a:rPr>
              <a:t>mục</a:t>
            </a:r>
            <a:r>
              <a:rPr sz="1600" spc="100" dirty="0">
                <a:solidFill>
                  <a:schemeClr val="tx2">
                    <a:lumMod val="75000"/>
                  </a:schemeClr>
                </a:solidFill>
                <a:latin typeface="Times New Roman" panose="02020603050405020304" pitchFamily="18" charset="0"/>
                <a:cs typeface="Times New Roman" panose="02020603050405020304" pitchFamily="18" charset="0"/>
              </a:rPr>
              <a:t> </a:t>
            </a:r>
            <a:r>
              <a:rPr sz="1600" spc="-5" dirty="0">
                <a:solidFill>
                  <a:schemeClr val="tx2">
                    <a:lumMod val="75000"/>
                  </a:schemeClr>
                </a:solidFill>
                <a:latin typeface="Times New Roman" panose="02020603050405020304" pitchFamily="18" charset="0"/>
                <a:cs typeface="Times New Roman" panose="02020603050405020304" pitchFamily="18" charset="0"/>
              </a:rPr>
              <a:t>đích</a:t>
            </a:r>
            <a:r>
              <a:rPr sz="1600" spc="95" dirty="0">
                <a:solidFill>
                  <a:schemeClr val="tx2">
                    <a:lumMod val="75000"/>
                  </a:schemeClr>
                </a:solidFill>
                <a:latin typeface="Times New Roman" panose="02020603050405020304" pitchFamily="18" charset="0"/>
                <a:cs typeface="Times New Roman" panose="02020603050405020304" pitchFamily="18" charset="0"/>
              </a:rPr>
              <a:t> </a:t>
            </a:r>
            <a:r>
              <a:rPr sz="1600" dirty="0">
                <a:solidFill>
                  <a:schemeClr val="tx2">
                    <a:lumMod val="75000"/>
                  </a:schemeClr>
                </a:solidFill>
                <a:latin typeface="Times New Roman" panose="02020603050405020304" pitchFamily="18" charset="0"/>
                <a:cs typeface="Times New Roman" panose="02020603050405020304" pitchFamily="18" charset="0"/>
              </a:rPr>
              <a:t>cá</a:t>
            </a:r>
            <a:r>
              <a:rPr sz="1600" spc="95" dirty="0">
                <a:solidFill>
                  <a:schemeClr val="tx2">
                    <a:lumMod val="75000"/>
                  </a:schemeClr>
                </a:solidFill>
                <a:latin typeface="Times New Roman" panose="02020603050405020304" pitchFamily="18" charset="0"/>
                <a:cs typeface="Times New Roman" panose="02020603050405020304" pitchFamily="18" charset="0"/>
              </a:rPr>
              <a:t> </a:t>
            </a:r>
            <a:r>
              <a:rPr sz="1600" spc="20" dirty="0">
                <a:solidFill>
                  <a:schemeClr val="tx2">
                    <a:lumMod val="75000"/>
                  </a:schemeClr>
                </a:solidFill>
                <a:latin typeface="Times New Roman" panose="02020603050405020304" pitchFamily="18" charset="0"/>
                <a:cs typeface="Times New Roman" panose="02020603050405020304" pitchFamily="18" charset="0"/>
              </a:rPr>
              <a:t>nhân</a:t>
            </a:r>
            <a:r>
              <a:rPr sz="1600" spc="100" dirty="0">
                <a:solidFill>
                  <a:schemeClr val="tx2">
                    <a:lumMod val="75000"/>
                  </a:schemeClr>
                </a:solidFill>
                <a:latin typeface="Times New Roman" panose="02020603050405020304" pitchFamily="18" charset="0"/>
                <a:cs typeface="Times New Roman" panose="02020603050405020304" pitchFamily="18" charset="0"/>
              </a:rPr>
              <a:t> </a:t>
            </a:r>
            <a:r>
              <a:rPr sz="1600" spc="15" dirty="0">
                <a:solidFill>
                  <a:schemeClr val="tx2">
                    <a:lumMod val="75000"/>
                  </a:schemeClr>
                </a:solidFill>
                <a:latin typeface="Times New Roman" panose="02020603050405020304" pitchFamily="18" charset="0"/>
                <a:cs typeface="Times New Roman" panose="02020603050405020304" pitchFamily="18" charset="0"/>
              </a:rPr>
              <a:t>hay</a:t>
            </a:r>
            <a:r>
              <a:rPr sz="1600" spc="85" dirty="0">
                <a:solidFill>
                  <a:schemeClr val="tx2">
                    <a:lumMod val="75000"/>
                  </a:schemeClr>
                </a:solidFill>
                <a:latin typeface="Times New Roman" panose="02020603050405020304" pitchFamily="18" charset="0"/>
                <a:cs typeface="Times New Roman" panose="02020603050405020304" pitchFamily="18" charset="0"/>
              </a:rPr>
              <a:t> </a:t>
            </a:r>
            <a:r>
              <a:rPr sz="1600" spc="5" dirty="0" err="1">
                <a:solidFill>
                  <a:schemeClr val="tx2">
                    <a:lumMod val="75000"/>
                  </a:schemeClr>
                </a:solidFill>
                <a:latin typeface="Times New Roman" panose="02020603050405020304" pitchFamily="18" charset="0"/>
                <a:cs typeface="Times New Roman" panose="02020603050405020304" pitchFamily="18" charset="0"/>
              </a:rPr>
              <a:t>thương</a:t>
            </a:r>
            <a:r>
              <a:rPr sz="1600" spc="90" dirty="0">
                <a:solidFill>
                  <a:schemeClr val="tx2">
                    <a:lumMod val="75000"/>
                  </a:schemeClr>
                </a:solidFill>
                <a:latin typeface="Times New Roman" panose="02020603050405020304" pitchFamily="18" charset="0"/>
                <a:cs typeface="Times New Roman" panose="02020603050405020304" pitchFamily="18" charset="0"/>
              </a:rPr>
              <a:t> </a:t>
            </a:r>
            <a:r>
              <a:rPr sz="1600" spc="5" dirty="0" err="1">
                <a:solidFill>
                  <a:schemeClr val="tx2">
                    <a:lumMod val="75000"/>
                  </a:schemeClr>
                </a:solidFill>
                <a:latin typeface="Times New Roman" panose="02020603050405020304" pitchFamily="18" charset="0"/>
                <a:cs typeface="Times New Roman" panose="02020603050405020304" pitchFamily="18" charset="0"/>
              </a:rPr>
              <a:t>mại</a:t>
            </a:r>
            <a:r>
              <a:rPr lang="en-US" sz="1600" dirty="0">
                <a:solidFill>
                  <a:schemeClr val="tx2">
                    <a:lumMod val="75000"/>
                  </a:schemeClr>
                </a:solidFill>
                <a:latin typeface="Times New Roman" panose="02020603050405020304" pitchFamily="18" charset="0"/>
                <a:cs typeface="Times New Roman" panose="02020603050405020304" pitchFamily="18" charset="0"/>
              </a:rPr>
              <a:t> </a:t>
            </a:r>
            <a:r>
              <a:rPr sz="1600" spc="5" dirty="0" err="1">
                <a:solidFill>
                  <a:schemeClr val="tx2">
                    <a:lumMod val="75000"/>
                  </a:schemeClr>
                </a:solidFill>
                <a:latin typeface="Times New Roman" panose="02020603050405020304" pitchFamily="18" charset="0"/>
                <a:cs typeface="Times New Roman" panose="02020603050405020304" pitchFamily="18" charset="0"/>
              </a:rPr>
              <a:t>nào</a:t>
            </a:r>
            <a:r>
              <a:rPr sz="1600" spc="5" dirty="0">
                <a:solidFill>
                  <a:schemeClr val="tx2">
                    <a:lumMod val="75000"/>
                  </a:schemeClr>
                </a:solidFill>
                <a:latin typeface="Times New Roman" panose="02020603050405020304" pitchFamily="18" charset="0"/>
                <a:cs typeface="Times New Roman" panose="02020603050405020304" pitchFamily="18" charset="0"/>
              </a:rPr>
              <a:t> nếu không </a:t>
            </a:r>
            <a:r>
              <a:rPr sz="1600" spc="-5" dirty="0">
                <a:solidFill>
                  <a:schemeClr val="tx2">
                    <a:lumMod val="75000"/>
                  </a:schemeClr>
                </a:solidFill>
                <a:latin typeface="Times New Roman" panose="02020603050405020304" pitchFamily="18" charset="0"/>
                <a:cs typeface="Times New Roman" panose="02020603050405020304" pitchFamily="18" charset="0"/>
              </a:rPr>
              <a:t>có </a:t>
            </a:r>
            <a:r>
              <a:rPr sz="1600" spc="-20" dirty="0">
                <a:solidFill>
                  <a:schemeClr val="tx2">
                    <a:lumMod val="75000"/>
                  </a:schemeClr>
                </a:solidFill>
                <a:latin typeface="Times New Roman" panose="02020603050405020304" pitchFamily="18" charset="0"/>
                <a:cs typeface="Times New Roman" panose="02020603050405020304" pitchFamily="18" charset="0"/>
              </a:rPr>
              <a:t>sự </a:t>
            </a:r>
            <a:r>
              <a:rPr sz="1600" spc="-10" dirty="0">
                <a:solidFill>
                  <a:schemeClr val="tx2">
                    <a:lumMod val="75000"/>
                  </a:schemeClr>
                </a:solidFill>
                <a:latin typeface="Times New Roman" panose="02020603050405020304" pitchFamily="18" charset="0"/>
                <a:cs typeface="Times New Roman" panose="02020603050405020304" pitchFamily="18" charset="0"/>
              </a:rPr>
              <a:t>đồng </a:t>
            </a:r>
            <a:r>
              <a:rPr sz="1600" spc="40" dirty="0">
                <a:solidFill>
                  <a:schemeClr val="tx2">
                    <a:lumMod val="75000"/>
                  </a:schemeClr>
                </a:solidFill>
                <a:latin typeface="Times New Roman" panose="02020603050405020304" pitchFamily="18" charset="0"/>
                <a:cs typeface="Times New Roman" panose="02020603050405020304" pitchFamily="18" charset="0"/>
              </a:rPr>
              <a:t>ý </a:t>
            </a:r>
            <a:r>
              <a:rPr sz="1600" spc="5" dirty="0">
                <a:solidFill>
                  <a:schemeClr val="tx2">
                    <a:lumMod val="75000"/>
                  </a:schemeClr>
                </a:solidFill>
                <a:latin typeface="Times New Roman" panose="02020603050405020304" pitchFamily="18" charset="0"/>
                <a:cs typeface="Times New Roman" panose="02020603050405020304" pitchFamily="18" charset="0"/>
              </a:rPr>
              <a:t>của </a:t>
            </a:r>
            <a:r>
              <a:rPr sz="1600" dirty="0">
                <a:solidFill>
                  <a:schemeClr val="tx2">
                    <a:lumMod val="75000"/>
                  </a:schemeClr>
                </a:solidFill>
                <a:latin typeface="Times New Roman" panose="02020603050405020304" pitchFamily="18" charset="0"/>
                <a:cs typeface="Times New Roman" panose="02020603050405020304" pitchFamily="18" charset="0"/>
              </a:rPr>
              <a:t>Vietinbank</a:t>
            </a:r>
            <a:r>
              <a:rPr sz="1600" spc="114" dirty="0">
                <a:solidFill>
                  <a:schemeClr val="tx2">
                    <a:lumMod val="75000"/>
                  </a:schemeClr>
                </a:solidFill>
                <a:latin typeface="Times New Roman" panose="02020603050405020304" pitchFamily="18" charset="0"/>
                <a:cs typeface="Times New Roman" panose="02020603050405020304" pitchFamily="18" charset="0"/>
              </a:rPr>
              <a:t> </a:t>
            </a:r>
            <a:r>
              <a:rPr sz="1600" dirty="0">
                <a:solidFill>
                  <a:schemeClr val="tx2">
                    <a:lumMod val="75000"/>
                  </a:schemeClr>
                </a:solidFill>
                <a:latin typeface="Times New Roman" panose="02020603050405020304" pitchFamily="18" charset="0"/>
                <a:cs typeface="Times New Roman" panose="02020603050405020304" pitchFamily="18" charset="0"/>
              </a:rPr>
              <a:t>Securities.</a:t>
            </a:r>
          </a:p>
        </p:txBody>
      </p:sp>
      <p:sp>
        <p:nvSpPr>
          <p:cNvPr id="4" name="object 4"/>
          <p:cNvSpPr txBox="1"/>
          <p:nvPr/>
        </p:nvSpPr>
        <p:spPr>
          <a:xfrm>
            <a:off x="5029200" y="6166020"/>
            <a:ext cx="6442710" cy="258404"/>
          </a:xfrm>
          <a:prstGeom prst="rect">
            <a:avLst/>
          </a:prstGeom>
        </p:spPr>
        <p:txBody>
          <a:bodyPr vert="horz" wrap="square" lIns="0" tIns="12065" rIns="0" bIns="0" rtlCol="0">
            <a:spAutoFit/>
          </a:bodyPr>
          <a:lstStyle/>
          <a:p>
            <a:pPr marL="12700">
              <a:lnSpc>
                <a:spcPct val="100000"/>
              </a:lnSpc>
              <a:spcBef>
                <a:spcPts val="95"/>
              </a:spcBef>
            </a:pPr>
            <a:r>
              <a:rPr sz="1600" b="1" i="1" spc="25" dirty="0">
                <a:solidFill>
                  <a:srgbClr val="005892"/>
                </a:solidFill>
                <a:latin typeface="Times New Roman" panose="02020603050405020304" pitchFamily="18" charset="0"/>
                <a:cs typeface="Times New Roman" panose="02020603050405020304" pitchFamily="18" charset="0"/>
              </a:rPr>
              <a:t>Xin </a:t>
            </a:r>
            <a:r>
              <a:rPr sz="1600" b="1" i="1" spc="20" dirty="0">
                <a:solidFill>
                  <a:srgbClr val="005892"/>
                </a:solidFill>
                <a:latin typeface="Times New Roman" panose="02020603050405020304" pitchFamily="18" charset="0"/>
                <a:cs typeface="Times New Roman" panose="02020603050405020304" pitchFamily="18" charset="0"/>
              </a:rPr>
              <a:t>vui </a:t>
            </a:r>
            <a:r>
              <a:rPr sz="1600" b="1" i="1" spc="15" dirty="0">
                <a:solidFill>
                  <a:srgbClr val="005892"/>
                </a:solidFill>
                <a:latin typeface="Times New Roman" panose="02020603050405020304" pitchFamily="18" charset="0"/>
                <a:cs typeface="Times New Roman" panose="02020603050405020304" pitchFamily="18" charset="0"/>
              </a:rPr>
              <a:t>lòng ghi </a:t>
            </a:r>
            <a:r>
              <a:rPr sz="1600" b="1" i="1" dirty="0">
                <a:solidFill>
                  <a:srgbClr val="005892"/>
                </a:solidFill>
                <a:latin typeface="Times New Roman" panose="02020603050405020304" pitchFamily="18" charset="0"/>
                <a:cs typeface="Times New Roman" panose="02020603050405020304" pitchFamily="18" charset="0"/>
              </a:rPr>
              <a:t>rõ </a:t>
            </a:r>
            <a:r>
              <a:rPr sz="1600" b="1" i="1" spc="20" dirty="0">
                <a:solidFill>
                  <a:srgbClr val="005892"/>
                </a:solidFill>
                <a:latin typeface="Times New Roman" panose="02020603050405020304" pitchFamily="18" charset="0"/>
                <a:cs typeface="Times New Roman" panose="02020603050405020304" pitchFamily="18" charset="0"/>
              </a:rPr>
              <a:t>nguồn khi </a:t>
            </a:r>
            <a:r>
              <a:rPr sz="1600" b="1" i="1" spc="10" dirty="0">
                <a:solidFill>
                  <a:srgbClr val="005892"/>
                </a:solidFill>
                <a:latin typeface="Times New Roman" panose="02020603050405020304" pitchFamily="18" charset="0"/>
                <a:cs typeface="Times New Roman" panose="02020603050405020304" pitchFamily="18" charset="0"/>
              </a:rPr>
              <a:t>trích </a:t>
            </a:r>
            <a:r>
              <a:rPr sz="1600" b="1" i="1" spc="25" dirty="0">
                <a:solidFill>
                  <a:srgbClr val="005892"/>
                </a:solidFill>
                <a:latin typeface="Times New Roman" panose="02020603050405020304" pitchFamily="18" charset="0"/>
                <a:cs typeface="Times New Roman" panose="02020603050405020304" pitchFamily="18" charset="0"/>
              </a:rPr>
              <a:t>dẫn </a:t>
            </a:r>
            <a:r>
              <a:rPr sz="1600" b="1" i="1" spc="15" dirty="0">
                <a:solidFill>
                  <a:srgbClr val="005892"/>
                </a:solidFill>
                <a:latin typeface="Times New Roman" panose="02020603050405020304" pitchFamily="18" charset="0"/>
                <a:cs typeface="Times New Roman" panose="02020603050405020304" pitchFamily="18" charset="0"/>
              </a:rPr>
              <a:t>các </a:t>
            </a:r>
            <a:r>
              <a:rPr sz="1600" b="1" i="1" spc="20" dirty="0">
                <a:solidFill>
                  <a:srgbClr val="005892"/>
                </a:solidFill>
                <a:latin typeface="Times New Roman" panose="02020603050405020304" pitchFamily="18" charset="0"/>
                <a:cs typeface="Times New Roman" panose="02020603050405020304" pitchFamily="18" charset="0"/>
              </a:rPr>
              <a:t>thông tin </a:t>
            </a:r>
            <a:r>
              <a:rPr sz="1600" b="1" i="1" spc="10" dirty="0">
                <a:solidFill>
                  <a:srgbClr val="005892"/>
                </a:solidFill>
                <a:latin typeface="Times New Roman" panose="02020603050405020304" pitchFamily="18" charset="0"/>
                <a:cs typeface="Times New Roman" panose="02020603050405020304" pitchFamily="18" charset="0"/>
              </a:rPr>
              <a:t>trong </a:t>
            </a:r>
            <a:r>
              <a:rPr sz="1600" b="1" i="1" spc="20" dirty="0">
                <a:solidFill>
                  <a:srgbClr val="005892"/>
                </a:solidFill>
                <a:latin typeface="Times New Roman" panose="02020603050405020304" pitchFamily="18" charset="0"/>
                <a:cs typeface="Times New Roman" panose="02020603050405020304" pitchFamily="18" charset="0"/>
              </a:rPr>
              <a:t>báo cáo</a:t>
            </a:r>
            <a:r>
              <a:rPr sz="1600" b="1" i="1" spc="-130" dirty="0">
                <a:solidFill>
                  <a:srgbClr val="005892"/>
                </a:solidFill>
                <a:latin typeface="Times New Roman" panose="02020603050405020304" pitchFamily="18" charset="0"/>
                <a:cs typeface="Times New Roman" panose="02020603050405020304" pitchFamily="18" charset="0"/>
              </a:rPr>
              <a:t> </a:t>
            </a:r>
            <a:r>
              <a:rPr sz="1600" b="1" i="1" spc="15" dirty="0">
                <a:solidFill>
                  <a:srgbClr val="005892"/>
                </a:solidFill>
                <a:latin typeface="Times New Roman" panose="02020603050405020304" pitchFamily="18" charset="0"/>
                <a:cs typeface="Times New Roman" panose="02020603050405020304" pitchFamily="18" charset="0"/>
              </a:rPr>
              <a:t>này!</a:t>
            </a:r>
            <a:endParaRPr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38C3-963A-353C-A496-DEDB2DCB53F4}"/>
              </a:ext>
            </a:extLst>
          </p:cNvPr>
          <p:cNvSpPr>
            <a:spLocks noGrp="1"/>
          </p:cNvSpPr>
          <p:nvPr>
            <p:ph type="title"/>
          </p:nvPr>
        </p:nvSpPr>
        <p:spPr>
          <a:xfrm>
            <a:off x="2438400" y="457200"/>
            <a:ext cx="8991600" cy="369332"/>
          </a:xfrm>
        </p:spPr>
        <p:txBody>
          <a:bodyPr/>
          <a:lstStyle/>
          <a:p>
            <a:pPr algn="ctr"/>
            <a:r>
              <a:rPr lang="en-US" sz="2400" dirty="0">
                <a:latin typeface="Times New Roman" panose="02020603050405020304" pitchFamily="18" charset="0"/>
                <a:cs typeface="Times New Roman" panose="02020603050405020304" pitchFamily="18" charset="0"/>
              </a:rPr>
              <a:t>QUAN ĐIỂM THỊ TRƯỜNG TUẦN </a:t>
            </a:r>
            <a:r>
              <a:rPr lang="en-US" sz="2400">
                <a:latin typeface="Times New Roman" panose="02020603050405020304" pitchFamily="18" charset="0"/>
                <a:cs typeface="Times New Roman" panose="02020603050405020304" pitchFamily="18" charset="0"/>
              </a:rPr>
              <a:t>TỪ 30/01 - 03/02/2023</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5B30608-7C5A-E965-4316-EFB7C6579F3D}"/>
              </a:ext>
            </a:extLst>
          </p:cNvPr>
          <p:cNvSpPr txBox="1"/>
          <p:nvPr/>
        </p:nvSpPr>
        <p:spPr>
          <a:xfrm>
            <a:off x="6433215" y="1340504"/>
            <a:ext cx="5314539" cy="1077218"/>
          </a:xfrm>
          <a:prstGeom prst="rect">
            <a:avLst/>
          </a:prstGeom>
          <a:noFill/>
        </p:spPr>
        <p:txBody>
          <a:bodyPr wrap="square" numCol="1" rtlCol="0">
            <a:spAutoFit/>
          </a:bodyPr>
          <a:lstStyle/>
          <a:p>
            <a:pPr algn="just"/>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Lạm phát trong tháng 1 ghi nhận tăng 4,89% so với cùng kỳ và cần được theo dõi sát sao, nhất là khi lạm phát thường có xu hướng tăng giá vào thời điểm cận tết khi người dân gia tăng nhu cầu mua sắm.</a:t>
            </a:r>
            <a:endParaRPr lang="en-US" sz="1600" spc="-5" dirty="0">
              <a:solidFill>
                <a:schemeClr val="tx2">
                  <a:lumMod val="75000"/>
                </a:schemeClr>
              </a:solidFill>
              <a:latin typeface="Times New Roman" panose="02020603050405020304" pitchFamily="18" charset="0"/>
              <a:ea typeface="+mj-ea"/>
              <a:cs typeface="Times New Roman" panose="02020603050405020304" pitchFamily="18" charset="0"/>
            </a:endParaRPr>
          </a:p>
        </p:txBody>
      </p:sp>
      <p:sp>
        <p:nvSpPr>
          <p:cNvPr id="10" name="object 6">
            <a:extLst>
              <a:ext uri="{FF2B5EF4-FFF2-40B4-BE49-F238E27FC236}">
                <a16:creationId xmlns:a16="http://schemas.microsoft.com/office/drawing/2014/main" id="{51D14E02-EF73-0455-D00C-0E5A83CD350C}"/>
              </a:ext>
            </a:extLst>
          </p:cNvPr>
          <p:cNvSpPr/>
          <p:nvPr/>
        </p:nvSpPr>
        <p:spPr>
          <a:xfrm>
            <a:off x="533400" y="1340504"/>
            <a:ext cx="178308" cy="187451"/>
          </a:xfrm>
          <a:prstGeom prst="rect">
            <a:avLst/>
          </a:prstGeom>
          <a:blipFill>
            <a:blip r:embed="rId3" cstate="print"/>
            <a:stretch>
              <a:fillRect/>
            </a:stretch>
          </a:blipFill>
        </p:spPr>
        <p:txBody>
          <a:bodyPr wrap="square" lIns="0" tIns="0" rIns="0" bIns="0" rtlCol="0"/>
          <a:lstStyle/>
          <a:p>
            <a:endParaRPr/>
          </a:p>
        </p:txBody>
      </p:sp>
      <p:sp>
        <p:nvSpPr>
          <p:cNvPr id="11" name="TextBox 10">
            <a:extLst>
              <a:ext uri="{FF2B5EF4-FFF2-40B4-BE49-F238E27FC236}">
                <a16:creationId xmlns:a16="http://schemas.microsoft.com/office/drawing/2014/main" id="{9FAC5B02-FC3B-6088-E498-C6FBDF088BDA}"/>
              </a:ext>
            </a:extLst>
          </p:cNvPr>
          <p:cNvSpPr txBox="1"/>
          <p:nvPr/>
        </p:nvSpPr>
        <p:spPr>
          <a:xfrm>
            <a:off x="914400" y="1340504"/>
            <a:ext cx="5047077" cy="1323439"/>
          </a:xfrm>
          <a:prstGeom prst="rect">
            <a:avLst/>
          </a:prstGeom>
          <a:noFill/>
        </p:spPr>
        <p:txBody>
          <a:bodyPr wrap="square" numCol="1" rtlCol="0">
            <a:spAutoFit/>
          </a:bodyPr>
          <a:lstStyle/>
          <a:p>
            <a:pPr algn="just"/>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Trong tuần qua, các nước EU đã quyết định gia hạn các quyết định trừng phạt kinh tế với Nga thêm 6 tháng. Biện pháp này của EU là tất yếu khi diễn biến căng thẳng Nga – Ukraine tiếp tục phức tạp và khó có thể kết thúc nhanh chóng.</a:t>
            </a:r>
          </a:p>
        </p:txBody>
      </p:sp>
      <p:sp>
        <p:nvSpPr>
          <p:cNvPr id="12" name="object 6">
            <a:extLst>
              <a:ext uri="{FF2B5EF4-FFF2-40B4-BE49-F238E27FC236}">
                <a16:creationId xmlns:a16="http://schemas.microsoft.com/office/drawing/2014/main" id="{2DB2F19D-9701-5195-DB5A-BD154A091A27}"/>
              </a:ext>
            </a:extLst>
          </p:cNvPr>
          <p:cNvSpPr/>
          <p:nvPr/>
        </p:nvSpPr>
        <p:spPr>
          <a:xfrm>
            <a:off x="6254907" y="1434229"/>
            <a:ext cx="178308" cy="187451"/>
          </a:xfrm>
          <a:prstGeom prst="rect">
            <a:avLst/>
          </a:prstGeom>
          <a:blipFill>
            <a:blip r:embed="rId3" cstate="print"/>
            <a:stretch>
              <a:fillRect/>
            </a:stretch>
          </a:blipFill>
        </p:spPr>
        <p:txBody>
          <a:bodyPr wrap="square" lIns="0" tIns="0" rIns="0" bIns="0" rtlCol="0"/>
          <a:lstStyle/>
          <a:p>
            <a:endParaRPr/>
          </a:p>
        </p:txBody>
      </p:sp>
      <p:sp>
        <p:nvSpPr>
          <p:cNvPr id="7" name="object 6">
            <a:extLst>
              <a:ext uri="{FF2B5EF4-FFF2-40B4-BE49-F238E27FC236}">
                <a16:creationId xmlns:a16="http://schemas.microsoft.com/office/drawing/2014/main" id="{99F46490-320D-D675-8A38-B1CBEB650147}"/>
              </a:ext>
            </a:extLst>
          </p:cNvPr>
          <p:cNvSpPr/>
          <p:nvPr/>
        </p:nvSpPr>
        <p:spPr>
          <a:xfrm>
            <a:off x="533400" y="3048000"/>
            <a:ext cx="178308" cy="187451"/>
          </a:xfrm>
          <a:prstGeom prst="rect">
            <a:avLst/>
          </a:prstGeom>
          <a:blipFill>
            <a:blip r:embed="rId3"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EBCA4838-5F06-0271-99AD-4ABF932F5617}"/>
              </a:ext>
            </a:extLst>
          </p:cNvPr>
          <p:cNvSpPr txBox="1"/>
          <p:nvPr/>
        </p:nvSpPr>
        <p:spPr>
          <a:xfrm>
            <a:off x="881514" y="2971800"/>
            <a:ext cx="5047077" cy="1815882"/>
          </a:xfrm>
          <a:prstGeom prst="rect">
            <a:avLst/>
          </a:prstGeom>
          <a:noFill/>
        </p:spPr>
        <p:txBody>
          <a:bodyPr wrap="square" numCol="1" rtlCol="0">
            <a:spAutoFit/>
          </a:bodyPr>
          <a:lstStyle/>
          <a:p>
            <a:pPr algn="just"/>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Trong nước, ngày 29/01/2023, Tổng Cục Thống kê đã công bố báo cáo kinh tế - xã hội tháng 1/2023. Đáng chú ý, việc hàng loạt doanh nghiệp sản xuất bị cắt giảm đơn hàng vào cuối năm 2022 đã khiến chỉ số IIP tháng 1 giảm gần 8% so với cùng kỳ. Trong khi đó, dòng vốn FDI vẫn chưa cho thấy dấu hiệu chảy mạnh vào Việt Nam khi ghi nhận tổng vốn FDI giảm gần 17% so với cùng kỳ.</a:t>
            </a:r>
            <a:endParaRPr lang="en-US" sz="1600" spc="-5" dirty="0">
              <a:solidFill>
                <a:schemeClr val="tx2">
                  <a:lumMod val="75000"/>
                </a:schemeClr>
              </a:solidFill>
              <a:latin typeface="Times New Roman" panose="02020603050405020304" pitchFamily="18" charset="0"/>
              <a:ea typeface="+mj-ea"/>
              <a:cs typeface="Times New Roman" panose="02020603050405020304" pitchFamily="18" charset="0"/>
            </a:endParaRPr>
          </a:p>
        </p:txBody>
      </p:sp>
      <p:sp>
        <p:nvSpPr>
          <p:cNvPr id="15" name="object 6">
            <a:extLst>
              <a:ext uri="{FF2B5EF4-FFF2-40B4-BE49-F238E27FC236}">
                <a16:creationId xmlns:a16="http://schemas.microsoft.com/office/drawing/2014/main" id="{E2CC13F8-8C68-9280-69E9-8AEF55EE2EDE}"/>
              </a:ext>
            </a:extLst>
          </p:cNvPr>
          <p:cNvSpPr/>
          <p:nvPr/>
        </p:nvSpPr>
        <p:spPr>
          <a:xfrm>
            <a:off x="6254907" y="3048000"/>
            <a:ext cx="178308" cy="187451"/>
          </a:xfrm>
          <a:prstGeom prst="rect">
            <a:avLst/>
          </a:prstGeom>
          <a:blipFill>
            <a:blip r:embed="rId3" cstate="print"/>
            <a:stretch>
              <a:fillRect/>
            </a:stretch>
          </a:blipFill>
        </p:spPr>
        <p:txBody>
          <a:bodyPr wrap="square" lIns="0" tIns="0" rIns="0" bIns="0" rtlCol="0"/>
          <a:lstStyle/>
          <a:p>
            <a:endParaRPr/>
          </a:p>
        </p:txBody>
      </p:sp>
      <p:sp>
        <p:nvSpPr>
          <p:cNvPr id="16" name="TextBox 15">
            <a:extLst>
              <a:ext uri="{FF2B5EF4-FFF2-40B4-BE49-F238E27FC236}">
                <a16:creationId xmlns:a16="http://schemas.microsoft.com/office/drawing/2014/main" id="{30D7069D-B6F8-7006-9A91-26E451637EE0}"/>
              </a:ext>
            </a:extLst>
          </p:cNvPr>
          <p:cNvSpPr txBox="1"/>
          <p:nvPr/>
        </p:nvSpPr>
        <p:spPr>
          <a:xfrm>
            <a:off x="6433215" y="2971800"/>
            <a:ext cx="5314539" cy="1323439"/>
          </a:xfrm>
          <a:prstGeom prst="rect">
            <a:avLst/>
          </a:prstGeom>
          <a:noFill/>
        </p:spPr>
        <p:txBody>
          <a:bodyPr wrap="square" numCol="1" rtlCol="0">
            <a:spAutoFit/>
          </a:bodyPr>
          <a:lstStyle/>
          <a:p>
            <a:pPr algn="just"/>
            <a:r>
              <a:rPr lang="en-US" sz="1600" b="1" spc="-5">
                <a:solidFill>
                  <a:schemeClr val="tx2">
                    <a:lumMod val="75000"/>
                  </a:schemeClr>
                </a:solidFill>
                <a:latin typeface="Times New Roman" panose="02020603050405020304" pitchFamily="18" charset="0"/>
                <a:ea typeface="+mj-ea"/>
                <a:cs typeface="Times New Roman" panose="02020603050405020304" pitchFamily="18" charset="0"/>
              </a:rPr>
              <a:t>Trên TTCK, thị trường đã có phiên khai xuân rực rỡ với chỉ số VN-Index tiếp tục tăng mạnh và dòng tiền phân bổ đều vào các nhóm ngành. Chúng tôi kỳ vọng xu hướng này sẽ tiếp tục duy trì trong tuần 30.01 – 03.02.2023, giúp VN-Index áp sát kháng cự 1.150 điểm.</a:t>
            </a:r>
            <a:endParaRPr lang="en-US" sz="1600" b="1" spc="-5" dirty="0">
              <a:solidFill>
                <a:schemeClr val="tx2">
                  <a:lumMod val="75000"/>
                </a:schemeClr>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90803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38C3-963A-353C-A496-DEDB2DCB53F4}"/>
              </a:ext>
            </a:extLst>
          </p:cNvPr>
          <p:cNvSpPr>
            <a:spLocks noGrp="1"/>
          </p:cNvSpPr>
          <p:nvPr>
            <p:ph type="title"/>
          </p:nvPr>
        </p:nvSpPr>
        <p:spPr>
          <a:xfrm>
            <a:off x="2209801" y="381000"/>
            <a:ext cx="9525000" cy="369332"/>
          </a:xfrm>
        </p:spPr>
        <p:txBody>
          <a:bodyPr/>
          <a:lstStyle/>
          <a:p>
            <a:pPr algn="ctr"/>
            <a:r>
              <a:rPr lang="en-US" sz="2400" dirty="0">
                <a:latin typeface="Times New Roman" panose="02020603050405020304" pitchFamily="18" charset="0"/>
                <a:cs typeface="Times New Roman" panose="02020603050405020304" pitchFamily="18" charset="0"/>
              </a:rPr>
              <a:t>ĐÁNH GIÁ TÁC ĐỘNG MỘT SỐ THÔNG TIN KINH TẾ TUẦN QUA </a:t>
            </a:r>
          </a:p>
        </p:txBody>
      </p:sp>
      <p:graphicFrame>
        <p:nvGraphicFramePr>
          <p:cNvPr id="3" name="Table 2">
            <a:extLst>
              <a:ext uri="{FF2B5EF4-FFF2-40B4-BE49-F238E27FC236}">
                <a16:creationId xmlns:a16="http://schemas.microsoft.com/office/drawing/2014/main" id="{D1798A6B-370E-C0BD-1679-D8F963E656FF}"/>
              </a:ext>
            </a:extLst>
          </p:cNvPr>
          <p:cNvGraphicFramePr>
            <a:graphicFrameLocks noGrp="1"/>
          </p:cNvGraphicFramePr>
          <p:nvPr>
            <p:extLst>
              <p:ext uri="{D42A27DB-BD31-4B8C-83A1-F6EECF244321}">
                <p14:modId xmlns:p14="http://schemas.microsoft.com/office/powerpoint/2010/main" val="2671122092"/>
              </p:ext>
            </p:extLst>
          </p:nvPr>
        </p:nvGraphicFramePr>
        <p:xfrm>
          <a:off x="457201" y="874159"/>
          <a:ext cx="11125200" cy="5824433"/>
        </p:xfrm>
        <a:graphic>
          <a:graphicData uri="http://schemas.openxmlformats.org/drawingml/2006/table">
            <a:tbl>
              <a:tblPr firstRow="1" bandRow="1">
                <a:tableStyleId>{5C22544A-7EE6-4342-B048-85BDC9FD1C3A}</a:tableStyleId>
              </a:tblPr>
              <a:tblGrid>
                <a:gridCol w="5111577">
                  <a:extLst>
                    <a:ext uri="{9D8B030D-6E8A-4147-A177-3AD203B41FA5}">
                      <a16:colId xmlns:a16="http://schemas.microsoft.com/office/drawing/2014/main" val="745978840"/>
                    </a:ext>
                  </a:extLst>
                </a:gridCol>
                <a:gridCol w="1289222">
                  <a:extLst>
                    <a:ext uri="{9D8B030D-6E8A-4147-A177-3AD203B41FA5}">
                      <a16:colId xmlns:a16="http://schemas.microsoft.com/office/drawing/2014/main" val="2032072725"/>
                    </a:ext>
                  </a:extLst>
                </a:gridCol>
                <a:gridCol w="4724401">
                  <a:extLst>
                    <a:ext uri="{9D8B030D-6E8A-4147-A177-3AD203B41FA5}">
                      <a16:colId xmlns:a16="http://schemas.microsoft.com/office/drawing/2014/main" val="1188411045"/>
                    </a:ext>
                  </a:extLst>
                </a:gridCol>
              </a:tblGrid>
              <a:tr h="710968">
                <a:tc>
                  <a:txBody>
                    <a:bodyPr/>
                    <a:lstStyle/>
                    <a:p>
                      <a:pPr marL="0" marR="0" algn="ctr">
                        <a:lnSpc>
                          <a:spcPct val="107000"/>
                        </a:lnSpc>
                        <a:spcBef>
                          <a:spcPts val="0"/>
                        </a:spcBef>
                        <a:spcAft>
                          <a:spcPts val="800"/>
                        </a:spcAft>
                      </a:pPr>
                      <a:r>
                        <a:rPr lang="en-US" sz="1600" dirty="0">
                          <a:effectLst/>
                        </a:rPr>
                        <a:t>THÔNG TIN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805" marR="80805" marT="40403" marB="40403" anchor="ctr">
                    <a:solidFill>
                      <a:schemeClr val="accent1"/>
                    </a:solidFill>
                  </a:tcPr>
                </a:tc>
                <a:tc>
                  <a:txBody>
                    <a:bodyPr/>
                    <a:lstStyle/>
                    <a:p>
                      <a:pPr marL="0" marR="0" algn="ctr">
                        <a:lnSpc>
                          <a:spcPct val="107000"/>
                        </a:lnSpc>
                        <a:spcBef>
                          <a:spcPts val="0"/>
                        </a:spcBef>
                        <a:spcAft>
                          <a:spcPts val="800"/>
                        </a:spcAft>
                      </a:pPr>
                      <a:r>
                        <a:rPr lang="en-US" sz="1600">
                          <a:effectLst/>
                        </a:rPr>
                        <a:t>MỨC ĐỘ ẢNH HƯỞNG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80805" marR="80805" marT="40403" marB="40403" anchor="ctr">
                    <a:solidFill>
                      <a:schemeClr val="accent1"/>
                    </a:solidFill>
                  </a:tcP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ĐÁNH GIÁ</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805" marR="80805" marT="40403" marB="40403" anchor="ctr">
                    <a:solidFill>
                      <a:schemeClr val="accent1"/>
                    </a:solidFill>
                  </a:tcPr>
                </a:tc>
                <a:extLst>
                  <a:ext uri="{0D108BD9-81ED-4DB2-BD59-A6C34878D82A}">
                    <a16:rowId xmlns:a16="http://schemas.microsoft.com/office/drawing/2014/main" val="387524648"/>
                  </a:ext>
                </a:extLst>
              </a:tr>
              <a:tr h="1639807">
                <a:tc>
                  <a:txBody>
                    <a:bodyPr/>
                    <a:lstStyle/>
                    <a:p>
                      <a:pPr marL="0" marR="0" algn="just">
                        <a:lnSpc>
                          <a:spcPct val="107000"/>
                        </a:lnSpc>
                        <a:spcBef>
                          <a:spcPts val="0"/>
                        </a:spcBef>
                        <a:spcAft>
                          <a:spcPts val="800"/>
                        </a:spcAft>
                      </a:pPr>
                      <a:r>
                        <a:rPr lang="en-US" sz="160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EU gia hạn các quyết định trừng phạt kinh tế với Nga thêm 6 tháng</a:t>
                      </a:r>
                      <a:endParaRPr lang="en-US" sz="16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0805" marR="80805" marT="40403" marB="40403" anchor="ctr"/>
                </a:tc>
                <a:tc>
                  <a:txBody>
                    <a:bodyPr/>
                    <a:lstStyle/>
                    <a:p>
                      <a:pPr marL="0" marR="0" lvl="0" indent="0" algn="ctr" defTabSz="914400" eaLnBrk="1" fontAlgn="auto" latinLnBrk="0" hangingPunct="1">
                        <a:lnSpc>
                          <a:spcPct val="107000"/>
                        </a:lnSpc>
                        <a:spcBef>
                          <a:spcPts val="0"/>
                        </a:spcBef>
                        <a:spcAft>
                          <a:spcPts val="800"/>
                        </a:spcAft>
                        <a:buClrTx/>
                        <a:buSzTx/>
                        <a:buFontTx/>
                        <a:buNone/>
                        <a:tabLst/>
                        <a:defRPr/>
                      </a:pPr>
                      <a:r>
                        <a:rPr lang="en-US" sz="1600">
                          <a:effectLst/>
                          <a:latin typeface="Times New Roman" panose="02020603050405020304" pitchFamily="18" charset="0"/>
                          <a:ea typeface="Calibri" panose="020F0502020204030204" pitchFamily="34" charset="0"/>
                          <a:cs typeface="Times New Roman" panose="02020603050405020304" pitchFamily="18" charset="0"/>
                        </a:rPr>
                        <a:t>Trung lập</a:t>
                      </a:r>
                    </a:p>
                    <a:p>
                      <a:pPr marL="0" marR="0" algn="ctr">
                        <a:lnSpc>
                          <a:spcPct val="107000"/>
                        </a:lnSpc>
                        <a:spcBef>
                          <a:spcPts val="0"/>
                        </a:spcBef>
                        <a:spcAft>
                          <a:spcPts val="8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805" marR="80805" marT="40403" marB="40403" anchor="ctr"/>
                </a:tc>
                <a:tc>
                  <a:txBody>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lang="en-US" sz="1600">
                          <a:solidFill>
                            <a:schemeClr val="dk1"/>
                          </a:solidFill>
                          <a:effectLst/>
                          <a:latin typeface="Times New Roman" panose="02020603050405020304" pitchFamily="18" charset="0"/>
                          <a:ea typeface="+mn-ea"/>
                          <a:cs typeface="Times New Roman" panose="02020603050405020304" pitchFamily="18" charset="0"/>
                        </a:rPr>
                        <a:t>Biện pháp này của EU là tất yếu khi diễn biến căng thẳng Nga – Ukraine tiếp tục phức tạp và khó có thể kết thúc nhanh chóng.</a:t>
                      </a:r>
                    </a:p>
                  </a:txBody>
                  <a:tcPr marL="80805" marR="80805" marT="40403" marB="40403" anchor="ctr"/>
                </a:tc>
                <a:extLst>
                  <a:ext uri="{0D108BD9-81ED-4DB2-BD59-A6C34878D82A}">
                    <a16:rowId xmlns:a16="http://schemas.microsoft.com/office/drawing/2014/main" val="2911080301"/>
                  </a:ext>
                </a:extLst>
              </a:tr>
              <a:tr h="1270866">
                <a:tc>
                  <a:txBody>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lang="en-US" sz="160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Chỉ số công nghiệp IIP tháng 1/2023 giảm gần 8% so với cùng kỳ</a:t>
                      </a:r>
                      <a:endParaRPr lang="en-US" sz="16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0805" marR="80805" marT="40403" marB="40403" anchor="ctr"/>
                </a:tc>
                <a:tc>
                  <a:txBody>
                    <a:bodyPr/>
                    <a:lstStyle/>
                    <a:p>
                      <a:pPr marL="0" marR="0" algn="ctr">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Trung lập</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805" marR="80805" marT="40403" marB="40403" anchor="ctr"/>
                </a:tc>
                <a:tc>
                  <a:txBody>
                    <a:bodyPr/>
                    <a:lstStyle/>
                    <a:p>
                      <a:pPr marL="0" marR="0" algn="just">
                        <a:lnSpc>
                          <a:spcPct val="107000"/>
                        </a:lnSpc>
                        <a:spcBef>
                          <a:spcPts val="0"/>
                        </a:spcBef>
                        <a:spcAft>
                          <a:spcPts val="800"/>
                        </a:spcAft>
                      </a:pPr>
                      <a:r>
                        <a:rPr lang="en-US" sz="1600">
                          <a:solidFill>
                            <a:schemeClr val="dk1"/>
                          </a:solidFill>
                          <a:effectLst/>
                          <a:latin typeface="Times New Roman" panose="02020603050405020304" pitchFamily="18" charset="0"/>
                          <a:ea typeface="+mn-ea"/>
                          <a:cs typeface="Times New Roman" panose="02020603050405020304" pitchFamily="18" charset="0"/>
                        </a:rPr>
                        <a:t>Đây là kết quả nằm trong dự báo trước việc hàng loạt doanh nghiệp sản xuất ghi nhận tình trạng đơn hàng sụt giảm mạnh vào cuối năm 2022.</a:t>
                      </a:r>
                      <a:endParaRPr lang="en-US" sz="1600" dirty="0">
                        <a:solidFill>
                          <a:schemeClr val="dk1"/>
                        </a:solidFill>
                        <a:effectLst/>
                        <a:latin typeface="Times New Roman" panose="02020603050405020304" pitchFamily="18" charset="0"/>
                        <a:ea typeface="+mn-ea"/>
                        <a:cs typeface="Times New Roman" panose="02020603050405020304" pitchFamily="18" charset="0"/>
                      </a:endParaRPr>
                    </a:p>
                  </a:txBody>
                  <a:tcPr marL="80805" marR="80805" marT="40403" marB="40403" anchor="ctr"/>
                </a:tc>
                <a:extLst>
                  <a:ext uri="{0D108BD9-81ED-4DB2-BD59-A6C34878D82A}">
                    <a16:rowId xmlns:a16="http://schemas.microsoft.com/office/drawing/2014/main" val="4047496032"/>
                  </a:ext>
                </a:extLst>
              </a:tr>
              <a:tr h="1095889">
                <a:tc>
                  <a:txBody>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lang="en-US" sz="160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rPr>
                        <a:t>Vốn FDI đăng ký mới tăng 48,5% trong tháng 1/2023, đạt 1,2 tỷ USD</a:t>
                      </a:r>
                      <a:endParaRPr lang="en-US" sz="1600"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0805" marR="80805" marT="40403" marB="40403" anchor="ctr"/>
                </a:tc>
                <a:tc>
                  <a:txBody>
                    <a:bodyPr/>
                    <a:lstStyle/>
                    <a:p>
                      <a:pPr marL="0" marR="0" algn="ctr">
                        <a:lnSpc>
                          <a:spcPct val="107000"/>
                        </a:lnSpc>
                        <a:spcBef>
                          <a:spcPts val="0"/>
                        </a:spcBef>
                        <a:spcAft>
                          <a:spcPts val="800"/>
                        </a:spcAft>
                      </a:pPr>
                      <a:r>
                        <a:rPr lang="en-US" sz="1600">
                          <a:effectLst/>
                        </a:rPr>
                        <a:t>Trung lập</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805" marR="80805" marT="40403" marB="40403" anchor="ctr"/>
                </a:tc>
                <a:tc>
                  <a:txBody>
                    <a:bodyPr/>
                    <a:lstStyle/>
                    <a:p>
                      <a:pPr marL="0" marR="0" algn="just">
                        <a:lnSpc>
                          <a:spcPct val="107000"/>
                        </a:lnSpc>
                        <a:spcBef>
                          <a:spcPts val="0"/>
                        </a:spcBef>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Trong bối cảnh tổng nguồn vốn FDI thực hiện trong tháng 1 ghi nhận giảm gần 16% so với cùng kỳ, kết quả trên được kỳ vọng giúp dữ liệu về FDI cải thiện hơn trong các tháng còn lại của năm 2023.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805" marR="80805" marT="40403" marB="40403" anchor="ctr"/>
                </a:tc>
                <a:extLst>
                  <a:ext uri="{0D108BD9-81ED-4DB2-BD59-A6C34878D82A}">
                    <a16:rowId xmlns:a16="http://schemas.microsoft.com/office/drawing/2014/main" val="1111456725"/>
                  </a:ext>
                </a:extLst>
              </a:tr>
              <a:tr h="1095889">
                <a:tc>
                  <a:txBody>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lang="en-US" sz="1600">
                          <a:solidFill>
                            <a:schemeClr val="dk1"/>
                          </a:solidFill>
                          <a:effectLst/>
                          <a:latin typeface="Times New Roman" panose="02020603050405020304" pitchFamily="18" charset="0"/>
                          <a:ea typeface="+mn-ea"/>
                          <a:cs typeface="Times New Roman" panose="02020603050405020304" pitchFamily="18" charset="0"/>
                        </a:rPr>
                        <a:t>CPI tháng 1 tăng 4,89% so với cùng kỳ</a:t>
                      </a:r>
                    </a:p>
                  </a:txBody>
                  <a:tcPr marL="80805" marR="80805" marT="40403" marB="40403" anchor="ctr" anchorCtr="1"/>
                </a:tc>
                <a:tc>
                  <a:txBody>
                    <a:bodyPr/>
                    <a:lstStyle/>
                    <a:p>
                      <a:pPr marL="0" marR="0" algn="ctr">
                        <a:lnSpc>
                          <a:spcPct val="107000"/>
                        </a:lnSpc>
                        <a:spcBef>
                          <a:spcPts val="0"/>
                        </a:spcBef>
                        <a:spcAft>
                          <a:spcPts val="800"/>
                        </a:spcAft>
                      </a:pPr>
                      <a:r>
                        <a:rPr lang="en-US" sz="1600">
                          <a:effectLst/>
                        </a:rPr>
                        <a:t>Trung lập</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0805" marR="80805" marT="40403" marB="40403" anchor="ctr"/>
                </a:tc>
                <a:tc>
                  <a:txBody>
                    <a:bodyPr/>
                    <a:lstStyle/>
                    <a:p>
                      <a:pPr marL="0" marR="0" lvl="0" indent="0" algn="just" defTabSz="914400" eaLnBrk="1" fontAlgn="auto" latinLnBrk="0" hangingPunct="1">
                        <a:lnSpc>
                          <a:spcPct val="107000"/>
                        </a:lnSpc>
                        <a:spcBef>
                          <a:spcPts val="0"/>
                        </a:spcBef>
                        <a:spcAft>
                          <a:spcPts val="800"/>
                        </a:spcAft>
                        <a:buClrTx/>
                        <a:buSzTx/>
                        <a:buFontTx/>
                        <a:buNone/>
                        <a:tabLst/>
                        <a:defRPr/>
                      </a:pPr>
                      <a:r>
                        <a:rPr lang="en-US" sz="1600">
                          <a:solidFill>
                            <a:schemeClr val="dk1"/>
                          </a:solidFill>
                          <a:effectLst/>
                          <a:latin typeface="Times New Roman" panose="02020603050405020304" pitchFamily="18" charset="0"/>
                          <a:ea typeface="+mn-ea"/>
                          <a:cs typeface="Times New Roman" panose="02020603050405020304" pitchFamily="18" charset="0"/>
                        </a:rPr>
                        <a:t>Đây là diễn biến thường niên khi người dân có xu hướng tăng cường mua sắm vào dịp Tết.</a:t>
                      </a:r>
                      <a:endParaRPr lang="en-US" sz="1600" dirty="0">
                        <a:solidFill>
                          <a:schemeClr val="dk1"/>
                        </a:solidFill>
                        <a:effectLst/>
                        <a:latin typeface="Times New Roman" panose="02020603050405020304" pitchFamily="18" charset="0"/>
                        <a:ea typeface="+mn-ea"/>
                        <a:cs typeface="Times New Roman" panose="02020603050405020304" pitchFamily="18" charset="0"/>
                      </a:endParaRPr>
                    </a:p>
                  </a:txBody>
                  <a:tcPr marL="80805" marR="80805" marT="40403" marB="40403" anchor="ctr"/>
                </a:tc>
                <a:extLst>
                  <a:ext uri="{0D108BD9-81ED-4DB2-BD59-A6C34878D82A}">
                    <a16:rowId xmlns:a16="http://schemas.microsoft.com/office/drawing/2014/main" val="2114143919"/>
                  </a:ext>
                </a:extLst>
              </a:tr>
            </a:tbl>
          </a:graphicData>
        </a:graphic>
      </p:graphicFrame>
    </p:spTree>
    <p:extLst>
      <p:ext uri="{BB962C8B-B14F-4D97-AF65-F5344CB8AC3E}">
        <p14:creationId xmlns:p14="http://schemas.microsoft.com/office/powerpoint/2010/main" val="1014527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25722" y="289686"/>
            <a:ext cx="5518278" cy="360680"/>
          </a:xfrm>
          <a:prstGeom prst="rect">
            <a:avLst/>
          </a:prstGeom>
        </p:spPr>
        <p:txBody>
          <a:bodyPr vert="horz" wrap="square" lIns="0" tIns="12065" rIns="0" bIns="0" rtlCol="0">
            <a:spAutoFit/>
          </a:bodyPr>
          <a:lstStyle/>
          <a:p>
            <a:pPr marL="12700">
              <a:lnSpc>
                <a:spcPct val="100000"/>
              </a:lnSpc>
              <a:spcBef>
                <a:spcPts val="95"/>
              </a:spcBef>
            </a:pPr>
            <a:r>
              <a:rPr sz="2200" spc="-55" dirty="0"/>
              <a:t>T</a:t>
            </a:r>
            <a:r>
              <a:rPr lang="en-US" sz="2200" spc="-55" dirty="0"/>
              <a:t>ỔNG QUAN TTCK TOÀN CẦU TUẦN QUA</a:t>
            </a:r>
            <a:endParaRPr sz="2200" dirty="0"/>
          </a:p>
        </p:txBody>
      </p:sp>
      <p:sp>
        <p:nvSpPr>
          <p:cNvPr id="4" name="object 5"/>
          <p:cNvSpPr txBox="1"/>
          <p:nvPr/>
        </p:nvSpPr>
        <p:spPr>
          <a:xfrm>
            <a:off x="8052942" y="6494475"/>
            <a:ext cx="3529457" cy="228909"/>
          </a:xfrm>
          <a:prstGeom prst="rect">
            <a:avLst/>
          </a:prstGeom>
        </p:spPr>
        <p:txBody>
          <a:bodyPr vert="horz" wrap="square" lIns="0" tIns="13335" rIns="0" bIns="0" rtlCol="0">
            <a:spAutoFit/>
          </a:bodyPr>
          <a:lstStyle/>
          <a:p>
            <a:pPr marL="12700">
              <a:lnSpc>
                <a:spcPct val="100000"/>
              </a:lnSpc>
              <a:spcBef>
                <a:spcPts val="105"/>
              </a:spcBef>
            </a:pPr>
            <a:r>
              <a:rPr sz="1400" i="1" spc="20" dirty="0">
                <a:solidFill>
                  <a:srgbClr val="001F5F"/>
                </a:solidFill>
                <a:latin typeface="Roboto"/>
                <a:cs typeface="Roboto"/>
              </a:rPr>
              <a:t>Nguồn: </a:t>
            </a:r>
            <a:r>
              <a:rPr lang="en-US" sz="1400" i="1" spc="15" dirty="0">
                <a:solidFill>
                  <a:srgbClr val="001F5F"/>
                </a:solidFill>
                <a:latin typeface="Roboto"/>
                <a:cs typeface="Roboto"/>
              </a:rPr>
              <a:t>Bloomberg</a:t>
            </a:r>
            <a:r>
              <a:rPr sz="1400" i="1" spc="15" dirty="0">
                <a:solidFill>
                  <a:srgbClr val="001F5F"/>
                </a:solidFill>
                <a:latin typeface="Roboto"/>
                <a:cs typeface="Roboto"/>
              </a:rPr>
              <a:t>, </a:t>
            </a:r>
            <a:r>
              <a:rPr sz="1400" i="1" spc="20" dirty="0">
                <a:solidFill>
                  <a:srgbClr val="001F5F"/>
                </a:solidFill>
                <a:latin typeface="Roboto"/>
                <a:cs typeface="Roboto"/>
              </a:rPr>
              <a:t>Vietinbank</a:t>
            </a:r>
            <a:r>
              <a:rPr sz="1400" i="1" spc="120" dirty="0">
                <a:solidFill>
                  <a:srgbClr val="001F5F"/>
                </a:solidFill>
                <a:latin typeface="Roboto"/>
                <a:cs typeface="Roboto"/>
              </a:rPr>
              <a:t> </a:t>
            </a:r>
            <a:r>
              <a:rPr sz="1400" i="1" spc="20" dirty="0">
                <a:solidFill>
                  <a:srgbClr val="001F5F"/>
                </a:solidFill>
                <a:latin typeface="Roboto"/>
                <a:cs typeface="Roboto"/>
              </a:rPr>
              <a:t>Securities</a:t>
            </a:r>
            <a:endParaRPr sz="1400" dirty="0">
              <a:latin typeface="Roboto"/>
              <a:cs typeface="Roboto"/>
            </a:endParaRPr>
          </a:p>
        </p:txBody>
      </p:sp>
      <p:graphicFrame>
        <p:nvGraphicFramePr>
          <p:cNvPr id="3" name="Table 2"/>
          <p:cNvGraphicFramePr>
            <a:graphicFrameLocks noGrp="1"/>
          </p:cNvGraphicFramePr>
          <p:nvPr>
            <p:extLst>
              <p:ext uri="{D42A27DB-BD31-4B8C-83A1-F6EECF244321}">
                <p14:modId xmlns:p14="http://schemas.microsoft.com/office/powerpoint/2010/main" val="235826054"/>
              </p:ext>
            </p:extLst>
          </p:nvPr>
        </p:nvGraphicFramePr>
        <p:xfrm>
          <a:off x="2438400" y="1161960"/>
          <a:ext cx="8128000" cy="482092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762916685"/>
                    </a:ext>
                  </a:extLst>
                </a:gridCol>
                <a:gridCol w="1600200">
                  <a:extLst>
                    <a:ext uri="{9D8B030D-6E8A-4147-A177-3AD203B41FA5}">
                      <a16:colId xmlns:a16="http://schemas.microsoft.com/office/drawing/2014/main" val="2448113653"/>
                    </a:ext>
                  </a:extLst>
                </a:gridCol>
                <a:gridCol w="1371600">
                  <a:extLst>
                    <a:ext uri="{9D8B030D-6E8A-4147-A177-3AD203B41FA5}">
                      <a16:colId xmlns:a16="http://schemas.microsoft.com/office/drawing/2014/main" val="2625341921"/>
                    </a:ext>
                  </a:extLst>
                </a:gridCol>
                <a:gridCol w="1524000">
                  <a:extLst>
                    <a:ext uri="{9D8B030D-6E8A-4147-A177-3AD203B41FA5}">
                      <a16:colId xmlns:a16="http://schemas.microsoft.com/office/drawing/2014/main" val="3166760152"/>
                    </a:ext>
                  </a:extLst>
                </a:gridCol>
                <a:gridCol w="1498600">
                  <a:extLst>
                    <a:ext uri="{9D8B030D-6E8A-4147-A177-3AD203B41FA5}">
                      <a16:colId xmlns:a16="http://schemas.microsoft.com/office/drawing/2014/main" val="3800283775"/>
                    </a:ext>
                  </a:extLst>
                </a:gridCol>
              </a:tblGrid>
              <a:tr h="370840">
                <a:tc>
                  <a:txBody>
                    <a:bodyPr/>
                    <a:lstStyle/>
                    <a:p>
                      <a:pPr algn="ctr"/>
                      <a:r>
                        <a:rPr lang="en-US"/>
                        <a:t>Chỉ</a:t>
                      </a:r>
                      <a:r>
                        <a:rPr lang="en-US" baseline="0"/>
                        <a:t> số</a:t>
                      </a:r>
                      <a:endParaRPr lang="en-US"/>
                    </a:p>
                  </a:txBody>
                  <a:tcPr/>
                </a:tc>
                <a:tc>
                  <a:txBody>
                    <a:bodyPr/>
                    <a:lstStyle/>
                    <a:p>
                      <a:pPr algn="ctr"/>
                      <a:r>
                        <a:rPr lang="en-US" smtClean="0"/>
                        <a:t>03/02/2023</a:t>
                      </a:r>
                      <a:endParaRPr lang="en-US" dirty="0"/>
                    </a:p>
                  </a:txBody>
                  <a:tcPr/>
                </a:tc>
                <a:tc>
                  <a:txBody>
                    <a:bodyPr/>
                    <a:lstStyle/>
                    <a:p>
                      <a:pPr algn="ctr"/>
                      <a:r>
                        <a:rPr lang="en-US" dirty="0"/>
                        <a:t>% </a:t>
                      </a:r>
                      <a:r>
                        <a:rPr lang="en-US" dirty="0" err="1"/>
                        <a:t>tuần</a:t>
                      </a:r>
                      <a:endParaRPr lang="en-US" dirty="0"/>
                    </a:p>
                  </a:txBody>
                  <a:tcPr/>
                </a:tc>
                <a:tc>
                  <a:txBody>
                    <a:bodyPr/>
                    <a:lstStyle/>
                    <a:p>
                      <a:pPr algn="ctr"/>
                      <a:r>
                        <a:rPr lang="en-US"/>
                        <a:t>P/E</a:t>
                      </a:r>
                    </a:p>
                  </a:txBody>
                  <a:tcPr/>
                </a:tc>
                <a:tc>
                  <a:txBody>
                    <a:bodyPr/>
                    <a:lstStyle/>
                    <a:p>
                      <a:pPr algn="ctr"/>
                      <a:r>
                        <a:rPr lang="en-US"/>
                        <a:t>P/B</a:t>
                      </a:r>
                    </a:p>
                  </a:txBody>
                  <a:tcPr/>
                </a:tc>
                <a:extLst>
                  <a:ext uri="{0D108BD9-81ED-4DB2-BD59-A6C34878D82A}">
                    <a16:rowId xmlns:a16="http://schemas.microsoft.com/office/drawing/2014/main" val="748310855"/>
                  </a:ext>
                </a:extLst>
              </a:tr>
              <a:tr h="370840">
                <a:tc>
                  <a:txBody>
                    <a:bodyPr/>
                    <a:lstStyle/>
                    <a:p>
                      <a:pPr algn="ctr"/>
                      <a:r>
                        <a:rPr lang="en-US"/>
                        <a:t>VN-Index</a:t>
                      </a:r>
                    </a:p>
                  </a:txBody>
                  <a:tcPr/>
                </a:tc>
                <a:tc>
                  <a:txBody>
                    <a:bodyPr/>
                    <a:lstStyle/>
                    <a:p>
                      <a:pPr algn="ctr"/>
                      <a:r>
                        <a:rPr lang="en-US" smtClean="0"/>
                        <a:t>1.077,15</a:t>
                      </a:r>
                      <a:endParaRPr lang="en-US" dirty="0"/>
                    </a:p>
                  </a:txBody>
                  <a:tcPr/>
                </a:tc>
                <a:tc>
                  <a:txBody>
                    <a:bodyPr/>
                    <a:lstStyle/>
                    <a:p>
                      <a:pPr marL="0" algn="ctr"/>
                      <a:r>
                        <a:rPr lang="en-US" smtClean="0">
                          <a:solidFill>
                            <a:srgbClr val="FF0000"/>
                          </a:solidFill>
                          <a:latin typeface="+mn-lt"/>
                          <a:ea typeface="+mn-ea"/>
                          <a:cs typeface="+mn-cs"/>
                        </a:rPr>
                        <a:t>-3,58%</a:t>
                      </a:r>
                      <a:endParaRPr lang="en-US" dirty="0">
                        <a:solidFill>
                          <a:srgbClr val="FF0000"/>
                        </a:solidFill>
                        <a:latin typeface="+mn-lt"/>
                        <a:ea typeface="+mn-ea"/>
                        <a:cs typeface="+mn-cs"/>
                      </a:endParaRPr>
                    </a:p>
                  </a:txBody>
                  <a:tcPr/>
                </a:tc>
                <a:tc>
                  <a:txBody>
                    <a:bodyPr/>
                    <a:lstStyle/>
                    <a:p>
                      <a:pPr algn="ctr"/>
                      <a:r>
                        <a:rPr lang="en-US" smtClean="0"/>
                        <a:t>13,94</a:t>
                      </a:r>
                      <a:endParaRPr lang="en-US" dirty="0"/>
                    </a:p>
                  </a:txBody>
                  <a:tcPr/>
                </a:tc>
                <a:tc>
                  <a:txBody>
                    <a:bodyPr/>
                    <a:lstStyle/>
                    <a:p>
                      <a:pPr algn="ctr"/>
                      <a:r>
                        <a:rPr lang="en-US" smtClean="0"/>
                        <a:t>1,78</a:t>
                      </a:r>
                      <a:endParaRPr lang="en-US" dirty="0"/>
                    </a:p>
                  </a:txBody>
                  <a:tcPr/>
                </a:tc>
                <a:extLst>
                  <a:ext uri="{0D108BD9-81ED-4DB2-BD59-A6C34878D82A}">
                    <a16:rowId xmlns:a16="http://schemas.microsoft.com/office/drawing/2014/main" val="2782433499"/>
                  </a:ext>
                </a:extLst>
              </a:tr>
              <a:tr h="370840">
                <a:tc>
                  <a:txBody>
                    <a:bodyPr/>
                    <a:lstStyle/>
                    <a:p>
                      <a:pPr algn="ctr"/>
                      <a:r>
                        <a:rPr lang="en-US"/>
                        <a:t>S&amp;P 500</a:t>
                      </a:r>
                    </a:p>
                  </a:txBody>
                  <a:tcPr/>
                </a:tc>
                <a:tc>
                  <a:txBody>
                    <a:bodyPr/>
                    <a:lstStyle/>
                    <a:p>
                      <a:pPr algn="ctr"/>
                      <a:r>
                        <a:rPr lang="en-US" smtClean="0"/>
                        <a:t>4.179,76</a:t>
                      </a:r>
                      <a:endParaRPr lang="en-US" dirty="0"/>
                    </a:p>
                  </a:txBody>
                  <a:tcPr/>
                </a:tc>
                <a:tc>
                  <a:txBody>
                    <a:bodyPr/>
                    <a:lstStyle/>
                    <a:p>
                      <a:pPr marL="0" algn="ctr"/>
                      <a:r>
                        <a:rPr lang="en-US" smtClean="0">
                          <a:solidFill>
                            <a:srgbClr val="00B050"/>
                          </a:solidFill>
                          <a:latin typeface="+mn-lt"/>
                          <a:ea typeface="+mn-ea"/>
                          <a:cs typeface="+mn-cs"/>
                        </a:rPr>
                        <a:t>2,94%</a:t>
                      </a:r>
                      <a:endParaRPr lang="en-US" dirty="0">
                        <a:solidFill>
                          <a:srgbClr val="00B050"/>
                        </a:solidFill>
                        <a:latin typeface="+mn-lt"/>
                        <a:ea typeface="+mn-ea"/>
                        <a:cs typeface="+mn-cs"/>
                      </a:endParaRPr>
                    </a:p>
                  </a:txBody>
                  <a:tcPr/>
                </a:tc>
                <a:tc>
                  <a:txBody>
                    <a:bodyPr/>
                    <a:lstStyle/>
                    <a:p>
                      <a:pPr algn="ctr"/>
                      <a:r>
                        <a:rPr lang="en-US" smtClean="0"/>
                        <a:t>19,80</a:t>
                      </a:r>
                      <a:endParaRPr lang="en-US" dirty="0"/>
                    </a:p>
                  </a:txBody>
                  <a:tcPr/>
                </a:tc>
                <a:tc>
                  <a:txBody>
                    <a:bodyPr/>
                    <a:lstStyle/>
                    <a:p>
                      <a:pPr algn="ctr"/>
                      <a:r>
                        <a:rPr lang="en-US" smtClean="0"/>
                        <a:t>4,25</a:t>
                      </a:r>
                      <a:endParaRPr lang="en-US" dirty="0"/>
                    </a:p>
                  </a:txBody>
                  <a:tcPr/>
                </a:tc>
                <a:extLst>
                  <a:ext uri="{0D108BD9-81ED-4DB2-BD59-A6C34878D82A}">
                    <a16:rowId xmlns:a16="http://schemas.microsoft.com/office/drawing/2014/main" val="2746126645"/>
                  </a:ext>
                </a:extLst>
              </a:tr>
              <a:tr h="370840">
                <a:tc>
                  <a:txBody>
                    <a:bodyPr/>
                    <a:lstStyle/>
                    <a:p>
                      <a:pPr algn="ctr"/>
                      <a:r>
                        <a:rPr lang="en-US"/>
                        <a:t>Dow Jones</a:t>
                      </a:r>
                    </a:p>
                  </a:txBody>
                  <a:tcPr/>
                </a:tc>
                <a:tc>
                  <a:txBody>
                    <a:bodyPr/>
                    <a:lstStyle/>
                    <a:p>
                      <a:pPr algn="ctr"/>
                      <a:r>
                        <a:rPr lang="en-US" smtClean="0"/>
                        <a:t>34.053,94</a:t>
                      </a:r>
                      <a:endParaRPr lang="en-US" dirty="0"/>
                    </a:p>
                  </a:txBody>
                  <a:tcPr/>
                </a:tc>
                <a:tc>
                  <a:txBody>
                    <a:bodyPr/>
                    <a:lstStyle/>
                    <a:p>
                      <a:pPr marL="0" algn="ctr"/>
                      <a:r>
                        <a:rPr lang="en-US" smtClean="0">
                          <a:solidFill>
                            <a:srgbClr val="00B050"/>
                          </a:solidFill>
                          <a:latin typeface="+mn-lt"/>
                          <a:ea typeface="+mn-ea"/>
                          <a:cs typeface="+mn-cs"/>
                        </a:rPr>
                        <a:t>0,31</a:t>
                      </a:r>
                      <a:r>
                        <a:rPr lang="en-US">
                          <a:solidFill>
                            <a:srgbClr val="00B050"/>
                          </a:solidFill>
                          <a:latin typeface="+mn-lt"/>
                          <a:ea typeface="+mn-ea"/>
                          <a:cs typeface="+mn-cs"/>
                        </a:rPr>
                        <a:t>%</a:t>
                      </a:r>
                      <a:endParaRPr lang="en-US" dirty="0">
                        <a:solidFill>
                          <a:srgbClr val="00B050"/>
                        </a:solidFill>
                        <a:latin typeface="+mn-lt"/>
                        <a:ea typeface="+mn-ea"/>
                        <a:cs typeface="+mn-cs"/>
                      </a:endParaRPr>
                    </a:p>
                  </a:txBody>
                  <a:tcPr/>
                </a:tc>
                <a:tc>
                  <a:txBody>
                    <a:bodyPr/>
                    <a:lstStyle/>
                    <a:p>
                      <a:pPr algn="ctr"/>
                      <a:r>
                        <a:rPr lang="en-US" smtClean="0"/>
                        <a:t>20,39</a:t>
                      </a:r>
                      <a:endParaRPr lang="en-US" dirty="0"/>
                    </a:p>
                  </a:txBody>
                  <a:tcPr/>
                </a:tc>
                <a:tc>
                  <a:txBody>
                    <a:bodyPr/>
                    <a:lstStyle/>
                    <a:p>
                      <a:pPr algn="ctr"/>
                      <a:r>
                        <a:rPr lang="en-US" smtClean="0"/>
                        <a:t>4,59</a:t>
                      </a:r>
                      <a:endParaRPr lang="en-US" dirty="0"/>
                    </a:p>
                  </a:txBody>
                  <a:tcPr/>
                </a:tc>
                <a:extLst>
                  <a:ext uri="{0D108BD9-81ED-4DB2-BD59-A6C34878D82A}">
                    <a16:rowId xmlns:a16="http://schemas.microsoft.com/office/drawing/2014/main" val="3951453266"/>
                  </a:ext>
                </a:extLst>
              </a:tr>
              <a:tr h="370840">
                <a:tc>
                  <a:txBody>
                    <a:bodyPr/>
                    <a:lstStyle/>
                    <a:p>
                      <a:pPr algn="ctr"/>
                      <a:r>
                        <a:rPr lang="en-US"/>
                        <a:t>Nasdaq</a:t>
                      </a:r>
                    </a:p>
                  </a:txBody>
                  <a:tcPr/>
                </a:tc>
                <a:tc>
                  <a:txBody>
                    <a:bodyPr/>
                    <a:lstStyle/>
                    <a:p>
                      <a:pPr algn="ctr"/>
                      <a:r>
                        <a:rPr lang="en-US" smtClean="0"/>
                        <a:t>12.200,82</a:t>
                      </a:r>
                      <a:endParaRPr lang="en-US" dirty="0"/>
                    </a:p>
                  </a:txBody>
                  <a:tcPr/>
                </a:tc>
                <a:tc>
                  <a:txBody>
                    <a:bodyPr/>
                    <a:lstStyle/>
                    <a:p>
                      <a:pPr marL="0" algn="ctr"/>
                      <a:r>
                        <a:rPr lang="en-US" smtClean="0">
                          <a:solidFill>
                            <a:srgbClr val="00B050"/>
                          </a:solidFill>
                          <a:latin typeface="+mn-lt"/>
                          <a:ea typeface="+mn-ea"/>
                          <a:cs typeface="+mn-cs"/>
                        </a:rPr>
                        <a:t>5,98%</a:t>
                      </a:r>
                      <a:endParaRPr lang="en-US" dirty="0">
                        <a:solidFill>
                          <a:srgbClr val="00B050"/>
                        </a:solidFill>
                        <a:latin typeface="+mn-lt"/>
                        <a:ea typeface="+mn-ea"/>
                        <a:cs typeface="+mn-cs"/>
                      </a:endParaRPr>
                    </a:p>
                  </a:txBody>
                  <a:tcPr/>
                </a:tc>
                <a:tc>
                  <a:txBody>
                    <a:bodyPr/>
                    <a:lstStyle/>
                    <a:p>
                      <a:pPr algn="ctr"/>
                      <a:r>
                        <a:rPr lang="en-US" smtClean="0"/>
                        <a:t>32,55</a:t>
                      </a:r>
                      <a:endParaRPr lang="en-US" dirty="0"/>
                    </a:p>
                  </a:txBody>
                  <a:tcPr/>
                </a:tc>
                <a:tc>
                  <a:txBody>
                    <a:bodyPr/>
                    <a:lstStyle/>
                    <a:p>
                      <a:pPr algn="ctr"/>
                      <a:r>
                        <a:rPr lang="en-US" smtClean="0"/>
                        <a:t>4,89</a:t>
                      </a:r>
                      <a:endParaRPr lang="en-US" dirty="0"/>
                    </a:p>
                  </a:txBody>
                  <a:tcPr/>
                </a:tc>
                <a:extLst>
                  <a:ext uri="{0D108BD9-81ED-4DB2-BD59-A6C34878D82A}">
                    <a16:rowId xmlns:a16="http://schemas.microsoft.com/office/drawing/2014/main" val="2082779901"/>
                  </a:ext>
                </a:extLst>
              </a:tr>
              <a:tr h="370840">
                <a:tc>
                  <a:txBody>
                    <a:bodyPr/>
                    <a:lstStyle/>
                    <a:p>
                      <a:pPr algn="ctr"/>
                      <a:r>
                        <a:rPr lang="en-US"/>
                        <a:t>DAX</a:t>
                      </a:r>
                    </a:p>
                  </a:txBody>
                  <a:tcPr/>
                </a:tc>
                <a:tc>
                  <a:txBody>
                    <a:bodyPr/>
                    <a:lstStyle/>
                    <a:p>
                      <a:pPr algn="ctr"/>
                      <a:r>
                        <a:rPr lang="en-US" smtClean="0"/>
                        <a:t>15.509,19</a:t>
                      </a:r>
                      <a:endParaRPr lang="en-US" dirty="0"/>
                    </a:p>
                  </a:txBody>
                  <a:tcPr/>
                </a:tc>
                <a:tc>
                  <a:txBody>
                    <a:bodyPr/>
                    <a:lstStyle/>
                    <a:p>
                      <a:pPr marL="0" algn="ctr"/>
                      <a:r>
                        <a:rPr lang="en-US" smtClean="0">
                          <a:solidFill>
                            <a:srgbClr val="FF0000"/>
                          </a:solidFill>
                          <a:latin typeface="+mn-lt"/>
                          <a:ea typeface="+mn-ea"/>
                          <a:cs typeface="+mn-cs"/>
                        </a:rPr>
                        <a:t>-0,80%</a:t>
                      </a:r>
                      <a:endParaRPr lang="en-US" dirty="0">
                        <a:solidFill>
                          <a:srgbClr val="FF0000"/>
                        </a:solidFill>
                        <a:latin typeface="+mn-lt"/>
                        <a:ea typeface="+mn-ea"/>
                        <a:cs typeface="+mn-cs"/>
                      </a:endParaRPr>
                    </a:p>
                  </a:txBody>
                  <a:tcPr/>
                </a:tc>
                <a:tc>
                  <a:txBody>
                    <a:bodyPr/>
                    <a:lstStyle/>
                    <a:p>
                      <a:pPr algn="ctr"/>
                      <a:r>
                        <a:rPr lang="en-US" smtClean="0"/>
                        <a:t>12,67</a:t>
                      </a:r>
                      <a:endParaRPr lang="en-US" dirty="0"/>
                    </a:p>
                  </a:txBody>
                  <a:tcPr/>
                </a:tc>
                <a:tc>
                  <a:txBody>
                    <a:bodyPr/>
                    <a:lstStyle/>
                    <a:p>
                      <a:pPr algn="ctr"/>
                      <a:r>
                        <a:rPr lang="en-US" smtClean="0"/>
                        <a:t>1,59</a:t>
                      </a:r>
                      <a:endParaRPr lang="en-US" dirty="0"/>
                    </a:p>
                  </a:txBody>
                  <a:tcPr/>
                </a:tc>
                <a:extLst>
                  <a:ext uri="{0D108BD9-81ED-4DB2-BD59-A6C34878D82A}">
                    <a16:rowId xmlns:a16="http://schemas.microsoft.com/office/drawing/2014/main" val="686951185"/>
                  </a:ext>
                </a:extLst>
              </a:tr>
              <a:tr h="370840">
                <a:tc>
                  <a:txBody>
                    <a:bodyPr/>
                    <a:lstStyle/>
                    <a:p>
                      <a:pPr algn="ctr"/>
                      <a:r>
                        <a:rPr lang="en-US"/>
                        <a:t>FTSE</a:t>
                      </a:r>
                      <a:r>
                        <a:rPr lang="en-US" baseline="0"/>
                        <a:t> 100</a:t>
                      </a:r>
                      <a:endParaRPr lang="en-US"/>
                    </a:p>
                  </a:txBody>
                  <a:tcPr/>
                </a:tc>
                <a:tc>
                  <a:txBody>
                    <a:bodyPr/>
                    <a:lstStyle/>
                    <a:p>
                      <a:pPr algn="ctr"/>
                      <a:r>
                        <a:rPr lang="en-US" smtClean="0"/>
                        <a:t>7.820,16</a:t>
                      </a:r>
                      <a:endParaRPr lang="en-US" dirty="0"/>
                    </a:p>
                  </a:txBody>
                  <a:tcPr/>
                </a:tc>
                <a:tc>
                  <a:txBody>
                    <a:bodyPr/>
                    <a:lstStyle/>
                    <a:p>
                      <a:pPr marL="0" algn="ctr"/>
                      <a:r>
                        <a:rPr lang="en-US" smtClean="0">
                          <a:solidFill>
                            <a:srgbClr val="00B050"/>
                          </a:solidFill>
                          <a:latin typeface="+mn-lt"/>
                          <a:ea typeface="+mn-ea"/>
                          <a:cs typeface="+mn-cs"/>
                        </a:rPr>
                        <a:t>0,76%</a:t>
                      </a:r>
                      <a:endParaRPr lang="en-US" dirty="0">
                        <a:solidFill>
                          <a:srgbClr val="00B050"/>
                        </a:solidFill>
                        <a:latin typeface="+mn-lt"/>
                        <a:ea typeface="+mn-ea"/>
                        <a:cs typeface="+mn-cs"/>
                      </a:endParaRPr>
                    </a:p>
                  </a:txBody>
                  <a:tcPr/>
                </a:tc>
                <a:tc>
                  <a:txBody>
                    <a:bodyPr/>
                    <a:lstStyle/>
                    <a:p>
                      <a:pPr algn="ctr"/>
                      <a:r>
                        <a:rPr lang="en-US" smtClean="0"/>
                        <a:t>11,20</a:t>
                      </a:r>
                      <a:endParaRPr lang="en-US" dirty="0"/>
                    </a:p>
                  </a:txBody>
                  <a:tcPr/>
                </a:tc>
                <a:tc>
                  <a:txBody>
                    <a:bodyPr/>
                    <a:lstStyle/>
                    <a:p>
                      <a:pPr algn="ctr"/>
                      <a:r>
                        <a:rPr lang="en-US" smtClean="0"/>
                        <a:t>1,62</a:t>
                      </a:r>
                      <a:endParaRPr lang="en-US" dirty="0"/>
                    </a:p>
                  </a:txBody>
                  <a:tcPr/>
                </a:tc>
                <a:extLst>
                  <a:ext uri="{0D108BD9-81ED-4DB2-BD59-A6C34878D82A}">
                    <a16:rowId xmlns:a16="http://schemas.microsoft.com/office/drawing/2014/main" val="1486125756"/>
                  </a:ext>
                </a:extLst>
              </a:tr>
              <a:tr h="370840">
                <a:tc>
                  <a:txBody>
                    <a:bodyPr/>
                    <a:lstStyle/>
                    <a:p>
                      <a:pPr algn="ctr"/>
                      <a:r>
                        <a:rPr lang="en-US"/>
                        <a:t>Nikkei</a:t>
                      </a:r>
                      <a:r>
                        <a:rPr lang="en-US" baseline="0"/>
                        <a:t> 225</a:t>
                      </a:r>
                      <a:endParaRPr lang="en-US"/>
                    </a:p>
                  </a:txBody>
                  <a:tcPr/>
                </a:tc>
                <a:tc>
                  <a:txBody>
                    <a:bodyPr/>
                    <a:lstStyle/>
                    <a:p>
                      <a:pPr algn="ctr"/>
                      <a:r>
                        <a:rPr lang="en-US" smtClean="0"/>
                        <a:t>27.575,79</a:t>
                      </a:r>
                      <a:endParaRPr lang="en-US" dirty="0"/>
                    </a:p>
                  </a:txBody>
                  <a:tcPr/>
                </a:tc>
                <a:tc>
                  <a:txBody>
                    <a:bodyPr/>
                    <a:lstStyle/>
                    <a:p>
                      <a:pPr marL="0" algn="ctr"/>
                      <a:r>
                        <a:rPr lang="en-US" smtClean="0">
                          <a:solidFill>
                            <a:srgbClr val="00B050"/>
                          </a:solidFill>
                          <a:latin typeface="+mn-lt"/>
                          <a:ea typeface="+mn-ea"/>
                          <a:cs typeface="+mn-cs"/>
                        </a:rPr>
                        <a:t>0,71%</a:t>
                      </a:r>
                      <a:endParaRPr lang="en-US" dirty="0">
                        <a:solidFill>
                          <a:srgbClr val="00B050"/>
                        </a:solidFill>
                        <a:latin typeface="+mn-lt"/>
                        <a:ea typeface="+mn-ea"/>
                        <a:cs typeface="+mn-cs"/>
                      </a:endParaRPr>
                    </a:p>
                  </a:txBody>
                  <a:tcPr/>
                </a:tc>
                <a:tc>
                  <a:txBody>
                    <a:bodyPr/>
                    <a:lstStyle/>
                    <a:p>
                      <a:pPr algn="ctr"/>
                      <a:r>
                        <a:rPr lang="en-US" smtClean="0"/>
                        <a:t>21,61</a:t>
                      </a:r>
                      <a:endParaRPr lang="en-US" dirty="0"/>
                    </a:p>
                  </a:txBody>
                  <a:tcPr/>
                </a:tc>
                <a:tc>
                  <a:txBody>
                    <a:bodyPr/>
                    <a:lstStyle/>
                    <a:p>
                      <a:pPr algn="ctr"/>
                      <a:r>
                        <a:rPr lang="en-US" smtClean="0"/>
                        <a:t>1,63</a:t>
                      </a:r>
                      <a:endParaRPr lang="en-US" dirty="0"/>
                    </a:p>
                  </a:txBody>
                  <a:tcPr/>
                </a:tc>
                <a:extLst>
                  <a:ext uri="{0D108BD9-81ED-4DB2-BD59-A6C34878D82A}">
                    <a16:rowId xmlns:a16="http://schemas.microsoft.com/office/drawing/2014/main" val="4219994361"/>
                  </a:ext>
                </a:extLst>
              </a:tr>
              <a:tr h="370840">
                <a:tc>
                  <a:txBody>
                    <a:bodyPr/>
                    <a:lstStyle/>
                    <a:p>
                      <a:pPr algn="ctr"/>
                      <a:r>
                        <a:rPr lang="en-US"/>
                        <a:t>Shanghai</a:t>
                      </a:r>
                      <a:r>
                        <a:rPr lang="en-US" baseline="0"/>
                        <a:t> Composite</a:t>
                      </a:r>
                      <a:endParaRPr lang="en-US"/>
                    </a:p>
                  </a:txBody>
                  <a:tcPr/>
                </a:tc>
                <a:tc>
                  <a:txBody>
                    <a:bodyPr/>
                    <a:lstStyle/>
                    <a:p>
                      <a:pPr algn="ctr"/>
                      <a:r>
                        <a:rPr lang="en-US" smtClean="0"/>
                        <a:t>3.285,67</a:t>
                      </a:r>
                      <a:endParaRPr lang="en-US" dirty="0"/>
                    </a:p>
                  </a:txBody>
                  <a:tcPr/>
                </a:tc>
                <a:tc>
                  <a:txBody>
                    <a:bodyPr/>
                    <a:lstStyle/>
                    <a:p>
                      <a:pPr marL="0" algn="ctr"/>
                      <a:r>
                        <a:rPr lang="en-US" smtClean="0">
                          <a:solidFill>
                            <a:srgbClr val="00B050"/>
                          </a:solidFill>
                          <a:latin typeface="+mn-lt"/>
                          <a:ea typeface="+mn-ea"/>
                          <a:cs typeface="+mn-cs"/>
                        </a:rPr>
                        <a:t>0,64%</a:t>
                      </a:r>
                      <a:endParaRPr lang="en-US" dirty="0">
                        <a:solidFill>
                          <a:srgbClr val="00B050"/>
                        </a:solidFill>
                        <a:latin typeface="+mn-lt"/>
                        <a:ea typeface="+mn-ea"/>
                        <a:cs typeface="+mn-cs"/>
                      </a:endParaRPr>
                    </a:p>
                  </a:txBody>
                  <a:tcPr/>
                </a:tc>
                <a:tc>
                  <a:txBody>
                    <a:bodyPr/>
                    <a:lstStyle/>
                    <a:p>
                      <a:pPr algn="ctr"/>
                      <a:r>
                        <a:rPr lang="en-US" smtClean="0"/>
                        <a:t>14,36</a:t>
                      </a:r>
                      <a:endParaRPr lang="en-US" dirty="0"/>
                    </a:p>
                  </a:txBody>
                  <a:tcPr/>
                </a:tc>
                <a:tc>
                  <a:txBody>
                    <a:bodyPr/>
                    <a:lstStyle/>
                    <a:p>
                      <a:pPr algn="ctr"/>
                      <a:r>
                        <a:rPr lang="en-US" smtClean="0"/>
                        <a:t>1,42</a:t>
                      </a:r>
                      <a:endParaRPr lang="en-US" dirty="0"/>
                    </a:p>
                  </a:txBody>
                  <a:tcPr/>
                </a:tc>
                <a:extLst>
                  <a:ext uri="{0D108BD9-81ED-4DB2-BD59-A6C34878D82A}">
                    <a16:rowId xmlns:a16="http://schemas.microsoft.com/office/drawing/2014/main" val="1595594539"/>
                  </a:ext>
                </a:extLst>
              </a:tr>
              <a:tr h="370840">
                <a:tc>
                  <a:txBody>
                    <a:bodyPr/>
                    <a:lstStyle/>
                    <a:p>
                      <a:pPr algn="ctr"/>
                      <a:r>
                        <a:rPr lang="en-US"/>
                        <a:t>Thailand SET</a:t>
                      </a:r>
                    </a:p>
                  </a:txBody>
                  <a:tcPr/>
                </a:tc>
                <a:tc>
                  <a:txBody>
                    <a:bodyPr/>
                    <a:lstStyle/>
                    <a:p>
                      <a:pPr algn="ctr"/>
                      <a:r>
                        <a:rPr lang="en-US" smtClean="0"/>
                        <a:t>1.682,58</a:t>
                      </a:r>
                      <a:endParaRPr lang="en-US" dirty="0"/>
                    </a:p>
                  </a:txBody>
                  <a:tcPr/>
                </a:tc>
                <a:tc>
                  <a:txBody>
                    <a:bodyPr/>
                    <a:lstStyle/>
                    <a:p>
                      <a:pPr marL="0" algn="ctr"/>
                      <a:r>
                        <a:rPr lang="en-US" smtClean="0">
                          <a:solidFill>
                            <a:srgbClr val="00B050"/>
                          </a:solidFill>
                          <a:latin typeface="+mn-lt"/>
                          <a:ea typeface="+mn-ea"/>
                          <a:cs typeface="+mn-cs"/>
                        </a:rPr>
                        <a:t>0,67%</a:t>
                      </a:r>
                      <a:endParaRPr lang="en-US" dirty="0">
                        <a:solidFill>
                          <a:srgbClr val="00B050"/>
                        </a:solidFill>
                        <a:latin typeface="+mn-lt"/>
                        <a:ea typeface="+mn-ea"/>
                        <a:cs typeface="+mn-cs"/>
                      </a:endParaRPr>
                    </a:p>
                  </a:txBody>
                  <a:tcPr/>
                </a:tc>
                <a:tc>
                  <a:txBody>
                    <a:bodyPr/>
                    <a:lstStyle/>
                    <a:p>
                      <a:pPr algn="ctr"/>
                      <a:r>
                        <a:rPr lang="en-US" smtClean="0"/>
                        <a:t>17,66</a:t>
                      </a:r>
                      <a:endParaRPr lang="en-US" dirty="0"/>
                    </a:p>
                  </a:txBody>
                  <a:tcPr/>
                </a:tc>
                <a:tc>
                  <a:txBody>
                    <a:bodyPr/>
                    <a:lstStyle/>
                    <a:p>
                      <a:pPr algn="ctr"/>
                      <a:r>
                        <a:rPr lang="en-US" smtClean="0"/>
                        <a:t>1,67</a:t>
                      </a:r>
                      <a:endParaRPr lang="en-US" dirty="0"/>
                    </a:p>
                  </a:txBody>
                  <a:tcPr/>
                </a:tc>
                <a:extLst>
                  <a:ext uri="{0D108BD9-81ED-4DB2-BD59-A6C34878D82A}">
                    <a16:rowId xmlns:a16="http://schemas.microsoft.com/office/drawing/2014/main" val="3112280251"/>
                  </a:ext>
                </a:extLst>
              </a:tr>
              <a:tr h="370840">
                <a:tc>
                  <a:txBody>
                    <a:bodyPr/>
                    <a:lstStyle/>
                    <a:p>
                      <a:pPr algn="ctr"/>
                      <a:r>
                        <a:rPr lang="en-US"/>
                        <a:t>Malaysia</a:t>
                      </a:r>
                    </a:p>
                  </a:txBody>
                  <a:tcPr/>
                </a:tc>
                <a:tc>
                  <a:txBody>
                    <a:bodyPr/>
                    <a:lstStyle/>
                    <a:p>
                      <a:pPr algn="ctr"/>
                      <a:r>
                        <a:rPr lang="en-US" smtClean="0"/>
                        <a:t>1.492,61</a:t>
                      </a:r>
                      <a:endParaRPr lang="en-US" dirty="0"/>
                    </a:p>
                  </a:txBody>
                  <a:tcPr/>
                </a:tc>
                <a:tc>
                  <a:txBody>
                    <a:bodyPr/>
                    <a:lstStyle/>
                    <a:p>
                      <a:pPr marL="0" algn="ctr"/>
                      <a:r>
                        <a:rPr lang="en-US" smtClean="0">
                          <a:solidFill>
                            <a:srgbClr val="FF0000"/>
                          </a:solidFill>
                          <a:latin typeface="+mn-lt"/>
                          <a:ea typeface="+mn-ea"/>
                          <a:cs typeface="+mn-cs"/>
                        </a:rPr>
                        <a:t>-0,35%</a:t>
                      </a:r>
                      <a:endParaRPr lang="en-US" dirty="0">
                        <a:solidFill>
                          <a:srgbClr val="FF0000"/>
                        </a:solidFill>
                        <a:latin typeface="+mn-lt"/>
                        <a:ea typeface="+mn-ea"/>
                        <a:cs typeface="+mn-cs"/>
                      </a:endParaRPr>
                    </a:p>
                  </a:txBody>
                  <a:tcPr/>
                </a:tc>
                <a:tc>
                  <a:txBody>
                    <a:bodyPr/>
                    <a:lstStyle/>
                    <a:p>
                      <a:pPr algn="ctr"/>
                      <a:r>
                        <a:rPr lang="en-US" smtClean="0"/>
                        <a:t>15,88</a:t>
                      </a:r>
                      <a:endParaRPr lang="en-US" dirty="0"/>
                    </a:p>
                  </a:txBody>
                  <a:tcPr/>
                </a:tc>
                <a:tc>
                  <a:txBody>
                    <a:bodyPr/>
                    <a:lstStyle/>
                    <a:p>
                      <a:pPr algn="ctr"/>
                      <a:r>
                        <a:rPr lang="en-US"/>
                        <a:t>1,43</a:t>
                      </a:r>
                      <a:endParaRPr lang="en-US" dirty="0"/>
                    </a:p>
                  </a:txBody>
                  <a:tcPr/>
                </a:tc>
                <a:extLst>
                  <a:ext uri="{0D108BD9-81ED-4DB2-BD59-A6C34878D82A}">
                    <a16:rowId xmlns:a16="http://schemas.microsoft.com/office/drawing/2014/main" val="2473137024"/>
                  </a:ext>
                </a:extLst>
              </a:tr>
              <a:tr h="370840">
                <a:tc>
                  <a:txBody>
                    <a:bodyPr/>
                    <a:lstStyle/>
                    <a:p>
                      <a:pPr algn="ctr"/>
                      <a:r>
                        <a:rPr lang="en-US"/>
                        <a:t>Philippines</a:t>
                      </a:r>
                    </a:p>
                  </a:txBody>
                  <a:tcPr/>
                </a:tc>
                <a:tc>
                  <a:txBody>
                    <a:bodyPr/>
                    <a:lstStyle/>
                    <a:p>
                      <a:pPr algn="ctr"/>
                      <a:r>
                        <a:rPr lang="en-US" smtClean="0"/>
                        <a:t>6.986,19</a:t>
                      </a:r>
                      <a:endParaRPr lang="en-US" dirty="0"/>
                    </a:p>
                  </a:txBody>
                  <a:tcPr/>
                </a:tc>
                <a:tc>
                  <a:txBody>
                    <a:bodyPr/>
                    <a:lstStyle/>
                    <a:p>
                      <a:pPr marL="0" algn="ctr"/>
                      <a:r>
                        <a:rPr lang="en-US" smtClean="0">
                          <a:solidFill>
                            <a:srgbClr val="FF0000"/>
                          </a:solidFill>
                          <a:latin typeface="+mn-lt"/>
                          <a:ea typeface="+mn-ea"/>
                          <a:cs typeface="+mn-cs"/>
                        </a:rPr>
                        <a:t>-0,80%</a:t>
                      </a:r>
                      <a:endParaRPr lang="en-US" dirty="0">
                        <a:solidFill>
                          <a:srgbClr val="FF0000"/>
                        </a:solidFill>
                        <a:latin typeface="+mn-lt"/>
                        <a:ea typeface="+mn-ea"/>
                        <a:cs typeface="+mn-cs"/>
                      </a:endParaRP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22278947"/>
                  </a:ext>
                </a:extLst>
              </a:tr>
              <a:tr h="370840">
                <a:tc>
                  <a:txBody>
                    <a:bodyPr/>
                    <a:lstStyle/>
                    <a:p>
                      <a:pPr algn="ctr"/>
                      <a:r>
                        <a:rPr lang="en-US"/>
                        <a:t>Indonesia JCI</a:t>
                      </a:r>
                    </a:p>
                  </a:txBody>
                  <a:tcPr/>
                </a:tc>
                <a:tc>
                  <a:txBody>
                    <a:bodyPr/>
                    <a:lstStyle/>
                    <a:p>
                      <a:pPr algn="ctr"/>
                      <a:r>
                        <a:rPr lang="en-US" smtClean="0"/>
                        <a:t>6.890,57</a:t>
                      </a:r>
                      <a:endParaRPr lang="en-US" dirty="0"/>
                    </a:p>
                  </a:txBody>
                  <a:tcPr/>
                </a:tc>
                <a:tc>
                  <a:txBody>
                    <a:bodyPr/>
                    <a:lstStyle/>
                    <a:p>
                      <a:pPr marL="0" algn="ctr"/>
                      <a:r>
                        <a:rPr lang="en-US" smtClean="0">
                          <a:solidFill>
                            <a:srgbClr val="00B050"/>
                          </a:solidFill>
                          <a:latin typeface="+mn-lt"/>
                          <a:ea typeface="+mn-ea"/>
                          <a:cs typeface="+mn-cs"/>
                        </a:rPr>
                        <a:t>0,38%</a:t>
                      </a:r>
                      <a:endParaRPr lang="en-US" dirty="0">
                        <a:solidFill>
                          <a:srgbClr val="00B050"/>
                        </a:solidFill>
                        <a:latin typeface="+mn-lt"/>
                        <a:ea typeface="+mn-ea"/>
                        <a:cs typeface="+mn-cs"/>
                      </a:endParaRPr>
                    </a:p>
                  </a:txBody>
                  <a:tcPr/>
                </a:tc>
                <a:tc>
                  <a:txBody>
                    <a:bodyPr/>
                    <a:lstStyle/>
                    <a:p>
                      <a:pPr algn="ctr"/>
                      <a:r>
                        <a:rPr lang="en-US" smtClean="0"/>
                        <a:t>15,21</a:t>
                      </a:r>
                      <a:endParaRPr lang="en-US" dirty="0"/>
                    </a:p>
                  </a:txBody>
                  <a:tcPr/>
                </a:tc>
                <a:tc>
                  <a:txBody>
                    <a:bodyPr/>
                    <a:lstStyle/>
                    <a:p>
                      <a:pPr algn="ctr"/>
                      <a:r>
                        <a:rPr lang="en-US" smtClean="0"/>
                        <a:t>2,03</a:t>
                      </a:r>
                      <a:endParaRPr lang="en-US" dirty="0"/>
                    </a:p>
                  </a:txBody>
                  <a:tcPr/>
                </a:tc>
                <a:extLst>
                  <a:ext uri="{0D108BD9-81ED-4DB2-BD59-A6C34878D82A}">
                    <a16:rowId xmlns:a16="http://schemas.microsoft.com/office/drawing/2014/main" val="156686692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743200" y="494008"/>
            <a:ext cx="7162800" cy="382156"/>
          </a:xfrm>
          <a:prstGeom prst="rect">
            <a:avLst/>
          </a:prstGeom>
        </p:spPr>
        <p:txBody>
          <a:bodyPr vert="horz" wrap="square" lIns="0" tIns="12700" rIns="0" bIns="0" rtlCol="0">
            <a:spAutoFit/>
          </a:bodyPr>
          <a:lstStyle/>
          <a:p>
            <a:pPr marL="12700">
              <a:lnSpc>
                <a:spcPct val="100000"/>
              </a:lnSpc>
              <a:spcBef>
                <a:spcPts val="100"/>
              </a:spcBef>
            </a:pPr>
            <a:r>
              <a:rPr lang="en-US" sz="2400" spc="-5">
                <a:latin typeface="Times New Roman" panose="02020603050405020304" pitchFamily="18" charset="0"/>
                <a:cs typeface="Times New Roman" panose="02020603050405020304" pitchFamily="18" charset="0"/>
              </a:rPr>
              <a:t>TỔNG QUAN TTCK VIỆT NAM TUẦN QUA</a:t>
            </a:r>
            <a:endParaRPr sz="2400">
              <a:latin typeface="Times New Roman" panose="02020603050405020304" pitchFamily="18" charset="0"/>
              <a:cs typeface="Times New Roman" panose="02020603050405020304" pitchFamily="18" charset="0"/>
            </a:endParaRPr>
          </a:p>
        </p:txBody>
      </p:sp>
      <p:sp>
        <p:nvSpPr>
          <p:cNvPr id="6" name="TextBox 5"/>
          <p:cNvSpPr txBox="1"/>
          <p:nvPr/>
        </p:nvSpPr>
        <p:spPr>
          <a:xfrm>
            <a:off x="609600" y="1295400"/>
            <a:ext cx="11185817" cy="830997"/>
          </a:xfrm>
          <a:prstGeom prst="rect">
            <a:avLst/>
          </a:prstGeom>
          <a:noFill/>
        </p:spPr>
        <p:txBody>
          <a:bodyPr wrap="square" rtlCol="0">
            <a:spAutoFit/>
          </a:bodyPr>
          <a:lstStyle/>
          <a:p>
            <a:pPr marL="12700" algn="just">
              <a:spcBef>
                <a:spcPts val="100"/>
              </a:spcBef>
            </a:pPr>
            <a:r>
              <a:rPr lang="vi-VN" sz="1600">
                <a:solidFill>
                  <a:schemeClr val="tx2">
                    <a:lumMod val="75000"/>
                  </a:schemeClr>
                </a:solidFill>
                <a:latin typeface="Times New Roman" panose="02020603050405020304" pitchFamily="18" charset="0"/>
                <a:cs typeface="Times New Roman" panose="02020603050405020304" pitchFamily="18" charset="0"/>
              </a:rPr>
              <a:t>Thị trường chứng khoán Việt Nam</a:t>
            </a:r>
            <a:r>
              <a:rPr lang="en-US" sz="1600">
                <a:solidFill>
                  <a:schemeClr val="tx2">
                    <a:lumMod val="75000"/>
                  </a:schemeClr>
                </a:solidFill>
                <a:latin typeface="Times New Roman" panose="02020603050405020304" pitchFamily="18" charset="0"/>
                <a:cs typeface="Times New Roman" panose="02020603050405020304" pitchFamily="18" charset="0"/>
              </a:rPr>
              <a:t> có </a:t>
            </a:r>
            <a:r>
              <a:rPr lang="en-US" sz="1600" b="0" i="0">
                <a:solidFill>
                  <a:srgbClr val="000000"/>
                </a:solidFill>
                <a:effectLst/>
                <a:latin typeface="Times New Roman" panose="02020603050405020304" pitchFamily="18" charset="0"/>
              </a:rPr>
              <a:t>phiên “khai xuân” đầu năm Quý Mão diễn biến đầy khởi sắc khi chỉ số chính bật tăng ngay từ khi mở cửa</a:t>
            </a:r>
            <a:r>
              <a:rPr lang="vi-VN" sz="1600">
                <a:solidFill>
                  <a:schemeClr val="tx2">
                    <a:lumMod val="75000"/>
                  </a:schemeClr>
                </a:solidFill>
                <a:latin typeface="Times New Roman" panose="02020603050405020304" pitchFamily="18" charset="0"/>
                <a:cs typeface="Times New Roman" panose="02020603050405020304" pitchFamily="18" charset="0"/>
              </a:rPr>
              <a:t>.</a:t>
            </a:r>
            <a:r>
              <a:rPr lang="en-US" sz="1600">
                <a:solidFill>
                  <a:schemeClr val="tx2">
                    <a:lumMod val="75000"/>
                  </a:schemeClr>
                </a:solidFill>
                <a:latin typeface="Times New Roman" panose="02020603050405020304" pitchFamily="18" charset="0"/>
                <a:cs typeface="Times New Roman" panose="02020603050405020304" pitchFamily="18" charset="0"/>
              </a:rPr>
              <a:t> </a:t>
            </a:r>
            <a:r>
              <a:rPr lang="vi-VN" sz="1600">
                <a:solidFill>
                  <a:schemeClr val="tx2">
                    <a:lumMod val="75000"/>
                  </a:schemeClr>
                </a:solidFill>
                <a:latin typeface="Times New Roman" panose="02020603050405020304" pitchFamily="18" charset="0"/>
                <a:cs typeface="Times New Roman" panose="02020603050405020304" pitchFamily="18" charset="0"/>
              </a:rPr>
              <a:t>Kết thúc phiên giao dịch, </a:t>
            </a:r>
            <a:r>
              <a:rPr lang="en-US" sz="1600">
                <a:solidFill>
                  <a:schemeClr val="tx2">
                    <a:lumMod val="75000"/>
                  </a:schemeClr>
                </a:solidFill>
                <a:latin typeface="Times New Roman" panose="02020603050405020304" pitchFamily="18" charset="0"/>
                <a:cs typeface="Times New Roman" panose="02020603050405020304" pitchFamily="18" charset="0"/>
              </a:rPr>
              <a:t>VN-Index tăng 9,02 điểm (+0,81%) lên 1.117,1 điểm. HNX-Index tăng 0,9 điểm lên 220,77 điểm và UPCoM-Index tăng 0,89 điểm lên 74,86 điểm.</a:t>
            </a:r>
          </a:p>
        </p:txBody>
      </p:sp>
      <p:sp>
        <p:nvSpPr>
          <p:cNvPr id="7" name="object 6">
            <a:extLst>
              <a:ext uri="{FF2B5EF4-FFF2-40B4-BE49-F238E27FC236}">
                <a16:creationId xmlns:a16="http://schemas.microsoft.com/office/drawing/2014/main" id="{8AF7BDC9-D5CD-ED96-A6B9-3990134919E0}"/>
              </a:ext>
            </a:extLst>
          </p:cNvPr>
          <p:cNvSpPr/>
          <p:nvPr/>
        </p:nvSpPr>
        <p:spPr>
          <a:xfrm>
            <a:off x="431293" y="1371600"/>
            <a:ext cx="178308" cy="187451"/>
          </a:xfrm>
          <a:prstGeom prst="rect">
            <a:avLst/>
          </a:prstGeom>
          <a:blipFill>
            <a:blip r:embed="rId2" cstate="print"/>
            <a:stretch>
              <a:fillRect/>
            </a:stretch>
          </a:blipFill>
        </p:spPr>
        <p:txBody>
          <a:bodyPr wrap="square" lIns="0" tIns="0" rIns="0" bIns="0" rtlCol="0"/>
          <a:lstStyle/>
          <a:p>
            <a:endParaRPr/>
          </a:p>
        </p:txBody>
      </p:sp>
      <p:sp>
        <p:nvSpPr>
          <p:cNvPr id="5" name="object 6">
            <a:extLst>
              <a:ext uri="{FF2B5EF4-FFF2-40B4-BE49-F238E27FC236}">
                <a16:creationId xmlns:a16="http://schemas.microsoft.com/office/drawing/2014/main" id="{0E64D6D9-0AFE-3261-D8EC-8DA2BAA410D3}"/>
              </a:ext>
            </a:extLst>
          </p:cNvPr>
          <p:cNvSpPr/>
          <p:nvPr/>
        </p:nvSpPr>
        <p:spPr>
          <a:xfrm>
            <a:off x="451345" y="2645450"/>
            <a:ext cx="178308" cy="187451"/>
          </a:xfrm>
          <a:prstGeom prst="rect">
            <a:avLst/>
          </a:prstGeom>
          <a:blipFill>
            <a:blip r:embed="rId2" cstate="print"/>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72B430DF-4030-DD78-EEAF-DDEEAA292D54}"/>
              </a:ext>
            </a:extLst>
          </p:cNvPr>
          <p:cNvSpPr txBox="1"/>
          <p:nvPr/>
        </p:nvSpPr>
        <p:spPr>
          <a:xfrm>
            <a:off x="629654" y="2569154"/>
            <a:ext cx="11111002" cy="584775"/>
          </a:xfrm>
          <a:prstGeom prst="rect">
            <a:avLst/>
          </a:prstGeom>
          <a:noFill/>
        </p:spPr>
        <p:txBody>
          <a:bodyPr wrap="square" rtlCol="0">
            <a:spAutoFit/>
          </a:bodyPr>
          <a:lstStyle/>
          <a:p>
            <a:pPr marL="12700" algn="just">
              <a:spcBef>
                <a:spcPts val="100"/>
              </a:spcBef>
            </a:pPr>
            <a:r>
              <a:rPr lang="vi-VN" sz="1600">
                <a:solidFill>
                  <a:schemeClr val="tx2">
                    <a:lumMod val="75000"/>
                  </a:schemeClr>
                </a:solidFill>
                <a:latin typeface="Times New Roman" panose="02020603050405020304" pitchFamily="18" charset="0"/>
                <a:cs typeface="Times New Roman" panose="02020603050405020304" pitchFamily="18" charset="0"/>
              </a:rPr>
              <a:t>Động lực tăng cho thị trường đến từ sự lan toả của dòng tiền trên diện rộng, trong đó mạnh nhất đến từ mức tăng +5,2% trên chỉ số VN30. Còn lại, hai chỉ số VNMidcap và VNSmallcap tăng tương ứng +4,2% và +4,4%.</a:t>
            </a:r>
            <a:endParaRPr lang="en-US" sz="1600">
              <a:solidFill>
                <a:schemeClr val="tx2">
                  <a:lumMod val="75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0ED62C94-A24E-7494-9C86-09AB2D14169A}"/>
              </a:ext>
            </a:extLst>
          </p:cNvPr>
          <p:cNvPicPr>
            <a:picLocks noChangeAspect="1"/>
          </p:cNvPicPr>
          <p:nvPr/>
        </p:nvPicPr>
        <p:blipFill>
          <a:blip r:embed="rId3"/>
          <a:stretch>
            <a:fillRect/>
          </a:stretch>
        </p:blipFill>
        <p:spPr>
          <a:xfrm>
            <a:off x="451345" y="3914478"/>
            <a:ext cx="11344072" cy="2673487"/>
          </a:xfrm>
          <a:prstGeom prst="rect">
            <a:avLst/>
          </a:prstGeom>
        </p:spPr>
      </p:pic>
    </p:spTree>
    <p:extLst>
      <p:ext uri="{BB962C8B-B14F-4D97-AF65-F5344CB8AC3E}">
        <p14:creationId xmlns:p14="http://schemas.microsoft.com/office/powerpoint/2010/main" val="278917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743200" y="494008"/>
            <a:ext cx="7162800" cy="382156"/>
          </a:xfrm>
          <a:prstGeom prst="rect">
            <a:avLst/>
          </a:prstGeom>
        </p:spPr>
        <p:txBody>
          <a:bodyPr vert="horz" wrap="square" lIns="0" tIns="12700" rIns="0" bIns="0" rtlCol="0">
            <a:spAutoFit/>
          </a:bodyPr>
          <a:lstStyle/>
          <a:p>
            <a:pPr marL="12700">
              <a:lnSpc>
                <a:spcPct val="100000"/>
              </a:lnSpc>
              <a:spcBef>
                <a:spcPts val="100"/>
              </a:spcBef>
            </a:pPr>
            <a:r>
              <a:rPr lang="en-US" sz="2400" spc="-5" dirty="0">
                <a:latin typeface="Times New Roman" panose="02020603050405020304" pitchFamily="18" charset="0"/>
                <a:cs typeface="Times New Roman" panose="02020603050405020304" pitchFamily="18" charset="0"/>
              </a:rPr>
              <a:t>TỔNG QUAN TTCK VIỆT NAM TUẦN QUA</a:t>
            </a:r>
            <a:endParaRPr sz="2400" dirty="0">
              <a:latin typeface="Times New Roman" panose="02020603050405020304" pitchFamily="18" charset="0"/>
              <a:cs typeface="Times New Roman" panose="02020603050405020304" pitchFamily="18" charset="0"/>
            </a:endParaRPr>
          </a:p>
        </p:txBody>
      </p:sp>
      <p:sp>
        <p:nvSpPr>
          <p:cNvPr id="5" name="object 5"/>
          <p:cNvSpPr txBox="1"/>
          <p:nvPr/>
        </p:nvSpPr>
        <p:spPr>
          <a:xfrm>
            <a:off x="8052943" y="6494475"/>
            <a:ext cx="3284854" cy="228909"/>
          </a:xfrm>
          <a:prstGeom prst="rect">
            <a:avLst/>
          </a:prstGeom>
        </p:spPr>
        <p:txBody>
          <a:bodyPr vert="horz" wrap="square" lIns="0" tIns="13335" rIns="0" bIns="0" rtlCol="0">
            <a:spAutoFit/>
          </a:bodyPr>
          <a:lstStyle/>
          <a:p>
            <a:pPr marL="12700">
              <a:lnSpc>
                <a:spcPct val="100000"/>
              </a:lnSpc>
              <a:spcBef>
                <a:spcPts val="105"/>
              </a:spcBef>
            </a:pPr>
            <a:r>
              <a:rPr sz="1400" i="1" spc="20" dirty="0">
                <a:solidFill>
                  <a:srgbClr val="001F5F"/>
                </a:solidFill>
                <a:latin typeface="Roboto"/>
                <a:cs typeface="Roboto"/>
              </a:rPr>
              <a:t>Nguồn: </a:t>
            </a:r>
            <a:r>
              <a:rPr lang="en-US" sz="1400" i="1" spc="15" dirty="0" err="1">
                <a:solidFill>
                  <a:srgbClr val="001F5F"/>
                </a:solidFill>
                <a:latin typeface="Roboto"/>
                <a:cs typeface="Roboto"/>
              </a:rPr>
              <a:t>Vietstock</a:t>
            </a:r>
            <a:r>
              <a:rPr sz="1400" i="1" spc="15" dirty="0">
                <a:solidFill>
                  <a:srgbClr val="001F5F"/>
                </a:solidFill>
                <a:latin typeface="Roboto"/>
                <a:cs typeface="Roboto"/>
              </a:rPr>
              <a:t>, </a:t>
            </a:r>
            <a:r>
              <a:rPr sz="1400" i="1" spc="20" dirty="0">
                <a:solidFill>
                  <a:srgbClr val="001F5F"/>
                </a:solidFill>
                <a:latin typeface="Roboto"/>
                <a:cs typeface="Roboto"/>
              </a:rPr>
              <a:t>Vietinbank</a:t>
            </a:r>
            <a:r>
              <a:rPr sz="1400" i="1" spc="120" dirty="0">
                <a:solidFill>
                  <a:srgbClr val="001F5F"/>
                </a:solidFill>
                <a:latin typeface="Roboto"/>
                <a:cs typeface="Roboto"/>
              </a:rPr>
              <a:t> </a:t>
            </a:r>
            <a:r>
              <a:rPr sz="1400" i="1" spc="20" dirty="0">
                <a:solidFill>
                  <a:srgbClr val="001F5F"/>
                </a:solidFill>
                <a:latin typeface="Roboto"/>
                <a:cs typeface="Roboto"/>
              </a:rPr>
              <a:t>Securities</a:t>
            </a:r>
            <a:endParaRPr sz="1400" dirty="0">
              <a:latin typeface="Roboto"/>
              <a:cs typeface="Roboto"/>
            </a:endParaRPr>
          </a:p>
        </p:txBody>
      </p:sp>
      <p:sp>
        <p:nvSpPr>
          <p:cNvPr id="6" name="TextBox 5"/>
          <p:cNvSpPr txBox="1"/>
          <p:nvPr/>
        </p:nvSpPr>
        <p:spPr>
          <a:xfrm>
            <a:off x="609601" y="1295400"/>
            <a:ext cx="10728196" cy="1323439"/>
          </a:xfrm>
          <a:prstGeom prst="rect">
            <a:avLst/>
          </a:prstGeom>
          <a:noFill/>
        </p:spPr>
        <p:txBody>
          <a:bodyPr wrap="square" rtlCol="0">
            <a:spAutoFit/>
          </a:bodyPr>
          <a:lstStyle/>
          <a:p>
            <a:pPr marL="12700" algn="just">
              <a:spcBef>
                <a:spcPts val="100"/>
              </a:spcBef>
            </a:pP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V</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ietstock</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dịch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phiên</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tuần</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60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11,102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tăng nhẹ </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gần 3</a:t>
            </a:r>
            <a:r>
              <a:rPr lang="en-US" sz="160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,1</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so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tuần</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Trong khi đó</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dịch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ghi</a:t>
            </a:r>
            <a:r>
              <a:rPr lang="en-US" sz="1600" dirty="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600" err="1">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nhận</a:t>
            </a:r>
            <a:r>
              <a:rPr lang="en-US" sz="160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lại ghi nhận giảm</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3</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,1% xuống 585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triệu</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bối</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ấn</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KMR</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(6,99%), RAL (</a:t>
            </a:r>
            <a:r>
              <a:rPr lang="en-US" sz="160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6</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,99%), TMT (</a:t>
            </a:r>
            <a:r>
              <a:rPr lang="en-US" sz="160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6</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,98%). </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Ở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HOSE </a:t>
            </a:r>
            <a:r>
              <a:rPr lang="en-US" sz="1600" dirty="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tuần</a:t>
            </a:r>
            <a:r>
              <a:rPr lang="en-US" sz="1600" dirty="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1600" err="1">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HOT</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(-6</a:t>
            </a:r>
            <a:r>
              <a:rPr lang="en-US" sz="1600">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,96</a:t>
            </a: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TCM (-6,95%), FUCVREIT </a:t>
            </a:r>
            <a:b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1600">
                <a:solidFill>
                  <a:schemeClr val="tx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(-6,87%).</a:t>
            </a:r>
            <a:endParaRPr lang="en-US" sz="1600" spc="-5" dirty="0">
              <a:solidFill>
                <a:schemeClr val="tx2">
                  <a:lumMod val="75000"/>
                </a:schemeClr>
              </a:solidFill>
              <a:latin typeface="Times New Roman" panose="02020603050405020304" pitchFamily="18" charset="0"/>
              <a:ea typeface="+mj-ea"/>
              <a:cs typeface="Times New Roman" panose="02020603050405020304" pitchFamily="18" charset="0"/>
            </a:endParaRPr>
          </a:p>
        </p:txBody>
      </p:sp>
      <p:sp>
        <p:nvSpPr>
          <p:cNvPr id="7" name="object 6">
            <a:extLst>
              <a:ext uri="{FF2B5EF4-FFF2-40B4-BE49-F238E27FC236}">
                <a16:creationId xmlns:a16="http://schemas.microsoft.com/office/drawing/2014/main" id="{8AF7BDC9-D5CD-ED96-A6B9-3990134919E0}"/>
              </a:ext>
            </a:extLst>
          </p:cNvPr>
          <p:cNvSpPr/>
          <p:nvPr/>
        </p:nvSpPr>
        <p:spPr>
          <a:xfrm>
            <a:off x="431293" y="1371600"/>
            <a:ext cx="178308" cy="187451"/>
          </a:xfrm>
          <a:prstGeom prst="rect">
            <a:avLst/>
          </a:prstGeom>
          <a:blipFill>
            <a:blip r:embed="rId2" cstate="print"/>
            <a:stretch>
              <a:fillRect/>
            </a:stretch>
          </a:blipFill>
        </p:spPr>
        <p:txBody>
          <a:bodyPr wrap="square" lIns="0" tIns="0" rIns="0" bIns="0" rtlCol="0"/>
          <a:lstStyle/>
          <a:p>
            <a:endParaRPr dirty="0"/>
          </a:p>
        </p:txBody>
      </p:sp>
      <p:graphicFrame>
        <p:nvGraphicFramePr>
          <p:cNvPr id="2"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581731225"/>
              </p:ext>
            </p:extLst>
          </p:nvPr>
        </p:nvGraphicFramePr>
        <p:xfrm>
          <a:off x="6324600" y="2895600"/>
          <a:ext cx="5013197" cy="346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746974818"/>
              </p:ext>
            </p:extLst>
          </p:nvPr>
        </p:nvGraphicFramePr>
        <p:xfrm>
          <a:off x="609601" y="2895600"/>
          <a:ext cx="5010912" cy="34683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849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743200" y="494008"/>
            <a:ext cx="7162800" cy="382156"/>
          </a:xfrm>
          <a:prstGeom prst="rect">
            <a:avLst/>
          </a:prstGeom>
        </p:spPr>
        <p:txBody>
          <a:bodyPr vert="horz" wrap="square" lIns="0" tIns="12700" rIns="0" bIns="0" rtlCol="0">
            <a:spAutoFit/>
          </a:bodyPr>
          <a:lstStyle/>
          <a:p>
            <a:pPr marL="12700">
              <a:lnSpc>
                <a:spcPct val="100000"/>
              </a:lnSpc>
              <a:spcBef>
                <a:spcPts val="100"/>
              </a:spcBef>
            </a:pPr>
            <a:r>
              <a:rPr lang="en-US" sz="2400" spc="-5" dirty="0">
                <a:latin typeface="Times New Roman" panose="02020603050405020304" pitchFamily="18" charset="0"/>
                <a:cs typeface="Times New Roman" panose="02020603050405020304" pitchFamily="18" charset="0"/>
              </a:rPr>
              <a:t>TỔNG QUAN TTCK VIỆT NAM TUẦN QUA</a:t>
            </a:r>
            <a:endParaRPr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896523" y="1336493"/>
            <a:ext cx="5061595" cy="584775"/>
          </a:xfrm>
          <a:prstGeom prst="rect">
            <a:avLst/>
          </a:prstGeom>
          <a:noFill/>
        </p:spPr>
        <p:txBody>
          <a:bodyPr wrap="square" numCol="1" rtlCol="0">
            <a:spAutoFit/>
          </a:bodyPr>
          <a:lstStyle/>
          <a:p>
            <a:pPr algn="just"/>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Giao dịch của khối ngoại</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 tiếp tục duy trì </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mua ròng với tổng giá trị lên tới 545 tỷ đồng trên toàn thị trường.</a:t>
            </a:r>
            <a:endParaRPr lang="en-US" sz="1600" spc="-5" dirty="0">
              <a:solidFill>
                <a:schemeClr val="tx2">
                  <a:lumMod val="75000"/>
                </a:schemeClr>
              </a:solidFill>
              <a:latin typeface="Times New Roman" panose="02020603050405020304" pitchFamily="18" charset="0"/>
              <a:ea typeface="+mj-ea"/>
              <a:cs typeface="Times New Roman" panose="02020603050405020304" pitchFamily="18" charset="0"/>
            </a:endParaRPr>
          </a:p>
        </p:txBody>
      </p:sp>
      <p:sp>
        <p:nvSpPr>
          <p:cNvPr id="6" name="object 6">
            <a:extLst>
              <a:ext uri="{FF2B5EF4-FFF2-40B4-BE49-F238E27FC236}">
                <a16:creationId xmlns:a16="http://schemas.microsoft.com/office/drawing/2014/main" id="{161B02EC-16EF-4199-C62B-573E58C649D1}"/>
              </a:ext>
            </a:extLst>
          </p:cNvPr>
          <p:cNvSpPr/>
          <p:nvPr/>
        </p:nvSpPr>
        <p:spPr>
          <a:xfrm>
            <a:off x="583692" y="1371600"/>
            <a:ext cx="178308" cy="187451"/>
          </a:xfrm>
          <a:prstGeom prst="rect">
            <a:avLst/>
          </a:prstGeom>
          <a:blipFill>
            <a:blip r:embed="rId2" cstate="print"/>
            <a:stretch>
              <a:fillRect/>
            </a:stretch>
          </a:blipFill>
        </p:spPr>
        <p:txBody>
          <a:bodyPr wrap="square" lIns="0" tIns="0" rIns="0" bIns="0" rtlCol="0"/>
          <a:lstStyle/>
          <a:p>
            <a:endParaRPr/>
          </a:p>
        </p:txBody>
      </p:sp>
      <p:sp>
        <p:nvSpPr>
          <p:cNvPr id="7" name="object 6">
            <a:extLst>
              <a:ext uri="{FF2B5EF4-FFF2-40B4-BE49-F238E27FC236}">
                <a16:creationId xmlns:a16="http://schemas.microsoft.com/office/drawing/2014/main" id="{F050F91F-F3F0-4E21-5FDB-1FAA2B8F1A17}"/>
              </a:ext>
            </a:extLst>
          </p:cNvPr>
          <p:cNvSpPr/>
          <p:nvPr/>
        </p:nvSpPr>
        <p:spPr>
          <a:xfrm>
            <a:off x="6130571" y="1430956"/>
            <a:ext cx="178308" cy="187451"/>
          </a:xfrm>
          <a:prstGeom prst="rect">
            <a:avLst/>
          </a:prstGeom>
          <a:blipFill>
            <a:blip r:embed="rId2" cstate="print"/>
            <a:stretch>
              <a:fillRect/>
            </a:stretch>
          </a:blipFill>
        </p:spPr>
        <p:txBody>
          <a:bodyPr wrap="square" lIns="0" tIns="0" rIns="0" bIns="0" rtlCol="0"/>
          <a:lstStyle/>
          <a:p>
            <a:endParaRPr dirty="0"/>
          </a:p>
        </p:txBody>
      </p:sp>
      <p:sp>
        <p:nvSpPr>
          <p:cNvPr id="12" name="TextBox 11">
            <a:extLst>
              <a:ext uri="{FF2B5EF4-FFF2-40B4-BE49-F238E27FC236}">
                <a16:creationId xmlns:a16="http://schemas.microsoft.com/office/drawing/2014/main" id="{B77C9FF6-15F8-99F2-44A9-5024787D2884}"/>
              </a:ext>
            </a:extLst>
          </p:cNvPr>
          <p:cNvSpPr txBox="1"/>
          <p:nvPr/>
        </p:nvSpPr>
        <p:spPr>
          <a:xfrm>
            <a:off x="6388766" y="1331680"/>
            <a:ext cx="5369754" cy="1815882"/>
          </a:xfrm>
          <a:prstGeom prst="rect">
            <a:avLst/>
          </a:prstGeom>
          <a:noFill/>
        </p:spPr>
        <p:txBody>
          <a:bodyPr wrap="square">
            <a:spAutoFit/>
          </a:bodyPr>
          <a:lstStyle/>
          <a:p>
            <a:pPr algn="just"/>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Khối ngoại sàn HoSE mua ròng mạnh nhất mã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HPG</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với giá trị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174 </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tỷ đồng. Tiếp sau đó, hai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mã VIC</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và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HCM</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đều được mua ròng trên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65</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tỷ đồng. Các mã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FRT</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và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SSI</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đều có giá trị mua ròng trên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30</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tỷ đồng. Ở chiều ngược lại,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cổ phiếu VNM </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đứng đầu danh sách bán ròng của khối ngoại sàn này với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68</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tỷ đồng.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CTG </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đứng sau với giá trị bán ròng là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37</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tỷ đồng. Hai mã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VCB</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và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DGC</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đều bị bán ròng trên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35</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tỷ đồng.</a:t>
            </a:r>
            <a:endParaRPr lang="vi-VN" sz="1600" spc="-5" dirty="0">
              <a:solidFill>
                <a:schemeClr val="tx2">
                  <a:lumMod val="75000"/>
                </a:schemeClr>
              </a:solidFill>
              <a:latin typeface="Times New Roman" panose="02020603050405020304" pitchFamily="18" charset="0"/>
              <a:ea typeface="+mj-ea"/>
              <a:cs typeface="Times New Roman" panose="02020603050405020304" pitchFamily="18" charset="0"/>
            </a:endParaRPr>
          </a:p>
        </p:txBody>
      </p:sp>
      <p:sp>
        <p:nvSpPr>
          <p:cNvPr id="13" name="object 5">
            <a:extLst>
              <a:ext uri="{FF2B5EF4-FFF2-40B4-BE49-F238E27FC236}">
                <a16:creationId xmlns:a16="http://schemas.microsoft.com/office/drawing/2014/main" id="{EA780283-4B48-4A66-DE78-9EAF0EE1FB33}"/>
              </a:ext>
            </a:extLst>
          </p:cNvPr>
          <p:cNvSpPr txBox="1"/>
          <p:nvPr/>
        </p:nvSpPr>
        <p:spPr>
          <a:xfrm>
            <a:off x="8145145" y="6577453"/>
            <a:ext cx="3284854" cy="228909"/>
          </a:xfrm>
          <a:prstGeom prst="rect">
            <a:avLst/>
          </a:prstGeom>
        </p:spPr>
        <p:txBody>
          <a:bodyPr vert="horz" wrap="square" lIns="0" tIns="13335" rIns="0" bIns="0" rtlCol="0">
            <a:spAutoFit/>
          </a:bodyPr>
          <a:lstStyle/>
          <a:p>
            <a:pPr marL="12700">
              <a:lnSpc>
                <a:spcPct val="100000"/>
              </a:lnSpc>
              <a:spcBef>
                <a:spcPts val="105"/>
              </a:spcBef>
            </a:pPr>
            <a:r>
              <a:rPr sz="1400" i="1" spc="20" dirty="0">
                <a:solidFill>
                  <a:srgbClr val="001F5F"/>
                </a:solidFill>
                <a:latin typeface="Roboto"/>
                <a:cs typeface="Roboto"/>
              </a:rPr>
              <a:t>Nguồn: </a:t>
            </a:r>
            <a:r>
              <a:rPr lang="en-US" sz="1400" i="1" spc="15" dirty="0" err="1">
                <a:solidFill>
                  <a:srgbClr val="001F5F"/>
                </a:solidFill>
                <a:latin typeface="Roboto"/>
                <a:cs typeface="Roboto"/>
              </a:rPr>
              <a:t>Cafef</a:t>
            </a:r>
            <a:r>
              <a:rPr sz="1400" i="1" spc="15" dirty="0">
                <a:solidFill>
                  <a:srgbClr val="001F5F"/>
                </a:solidFill>
                <a:latin typeface="Roboto"/>
                <a:cs typeface="Roboto"/>
              </a:rPr>
              <a:t>, </a:t>
            </a:r>
            <a:r>
              <a:rPr sz="1400" i="1" spc="20" dirty="0">
                <a:solidFill>
                  <a:srgbClr val="001F5F"/>
                </a:solidFill>
                <a:latin typeface="Roboto"/>
                <a:cs typeface="Roboto"/>
              </a:rPr>
              <a:t>Vietinbank</a:t>
            </a:r>
            <a:r>
              <a:rPr sz="1400" i="1" spc="120" dirty="0">
                <a:solidFill>
                  <a:srgbClr val="001F5F"/>
                </a:solidFill>
                <a:latin typeface="Roboto"/>
                <a:cs typeface="Roboto"/>
              </a:rPr>
              <a:t> </a:t>
            </a:r>
            <a:r>
              <a:rPr sz="1400" i="1" spc="20" dirty="0">
                <a:solidFill>
                  <a:srgbClr val="001F5F"/>
                </a:solidFill>
                <a:latin typeface="Roboto"/>
                <a:cs typeface="Roboto"/>
              </a:rPr>
              <a:t>Securities</a:t>
            </a:r>
            <a:endParaRPr sz="1400" dirty="0">
              <a:latin typeface="Roboto"/>
              <a:cs typeface="Roboto"/>
            </a:endParaRPr>
          </a:p>
        </p:txBody>
      </p:sp>
      <p:graphicFrame>
        <p:nvGraphicFramePr>
          <p:cNvPr id="3" name="Chart 2">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064726029"/>
              </p:ext>
            </p:extLst>
          </p:nvPr>
        </p:nvGraphicFramePr>
        <p:xfrm>
          <a:off x="672846" y="3429000"/>
          <a:ext cx="5285272" cy="29349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799806822"/>
              </p:ext>
            </p:extLst>
          </p:nvPr>
        </p:nvGraphicFramePr>
        <p:xfrm>
          <a:off x="6324600" y="3429000"/>
          <a:ext cx="5433920" cy="29349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704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743200" y="494008"/>
            <a:ext cx="7162800" cy="382156"/>
          </a:xfrm>
          <a:prstGeom prst="rect">
            <a:avLst/>
          </a:prstGeom>
        </p:spPr>
        <p:txBody>
          <a:bodyPr vert="horz" wrap="square" lIns="0" tIns="12700" rIns="0" bIns="0" rtlCol="0">
            <a:spAutoFit/>
          </a:bodyPr>
          <a:lstStyle/>
          <a:p>
            <a:pPr marL="12700">
              <a:lnSpc>
                <a:spcPct val="100000"/>
              </a:lnSpc>
              <a:spcBef>
                <a:spcPts val="100"/>
              </a:spcBef>
            </a:pPr>
            <a:r>
              <a:rPr lang="en-US" sz="2400" spc="-5" dirty="0">
                <a:latin typeface="Times New Roman" panose="02020603050405020304" pitchFamily="18" charset="0"/>
                <a:cs typeface="Times New Roman" panose="02020603050405020304" pitchFamily="18" charset="0"/>
              </a:rPr>
              <a:t>TỔNG QUAN TTCK VIỆT NAM TUẦN QUA</a:t>
            </a:r>
            <a:endParaRPr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873974" y="1446486"/>
            <a:ext cx="5061595" cy="1077218"/>
          </a:xfrm>
          <a:prstGeom prst="rect">
            <a:avLst/>
          </a:prstGeom>
          <a:noFill/>
        </p:spPr>
        <p:txBody>
          <a:bodyPr wrap="square" numCol="1" rtlCol="0">
            <a:spAutoFit/>
          </a:bodyPr>
          <a:lstStyle/>
          <a:p>
            <a:pPr algn="just"/>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Khối tự doanh</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 có tuần mua ròng thứ hai liên tiếp với giá trị mua ròng đạt 284 tỷ đồng. Lực mua tập trung chủ yếu vào nhóm cổ phiếu tài chính (263), nguyên vật liệu (66) và bất động sản (66).</a:t>
            </a:r>
            <a:endParaRPr lang="en-US" sz="1600" spc="-5" dirty="0">
              <a:solidFill>
                <a:schemeClr val="tx2">
                  <a:lumMod val="75000"/>
                </a:schemeClr>
              </a:solidFill>
              <a:latin typeface="Times New Roman" panose="02020603050405020304" pitchFamily="18" charset="0"/>
              <a:ea typeface="+mj-ea"/>
              <a:cs typeface="Times New Roman" panose="02020603050405020304" pitchFamily="18" charset="0"/>
            </a:endParaRPr>
          </a:p>
        </p:txBody>
      </p:sp>
      <p:sp>
        <p:nvSpPr>
          <p:cNvPr id="6" name="object 6">
            <a:extLst>
              <a:ext uri="{FF2B5EF4-FFF2-40B4-BE49-F238E27FC236}">
                <a16:creationId xmlns:a16="http://schemas.microsoft.com/office/drawing/2014/main" id="{161B02EC-16EF-4199-C62B-573E58C649D1}"/>
              </a:ext>
            </a:extLst>
          </p:cNvPr>
          <p:cNvSpPr/>
          <p:nvPr/>
        </p:nvSpPr>
        <p:spPr>
          <a:xfrm>
            <a:off x="583692" y="1524681"/>
            <a:ext cx="178308" cy="187451"/>
          </a:xfrm>
          <a:prstGeom prst="rect">
            <a:avLst/>
          </a:prstGeom>
          <a:blipFill>
            <a:blip r:embed="rId2" cstate="print"/>
            <a:stretch>
              <a:fillRect/>
            </a:stretch>
          </a:blipFill>
        </p:spPr>
        <p:txBody>
          <a:bodyPr wrap="square" lIns="0" tIns="0" rIns="0" bIns="0" rtlCol="0"/>
          <a:lstStyle/>
          <a:p>
            <a:endParaRPr/>
          </a:p>
        </p:txBody>
      </p:sp>
      <p:sp>
        <p:nvSpPr>
          <p:cNvPr id="7" name="object 6">
            <a:extLst>
              <a:ext uri="{FF2B5EF4-FFF2-40B4-BE49-F238E27FC236}">
                <a16:creationId xmlns:a16="http://schemas.microsoft.com/office/drawing/2014/main" id="{F050F91F-F3F0-4E21-5FDB-1FAA2B8F1A17}"/>
              </a:ext>
            </a:extLst>
          </p:cNvPr>
          <p:cNvSpPr/>
          <p:nvPr/>
        </p:nvSpPr>
        <p:spPr>
          <a:xfrm>
            <a:off x="6146292" y="1524680"/>
            <a:ext cx="178308" cy="187451"/>
          </a:xfrm>
          <a:prstGeom prst="rect">
            <a:avLst/>
          </a:prstGeom>
          <a:blipFill>
            <a:blip r:embed="rId2" cstate="print"/>
            <a:stretch>
              <a:fillRect/>
            </a:stretch>
          </a:blipFill>
        </p:spPr>
        <p:txBody>
          <a:bodyPr wrap="square" lIns="0" tIns="0" rIns="0" bIns="0" rtlCol="0"/>
          <a:lstStyle/>
          <a:p>
            <a:endParaRPr dirty="0"/>
          </a:p>
        </p:txBody>
      </p:sp>
      <p:sp>
        <p:nvSpPr>
          <p:cNvPr id="12" name="TextBox 11">
            <a:extLst>
              <a:ext uri="{FF2B5EF4-FFF2-40B4-BE49-F238E27FC236}">
                <a16:creationId xmlns:a16="http://schemas.microsoft.com/office/drawing/2014/main" id="{B77C9FF6-15F8-99F2-44A9-5024787D2884}"/>
              </a:ext>
            </a:extLst>
          </p:cNvPr>
          <p:cNvSpPr txBox="1"/>
          <p:nvPr/>
        </p:nvSpPr>
        <p:spPr>
          <a:xfrm>
            <a:off x="6404811" y="1446486"/>
            <a:ext cx="5369754" cy="1569660"/>
          </a:xfrm>
          <a:prstGeom prst="rect">
            <a:avLst/>
          </a:prstGeom>
          <a:noFill/>
        </p:spPr>
        <p:txBody>
          <a:bodyPr wrap="square">
            <a:spAutoFit/>
          </a:bodyPr>
          <a:lstStyle/>
          <a:p>
            <a:pPr algn="just"/>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MBB</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được mua ròng mạnh nhất với 51 tỷ đồng. HPG và V</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PB</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đứng sau với giá trị mua ròng lần lượt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47</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tỷ đồng và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35</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tỷ đồng. Ở chiều ngược lại, chứng chỉ q</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ũy FUESSVFL</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bị bán ròng mạnh nhất với giá trị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135</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tỷ đồng. Tiếp sau đó,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E1VFVN30</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cũng bị bán ròng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98</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tỷ đồng.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FUEVFVND</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và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BSR</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bị bán ròng lần lượt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36</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tỷ đồng và </a:t>
            </a:r>
            <a:r>
              <a:rPr lang="en-US" sz="1600" spc="-5">
                <a:solidFill>
                  <a:schemeClr val="tx2">
                    <a:lumMod val="75000"/>
                  </a:schemeClr>
                </a:solidFill>
                <a:latin typeface="Times New Roman" panose="02020603050405020304" pitchFamily="18" charset="0"/>
                <a:ea typeface="+mj-ea"/>
                <a:cs typeface="Times New Roman" panose="02020603050405020304" pitchFamily="18" charset="0"/>
              </a:rPr>
              <a:t>25</a:t>
            </a:r>
            <a:r>
              <a:rPr lang="vi-VN" sz="1600" spc="-5">
                <a:solidFill>
                  <a:schemeClr val="tx2">
                    <a:lumMod val="75000"/>
                  </a:schemeClr>
                </a:solidFill>
                <a:latin typeface="Times New Roman" panose="02020603050405020304" pitchFamily="18" charset="0"/>
                <a:ea typeface="+mj-ea"/>
                <a:cs typeface="Times New Roman" panose="02020603050405020304" pitchFamily="18" charset="0"/>
              </a:rPr>
              <a:t> tỷ đồng.</a:t>
            </a:r>
            <a:endParaRPr lang="vi-VN" sz="1600" spc="-5" dirty="0">
              <a:solidFill>
                <a:schemeClr val="tx2">
                  <a:lumMod val="75000"/>
                </a:schemeClr>
              </a:solidFill>
              <a:latin typeface="Times New Roman" panose="02020603050405020304" pitchFamily="18" charset="0"/>
              <a:ea typeface="+mj-ea"/>
              <a:cs typeface="Times New Roman" panose="02020603050405020304" pitchFamily="18" charset="0"/>
            </a:endParaRPr>
          </a:p>
        </p:txBody>
      </p:sp>
      <p:sp>
        <p:nvSpPr>
          <p:cNvPr id="13" name="object 5">
            <a:extLst>
              <a:ext uri="{FF2B5EF4-FFF2-40B4-BE49-F238E27FC236}">
                <a16:creationId xmlns:a16="http://schemas.microsoft.com/office/drawing/2014/main" id="{EA780283-4B48-4A66-DE78-9EAF0EE1FB33}"/>
              </a:ext>
            </a:extLst>
          </p:cNvPr>
          <p:cNvSpPr txBox="1"/>
          <p:nvPr/>
        </p:nvSpPr>
        <p:spPr>
          <a:xfrm>
            <a:off x="8145145" y="6577453"/>
            <a:ext cx="3284854" cy="228909"/>
          </a:xfrm>
          <a:prstGeom prst="rect">
            <a:avLst/>
          </a:prstGeom>
        </p:spPr>
        <p:txBody>
          <a:bodyPr vert="horz" wrap="square" lIns="0" tIns="13335" rIns="0" bIns="0" rtlCol="0">
            <a:spAutoFit/>
          </a:bodyPr>
          <a:lstStyle/>
          <a:p>
            <a:pPr marL="12700">
              <a:lnSpc>
                <a:spcPct val="100000"/>
              </a:lnSpc>
              <a:spcBef>
                <a:spcPts val="105"/>
              </a:spcBef>
            </a:pPr>
            <a:r>
              <a:rPr sz="1400" i="1" spc="20" dirty="0">
                <a:solidFill>
                  <a:srgbClr val="001F5F"/>
                </a:solidFill>
                <a:latin typeface="Roboto"/>
                <a:cs typeface="Roboto"/>
              </a:rPr>
              <a:t>Nguồn: </a:t>
            </a:r>
            <a:r>
              <a:rPr lang="en-US" sz="1400" i="1" spc="15" dirty="0" err="1">
                <a:solidFill>
                  <a:srgbClr val="001F5F"/>
                </a:solidFill>
                <a:latin typeface="Roboto"/>
                <a:cs typeface="Roboto"/>
              </a:rPr>
              <a:t>Cafef</a:t>
            </a:r>
            <a:r>
              <a:rPr sz="1400" i="1" spc="15" dirty="0">
                <a:solidFill>
                  <a:srgbClr val="001F5F"/>
                </a:solidFill>
                <a:latin typeface="Roboto"/>
                <a:cs typeface="Roboto"/>
              </a:rPr>
              <a:t>, </a:t>
            </a:r>
            <a:r>
              <a:rPr sz="1400" i="1" spc="20" dirty="0">
                <a:solidFill>
                  <a:srgbClr val="001F5F"/>
                </a:solidFill>
                <a:latin typeface="Roboto"/>
                <a:cs typeface="Roboto"/>
              </a:rPr>
              <a:t>Vietinbank</a:t>
            </a:r>
            <a:r>
              <a:rPr sz="1400" i="1" spc="120" dirty="0">
                <a:solidFill>
                  <a:srgbClr val="001F5F"/>
                </a:solidFill>
                <a:latin typeface="Roboto"/>
                <a:cs typeface="Roboto"/>
              </a:rPr>
              <a:t> </a:t>
            </a:r>
            <a:r>
              <a:rPr sz="1400" i="1" spc="20" dirty="0">
                <a:solidFill>
                  <a:srgbClr val="001F5F"/>
                </a:solidFill>
                <a:latin typeface="Roboto"/>
                <a:cs typeface="Roboto"/>
              </a:rPr>
              <a:t>Securities</a:t>
            </a:r>
            <a:endParaRPr sz="1400" dirty="0">
              <a:latin typeface="Roboto"/>
              <a:cs typeface="Roboto"/>
            </a:endParaRPr>
          </a:p>
        </p:txBody>
      </p:sp>
      <p:graphicFrame>
        <p:nvGraphicFramePr>
          <p:cNvPr id="3" name="Chart 2">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317650425"/>
              </p:ext>
            </p:extLst>
          </p:nvPr>
        </p:nvGraphicFramePr>
        <p:xfrm>
          <a:off x="762000" y="3461886"/>
          <a:ext cx="11012565" cy="28080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6795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D916-8F19-C6B0-B7D0-0BB25E058C70}"/>
              </a:ext>
            </a:extLst>
          </p:cNvPr>
          <p:cNvSpPr>
            <a:spLocks noGrp="1"/>
          </p:cNvSpPr>
          <p:nvPr>
            <p:ph type="title"/>
          </p:nvPr>
        </p:nvSpPr>
        <p:spPr>
          <a:xfrm>
            <a:off x="3878198" y="533400"/>
            <a:ext cx="7551801" cy="738664"/>
          </a:xfrm>
        </p:spPr>
        <p:txBody>
          <a:bodyPr/>
          <a:lstStyle/>
          <a:p>
            <a:r>
              <a:rPr lang="en-US" sz="2400" dirty="0">
                <a:latin typeface="Times New Roman" panose="02020603050405020304" pitchFamily="18" charset="0"/>
                <a:cs typeface="Times New Roman" panose="02020603050405020304" pitchFamily="18" charset="0"/>
              </a:rPr>
              <a:t>DÒNG TIỀN ĐẦU TƯ TRÊN TTCK VIỆT NAM</a:t>
            </a:r>
          </a:p>
        </p:txBody>
      </p:sp>
      <p:sp>
        <p:nvSpPr>
          <p:cNvPr id="5" name="object 6">
            <a:extLst>
              <a:ext uri="{FF2B5EF4-FFF2-40B4-BE49-F238E27FC236}">
                <a16:creationId xmlns:a16="http://schemas.microsoft.com/office/drawing/2014/main" id="{4567A2A5-D62A-6500-5FF4-E7B9D3C9D7EE}"/>
              </a:ext>
            </a:extLst>
          </p:cNvPr>
          <p:cNvSpPr/>
          <p:nvPr/>
        </p:nvSpPr>
        <p:spPr>
          <a:xfrm>
            <a:off x="6193935" y="1480622"/>
            <a:ext cx="178308" cy="187451"/>
          </a:xfrm>
          <a:prstGeom prst="rect">
            <a:avLst/>
          </a:prstGeom>
          <a:blipFill>
            <a:blip r:embed="rId2" cstate="print"/>
            <a:stretch>
              <a:fillRect/>
            </a:stretch>
          </a:blipFill>
        </p:spPr>
        <p:txBody>
          <a:bodyPr wrap="square" lIns="0" tIns="0" rIns="0" bIns="0" rtlCol="0"/>
          <a:lstStyle/>
          <a:p>
            <a:endParaRPr/>
          </a:p>
        </p:txBody>
      </p:sp>
      <p:sp>
        <p:nvSpPr>
          <p:cNvPr id="6" name="Text Placeholder 2">
            <a:extLst>
              <a:ext uri="{FF2B5EF4-FFF2-40B4-BE49-F238E27FC236}">
                <a16:creationId xmlns:a16="http://schemas.microsoft.com/office/drawing/2014/main" id="{9689EE40-830D-243F-B6B8-C2ABE1321399}"/>
              </a:ext>
            </a:extLst>
          </p:cNvPr>
          <p:cNvSpPr txBox="1">
            <a:spLocks/>
          </p:cNvSpPr>
          <p:nvPr/>
        </p:nvSpPr>
        <p:spPr>
          <a:xfrm>
            <a:off x="609602" y="1421686"/>
            <a:ext cx="5109992" cy="984885"/>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fontAlgn="base"/>
            <a:r>
              <a:rPr lang="vi-VN" sz="1600" kern="0">
                <a:solidFill>
                  <a:schemeClr val="tx2">
                    <a:lumMod val="75000"/>
                  </a:schemeClr>
                </a:solidFill>
                <a:latin typeface="Times New Roman" panose="02020603050405020304" pitchFamily="18" charset="0"/>
                <a:cs typeface="Times New Roman" panose="02020603050405020304" pitchFamily="18" charset="0"/>
              </a:rPr>
              <a:t>T</a:t>
            </a:r>
            <a:r>
              <a:rPr lang="en-US" sz="1600" kern="0">
                <a:solidFill>
                  <a:schemeClr val="tx2">
                    <a:lumMod val="75000"/>
                  </a:schemeClr>
                </a:solidFill>
                <a:latin typeface="Times New Roman" panose="02020603050405020304" pitchFamily="18" charset="0"/>
                <a:cs typeface="Times New Roman" panose="02020603050405020304" pitchFamily="18" charset="0"/>
              </a:rPr>
              <a:t>rái ngược với động thái mua ròng mạnh của khối ngoại và tự doanh, t</a:t>
            </a:r>
            <a:r>
              <a:rPr lang="vi-VN" sz="1600" kern="0">
                <a:solidFill>
                  <a:schemeClr val="tx2">
                    <a:lumMod val="75000"/>
                  </a:schemeClr>
                </a:solidFill>
                <a:latin typeface="Times New Roman" panose="02020603050405020304" pitchFamily="18" charset="0"/>
                <a:cs typeface="Times New Roman" panose="02020603050405020304" pitchFamily="18" charset="0"/>
              </a:rPr>
              <a:t>rong tuần qua, nhà đầu tư cá nhân trong nước</a:t>
            </a:r>
            <a:r>
              <a:rPr lang="en-US" sz="1600" kern="0">
                <a:solidFill>
                  <a:schemeClr val="tx2">
                    <a:lumMod val="75000"/>
                  </a:schemeClr>
                </a:solidFill>
                <a:latin typeface="Times New Roman" panose="02020603050405020304" pitchFamily="18" charset="0"/>
                <a:cs typeface="Times New Roman" panose="02020603050405020304" pitchFamily="18" charset="0"/>
              </a:rPr>
              <a:t> </a:t>
            </a:r>
            <a:r>
              <a:rPr lang="vi-VN" sz="1600" kern="0">
                <a:solidFill>
                  <a:schemeClr val="tx2">
                    <a:lumMod val="75000"/>
                  </a:schemeClr>
                </a:solidFill>
                <a:latin typeface="Times New Roman" panose="02020603050405020304" pitchFamily="18" charset="0"/>
                <a:cs typeface="Times New Roman" panose="02020603050405020304" pitchFamily="18" charset="0"/>
              </a:rPr>
              <a:t>ghi nhận bán ròng tới </a:t>
            </a:r>
            <a:r>
              <a:rPr lang="en-US" sz="1600" kern="0">
                <a:solidFill>
                  <a:schemeClr val="tx2">
                    <a:lumMod val="75000"/>
                  </a:schemeClr>
                </a:solidFill>
                <a:latin typeface="Times New Roman" panose="02020603050405020304" pitchFamily="18" charset="0"/>
                <a:cs typeface="Times New Roman" panose="02020603050405020304" pitchFamily="18" charset="0"/>
              </a:rPr>
              <a:t>3</a:t>
            </a:r>
            <a:r>
              <a:rPr lang="vi-VN" sz="1600" kern="0">
                <a:solidFill>
                  <a:schemeClr val="tx2">
                    <a:lumMod val="75000"/>
                  </a:schemeClr>
                </a:solidFill>
                <a:latin typeface="Times New Roman" panose="02020603050405020304" pitchFamily="18" charset="0"/>
                <a:cs typeface="Times New Roman" panose="02020603050405020304" pitchFamily="18" charset="0"/>
              </a:rPr>
              <a:t>.</a:t>
            </a:r>
            <a:r>
              <a:rPr lang="en-US" sz="1600" kern="0">
                <a:solidFill>
                  <a:schemeClr val="tx2">
                    <a:lumMod val="75000"/>
                  </a:schemeClr>
                </a:solidFill>
                <a:latin typeface="Times New Roman" panose="02020603050405020304" pitchFamily="18" charset="0"/>
                <a:cs typeface="Times New Roman" panose="02020603050405020304" pitchFamily="18" charset="0"/>
              </a:rPr>
              <a:t>551</a:t>
            </a:r>
            <a:r>
              <a:rPr lang="vi-VN" sz="1600" kern="0">
                <a:solidFill>
                  <a:schemeClr val="tx2">
                    <a:lumMod val="75000"/>
                  </a:schemeClr>
                </a:solidFill>
                <a:latin typeface="Times New Roman" panose="02020603050405020304" pitchFamily="18" charset="0"/>
                <a:cs typeface="Times New Roman" panose="02020603050405020304" pitchFamily="18" charset="0"/>
              </a:rPr>
              <a:t> tỷ đồng trên HOSE tuần qua với tâm điểm là nhóm cổ phiếu </a:t>
            </a:r>
            <a:r>
              <a:rPr lang="en-US" sz="1600" kern="0">
                <a:solidFill>
                  <a:schemeClr val="tx2">
                    <a:lumMod val="75000"/>
                  </a:schemeClr>
                </a:solidFill>
                <a:latin typeface="Times New Roman" panose="02020603050405020304" pitchFamily="18" charset="0"/>
                <a:cs typeface="Times New Roman" panose="02020603050405020304" pitchFamily="18" charset="0"/>
              </a:rPr>
              <a:t>tài chính</a:t>
            </a:r>
            <a:r>
              <a:rPr lang="vi-VN" sz="1600" kern="0">
                <a:solidFill>
                  <a:schemeClr val="tx2">
                    <a:lumMod val="75000"/>
                  </a:schemeClr>
                </a:solidFill>
                <a:latin typeface="Times New Roman" panose="02020603050405020304" pitchFamily="18" charset="0"/>
                <a:cs typeface="Times New Roman" panose="02020603050405020304" pitchFamily="18" charset="0"/>
              </a:rPr>
              <a:t> (gần </a:t>
            </a:r>
            <a:r>
              <a:rPr lang="en-US" sz="1600" kern="0">
                <a:solidFill>
                  <a:schemeClr val="tx2">
                    <a:lumMod val="75000"/>
                  </a:schemeClr>
                </a:solidFill>
                <a:latin typeface="Times New Roman" panose="02020603050405020304" pitchFamily="18" charset="0"/>
                <a:cs typeface="Times New Roman" panose="02020603050405020304" pitchFamily="18" charset="0"/>
              </a:rPr>
              <a:t>1.773</a:t>
            </a:r>
            <a:r>
              <a:rPr lang="vi-VN" sz="1600" kern="0">
                <a:solidFill>
                  <a:schemeClr val="tx2">
                    <a:lumMod val="75000"/>
                  </a:schemeClr>
                </a:solidFill>
                <a:latin typeface="Times New Roman" panose="02020603050405020304" pitchFamily="18" charset="0"/>
                <a:cs typeface="Times New Roman" panose="02020603050405020304" pitchFamily="18" charset="0"/>
              </a:rPr>
              <a:t> tỷ).</a:t>
            </a:r>
            <a:endParaRPr lang="en-US" sz="1600" kern="0">
              <a:solidFill>
                <a:schemeClr val="tx2">
                  <a:lumMod val="75000"/>
                </a:schemeClr>
              </a:solidFill>
              <a:latin typeface="Times New Roman" panose="02020603050405020304" pitchFamily="18" charset="0"/>
              <a:cs typeface="Times New Roman" panose="02020603050405020304" pitchFamily="18" charset="0"/>
            </a:endParaRPr>
          </a:p>
        </p:txBody>
      </p:sp>
      <p:sp>
        <p:nvSpPr>
          <p:cNvPr id="8" name="Text Placeholder 2">
            <a:extLst>
              <a:ext uri="{FF2B5EF4-FFF2-40B4-BE49-F238E27FC236}">
                <a16:creationId xmlns:a16="http://schemas.microsoft.com/office/drawing/2014/main" id="{4959D712-54C5-0641-3E5E-00AC52F71AC4}"/>
              </a:ext>
            </a:extLst>
          </p:cNvPr>
          <p:cNvSpPr txBox="1">
            <a:spLocks/>
          </p:cNvSpPr>
          <p:nvPr/>
        </p:nvSpPr>
        <p:spPr>
          <a:xfrm>
            <a:off x="6472408" y="1421686"/>
            <a:ext cx="5385816" cy="1231106"/>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1600" kern="0" dirty="0" err="1">
                <a:solidFill>
                  <a:schemeClr val="tx2">
                    <a:lumMod val="75000"/>
                  </a:schemeClr>
                </a:solidFill>
                <a:latin typeface="Times New Roman" panose="02020603050405020304" pitchFamily="18" charset="0"/>
                <a:cs typeface="Times New Roman" panose="02020603050405020304" pitchFamily="18" charset="0"/>
              </a:rPr>
              <a:t>Cụ</a:t>
            </a:r>
            <a:r>
              <a:rPr lang="en-US" sz="1600" kern="0" dirty="0">
                <a:solidFill>
                  <a:schemeClr val="tx2">
                    <a:lumMod val="75000"/>
                  </a:schemeClr>
                </a:solidFill>
                <a:latin typeface="Times New Roman" panose="02020603050405020304" pitchFamily="18" charset="0"/>
                <a:cs typeface="Times New Roman" panose="02020603050405020304" pitchFamily="18" charset="0"/>
              </a:rPr>
              <a:t> </a:t>
            </a:r>
            <a:r>
              <a:rPr lang="en-US" sz="1600" kern="0" dirty="0" err="1">
                <a:solidFill>
                  <a:schemeClr val="tx2">
                    <a:lumMod val="75000"/>
                  </a:schemeClr>
                </a:solidFill>
                <a:latin typeface="Times New Roman" panose="02020603050405020304" pitchFamily="18" charset="0"/>
                <a:cs typeface="Times New Roman" panose="02020603050405020304" pitchFamily="18" charset="0"/>
              </a:rPr>
              <a:t>thể</a:t>
            </a:r>
            <a:r>
              <a:rPr lang="en-US" sz="1600" kern="0" dirty="0">
                <a:solidFill>
                  <a:schemeClr val="tx2">
                    <a:lumMod val="75000"/>
                  </a:schemeClr>
                </a:solidFill>
                <a:latin typeface="Times New Roman" panose="02020603050405020304" pitchFamily="18" charset="0"/>
                <a:cs typeface="Times New Roman" panose="02020603050405020304" pitchFamily="18" charset="0"/>
              </a:rPr>
              <a:t>, </a:t>
            </a:r>
            <a:r>
              <a:rPr lang="en-US" sz="1600" kern="0" dirty="0" err="1">
                <a:solidFill>
                  <a:schemeClr val="tx2">
                    <a:lumMod val="75000"/>
                  </a:schemeClr>
                </a:solidFill>
                <a:latin typeface="Times New Roman" panose="02020603050405020304" pitchFamily="18" charset="0"/>
                <a:cs typeface="Times New Roman" panose="02020603050405020304" pitchFamily="18" charset="0"/>
              </a:rPr>
              <a:t>cá</a:t>
            </a:r>
            <a:r>
              <a:rPr lang="en-US" sz="1600" kern="0" dirty="0">
                <a:solidFill>
                  <a:schemeClr val="tx2">
                    <a:lumMod val="75000"/>
                  </a:schemeClr>
                </a:solidFill>
                <a:latin typeface="Times New Roman" panose="02020603050405020304" pitchFamily="18" charset="0"/>
                <a:cs typeface="Times New Roman" panose="02020603050405020304" pitchFamily="18" charset="0"/>
              </a:rPr>
              <a:t> </a:t>
            </a:r>
            <a:r>
              <a:rPr lang="vi-VN" sz="1600" kern="0" dirty="0">
                <a:solidFill>
                  <a:schemeClr val="tx2">
                    <a:lumMod val="75000"/>
                  </a:schemeClr>
                </a:solidFill>
                <a:latin typeface="Times New Roman" panose="02020603050405020304" pitchFamily="18" charset="0"/>
                <a:cs typeface="Times New Roman" panose="02020603050405020304" pitchFamily="18" charset="0"/>
              </a:rPr>
              <a:t>nhân trong nước mua ròng mạnh </a:t>
            </a:r>
            <a:r>
              <a:rPr lang="vi-VN" sz="1600" kern="0">
                <a:solidFill>
                  <a:schemeClr val="tx2">
                    <a:lumMod val="75000"/>
                  </a:schemeClr>
                </a:solidFill>
                <a:latin typeface="Times New Roman" panose="02020603050405020304" pitchFamily="18" charset="0"/>
                <a:cs typeface="Times New Roman" panose="02020603050405020304" pitchFamily="18" charset="0"/>
              </a:rPr>
              <a:t>nhất mã</a:t>
            </a:r>
            <a:r>
              <a:rPr lang="en-US" sz="1600" kern="0">
                <a:solidFill>
                  <a:schemeClr val="tx2">
                    <a:lumMod val="75000"/>
                  </a:schemeClr>
                </a:solidFill>
                <a:latin typeface="Times New Roman" panose="02020603050405020304" pitchFamily="18" charset="0"/>
                <a:cs typeface="Times New Roman" panose="02020603050405020304" pitchFamily="18" charset="0"/>
              </a:rPr>
              <a:t> HHV</a:t>
            </a:r>
            <a:r>
              <a:rPr lang="vi-VN" sz="1600" kern="0">
                <a:solidFill>
                  <a:schemeClr val="tx2">
                    <a:lumMod val="75000"/>
                  </a:schemeClr>
                </a:solidFill>
                <a:latin typeface="Times New Roman" panose="02020603050405020304" pitchFamily="18" charset="0"/>
                <a:cs typeface="Times New Roman" panose="02020603050405020304" pitchFamily="18" charset="0"/>
              </a:rPr>
              <a:t> với giá trị </a:t>
            </a:r>
            <a:r>
              <a:rPr lang="en-US" sz="1600" kern="0">
                <a:solidFill>
                  <a:schemeClr val="tx2">
                    <a:lumMod val="75000"/>
                  </a:schemeClr>
                </a:solidFill>
                <a:latin typeface="Times New Roman" panose="02020603050405020304" pitchFamily="18" charset="0"/>
                <a:cs typeface="Times New Roman" panose="02020603050405020304" pitchFamily="18" charset="0"/>
              </a:rPr>
              <a:t>380</a:t>
            </a:r>
            <a:r>
              <a:rPr lang="vi-VN" sz="1600" kern="0">
                <a:solidFill>
                  <a:schemeClr val="tx2">
                    <a:lumMod val="75000"/>
                  </a:schemeClr>
                </a:solidFill>
                <a:latin typeface="Times New Roman" panose="02020603050405020304" pitchFamily="18" charset="0"/>
                <a:cs typeface="Times New Roman" panose="02020603050405020304" pitchFamily="18" charset="0"/>
              </a:rPr>
              <a:t> tỷ đồng. Tiếp sau đó</a:t>
            </a:r>
            <a:r>
              <a:rPr lang="en-US" sz="1600" kern="0">
                <a:solidFill>
                  <a:schemeClr val="tx2">
                    <a:lumMod val="75000"/>
                  </a:schemeClr>
                </a:solidFill>
                <a:latin typeface="Times New Roman" panose="02020603050405020304" pitchFamily="18" charset="0"/>
                <a:cs typeface="Times New Roman" panose="02020603050405020304" pitchFamily="18" charset="0"/>
              </a:rPr>
              <a:t>, REE</a:t>
            </a:r>
            <a:r>
              <a:rPr lang="vi-VN" sz="1600" kern="0">
                <a:solidFill>
                  <a:schemeClr val="tx2">
                    <a:lumMod val="75000"/>
                  </a:schemeClr>
                </a:solidFill>
                <a:latin typeface="Times New Roman" panose="02020603050405020304" pitchFamily="18" charset="0"/>
                <a:cs typeface="Times New Roman" panose="02020603050405020304" pitchFamily="18" charset="0"/>
              </a:rPr>
              <a:t> cũng được mua ròng </a:t>
            </a:r>
            <a:r>
              <a:rPr lang="en-US" sz="1600" kern="0">
                <a:solidFill>
                  <a:schemeClr val="tx2">
                    <a:lumMod val="75000"/>
                  </a:schemeClr>
                </a:solidFill>
                <a:latin typeface="Times New Roman" panose="02020603050405020304" pitchFamily="18" charset="0"/>
                <a:cs typeface="Times New Roman" panose="02020603050405020304" pitchFamily="18" charset="0"/>
              </a:rPr>
              <a:t>56 </a:t>
            </a:r>
            <a:r>
              <a:rPr lang="vi-VN" sz="1600" kern="0">
                <a:solidFill>
                  <a:schemeClr val="tx2">
                    <a:lumMod val="75000"/>
                  </a:schemeClr>
                </a:solidFill>
                <a:latin typeface="Times New Roman" panose="02020603050405020304" pitchFamily="18" charset="0"/>
                <a:cs typeface="Times New Roman" panose="02020603050405020304" pitchFamily="18" charset="0"/>
              </a:rPr>
              <a:t>tỷ đồng.</a:t>
            </a:r>
            <a:r>
              <a:rPr lang="en-US" sz="1600" kern="0">
                <a:solidFill>
                  <a:schemeClr val="tx2">
                    <a:lumMod val="75000"/>
                  </a:schemeClr>
                </a:solidFill>
                <a:latin typeface="Times New Roman" panose="02020603050405020304" pitchFamily="18" charset="0"/>
                <a:cs typeface="Times New Roman" panose="02020603050405020304" pitchFamily="18" charset="0"/>
              </a:rPr>
              <a:t> </a:t>
            </a:r>
            <a:r>
              <a:rPr lang="vi-VN" sz="1600" kern="0">
                <a:solidFill>
                  <a:schemeClr val="tx2">
                    <a:lumMod val="75000"/>
                  </a:schemeClr>
                </a:solidFill>
                <a:latin typeface="Times New Roman" panose="02020603050405020304" pitchFamily="18" charset="0"/>
                <a:cs typeface="Times New Roman" panose="02020603050405020304" pitchFamily="18" charset="0"/>
              </a:rPr>
              <a:t>Ở chiều ngược lại, </a:t>
            </a:r>
            <a:r>
              <a:rPr lang="en-US" sz="1600" kern="0">
                <a:solidFill>
                  <a:schemeClr val="tx2">
                    <a:lumMod val="75000"/>
                  </a:schemeClr>
                </a:solidFill>
                <a:latin typeface="Times New Roman" panose="02020603050405020304" pitchFamily="18" charset="0"/>
                <a:cs typeface="Times New Roman" panose="02020603050405020304" pitchFamily="18" charset="0"/>
              </a:rPr>
              <a:t>SSI</a:t>
            </a:r>
            <a:r>
              <a:rPr lang="vi-VN" sz="1600" kern="0">
                <a:solidFill>
                  <a:schemeClr val="tx2">
                    <a:lumMod val="75000"/>
                  </a:schemeClr>
                </a:solidFill>
                <a:latin typeface="Times New Roman" panose="02020603050405020304" pitchFamily="18" charset="0"/>
                <a:cs typeface="Times New Roman" panose="02020603050405020304" pitchFamily="18" charset="0"/>
              </a:rPr>
              <a:t> đứng đầu danh sách bán ròng với </a:t>
            </a:r>
            <a:r>
              <a:rPr lang="en-US" sz="1600" kern="0">
                <a:solidFill>
                  <a:schemeClr val="tx2">
                    <a:lumMod val="75000"/>
                  </a:schemeClr>
                </a:solidFill>
                <a:latin typeface="Times New Roman" panose="02020603050405020304" pitchFamily="18" charset="0"/>
                <a:cs typeface="Times New Roman" panose="02020603050405020304" pitchFamily="18" charset="0"/>
              </a:rPr>
              <a:t>345</a:t>
            </a:r>
            <a:r>
              <a:rPr lang="vi-VN" sz="1600" kern="0">
                <a:solidFill>
                  <a:schemeClr val="tx2">
                    <a:lumMod val="75000"/>
                  </a:schemeClr>
                </a:solidFill>
                <a:latin typeface="Times New Roman" panose="02020603050405020304" pitchFamily="18" charset="0"/>
                <a:cs typeface="Times New Roman" panose="02020603050405020304" pitchFamily="18" charset="0"/>
              </a:rPr>
              <a:t> tỷ đồng. </a:t>
            </a:r>
            <a:r>
              <a:rPr lang="en-US" sz="1600" kern="0">
                <a:solidFill>
                  <a:schemeClr val="tx2">
                    <a:lumMod val="75000"/>
                  </a:schemeClr>
                </a:solidFill>
                <a:latin typeface="Times New Roman" panose="02020603050405020304" pitchFamily="18" charset="0"/>
                <a:cs typeface="Times New Roman" panose="02020603050405020304" pitchFamily="18" charset="0"/>
              </a:rPr>
              <a:t>TMS </a:t>
            </a:r>
            <a:r>
              <a:rPr lang="vi-VN" sz="1600" kern="0">
                <a:solidFill>
                  <a:schemeClr val="tx2">
                    <a:lumMod val="75000"/>
                  </a:schemeClr>
                </a:solidFill>
                <a:latin typeface="Times New Roman" panose="02020603050405020304" pitchFamily="18" charset="0"/>
                <a:cs typeface="Times New Roman" panose="02020603050405020304" pitchFamily="18" charset="0"/>
              </a:rPr>
              <a:t>và </a:t>
            </a:r>
            <a:r>
              <a:rPr lang="en-US" sz="1600" kern="0">
                <a:solidFill>
                  <a:schemeClr val="tx2">
                    <a:lumMod val="75000"/>
                  </a:schemeClr>
                </a:solidFill>
                <a:latin typeface="Times New Roman" panose="02020603050405020304" pitchFamily="18" charset="0"/>
                <a:cs typeface="Times New Roman" panose="02020603050405020304" pitchFamily="18" charset="0"/>
              </a:rPr>
              <a:t>HPG</a:t>
            </a:r>
            <a:r>
              <a:rPr lang="vi-VN" sz="1600" kern="0">
                <a:solidFill>
                  <a:schemeClr val="tx2">
                    <a:lumMod val="75000"/>
                  </a:schemeClr>
                </a:solidFill>
                <a:latin typeface="Times New Roman" panose="02020603050405020304" pitchFamily="18" charset="0"/>
                <a:cs typeface="Times New Roman" panose="02020603050405020304" pitchFamily="18" charset="0"/>
              </a:rPr>
              <a:t> bị bán ròng lần lượt </a:t>
            </a:r>
            <a:r>
              <a:rPr lang="en-US" sz="1600" kern="0">
                <a:solidFill>
                  <a:schemeClr val="tx2">
                    <a:lumMod val="75000"/>
                  </a:schemeClr>
                </a:solidFill>
                <a:latin typeface="Times New Roman" panose="02020603050405020304" pitchFamily="18" charset="0"/>
                <a:cs typeface="Times New Roman" panose="02020603050405020304" pitchFamily="18" charset="0"/>
              </a:rPr>
              <a:t>327</a:t>
            </a:r>
            <a:r>
              <a:rPr lang="vi-VN" sz="1600" kern="0">
                <a:solidFill>
                  <a:schemeClr val="tx2">
                    <a:lumMod val="75000"/>
                  </a:schemeClr>
                </a:solidFill>
                <a:latin typeface="Times New Roman" panose="02020603050405020304" pitchFamily="18" charset="0"/>
                <a:cs typeface="Times New Roman" panose="02020603050405020304" pitchFamily="18" charset="0"/>
              </a:rPr>
              <a:t> tỷ đồng và </a:t>
            </a:r>
            <a:r>
              <a:rPr lang="en-US" sz="1600" kern="0">
                <a:solidFill>
                  <a:schemeClr val="tx2">
                    <a:lumMod val="75000"/>
                  </a:schemeClr>
                </a:solidFill>
                <a:latin typeface="Times New Roman" panose="02020603050405020304" pitchFamily="18" charset="0"/>
                <a:cs typeface="Times New Roman" panose="02020603050405020304" pitchFamily="18" charset="0"/>
              </a:rPr>
              <a:t>318 </a:t>
            </a:r>
            <a:r>
              <a:rPr lang="vi-VN" sz="1600" kern="0">
                <a:solidFill>
                  <a:schemeClr val="tx2">
                    <a:lumMod val="75000"/>
                  </a:schemeClr>
                </a:solidFill>
                <a:latin typeface="Times New Roman" panose="02020603050405020304" pitchFamily="18" charset="0"/>
                <a:cs typeface="Times New Roman" panose="02020603050405020304" pitchFamily="18" charset="0"/>
              </a:rPr>
              <a:t>tỷ đồng.</a:t>
            </a:r>
            <a:endParaRPr lang="en-US" sz="1600" kern="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9" name="object 6">
            <a:extLst>
              <a:ext uri="{FF2B5EF4-FFF2-40B4-BE49-F238E27FC236}">
                <a16:creationId xmlns:a16="http://schemas.microsoft.com/office/drawing/2014/main" id="{5D0FD8B5-A60A-1577-C720-F530D3C13DB1}"/>
              </a:ext>
            </a:extLst>
          </p:cNvPr>
          <p:cNvSpPr/>
          <p:nvPr/>
        </p:nvSpPr>
        <p:spPr>
          <a:xfrm>
            <a:off x="338330" y="1458657"/>
            <a:ext cx="178308" cy="187451"/>
          </a:xfrm>
          <a:prstGeom prst="rect">
            <a:avLst/>
          </a:prstGeom>
          <a:blipFill>
            <a:blip r:embed="rId2" cstate="print"/>
            <a:stretch>
              <a:fillRect/>
            </a:stretch>
          </a:blipFill>
        </p:spPr>
        <p:txBody>
          <a:bodyPr wrap="square" lIns="0" tIns="0" rIns="0" bIns="0" rtlCol="0"/>
          <a:lstStyle/>
          <a:p>
            <a:endParaRPr/>
          </a:p>
        </p:txBody>
      </p:sp>
      <p:sp>
        <p:nvSpPr>
          <p:cNvPr id="14" name="object 5">
            <a:extLst>
              <a:ext uri="{FF2B5EF4-FFF2-40B4-BE49-F238E27FC236}">
                <a16:creationId xmlns:a16="http://schemas.microsoft.com/office/drawing/2014/main" id="{E2E1A684-0D8F-0753-F425-6027ED557098}"/>
              </a:ext>
            </a:extLst>
          </p:cNvPr>
          <p:cNvSpPr txBox="1"/>
          <p:nvPr/>
        </p:nvSpPr>
        <p:spPr>
          <a:xfrm>
            <a:off x="8145145" y="6577453"/>
            <a:ext cx="3284854" cy="228909"/>
          </a:xfrm>
          <a:prstGeom prst="rect">
            <a:avLst/>
          </a:prstGeom>
        </p:spPr>
        <p:txBody>
          <a:bodyPr vert="horz" wrap="square" lIns="0" tIns="13335" rIns="0" bIns="0" rtlCol="0">
            <a:spAutoFit/>
          </a:bodyPr>
          <a:lstStyle/>
          <a:p>
            <a:pPr marL="12700">
              <a:lnSpc>
                <a:spcPct val="100000"/>
              </a:lnSpc>
              <a:spcBef>
                <a:spcPts val="105"/>
              </a:spcBef>
            </a:pPr>
            <a:r>
              <a:rPr sz="1400" i="1" spc="20" dirty="0">
                <a:solidFill>
                  <a:srgbClr val="001F5F"/>
                </a:solidFill>
                <a:latin typeface="Roboto"/>
                <a:cs typeface="Roboto"/>
              </a:rPr>
              <a:t>Nguồn: </a:t>
            </a:r>
            <a:r>
              <a:rPr lang="en-US" sz="1400" i="1" spc="15" dirty="0" err="1">
                <a:solidFill>
                  <a:srgbClr val="001F5F"/>
                </a:solidFill>
                <a:latin typeface="Roboto"/>
                <a:cs typeface="Roboto"/>
              </a:rPr>
              <a:t>Cafef</a:t>
            </a:r>
            <a:r>
              <a:rPr sz="1400" i="1" spc="15" dirty="0">
                <a:solidFill>
                  <a:srgbClr val="001F5F"/>
                </a:solidFill>
                <a:latin typeface="Roboto"/>
                <a:cs typeface="Roboto"/>
              </a:rPr>
              <a:t>, </a:t>
            </a:r>
            <a:r>
              <a:rPr sz="1400" i="1" spc="20" dirty="0">
                <a:solidFill>
                  <a:srgbClr val="001F5F"/>
                </a:solidFill>
                <a:latin typeface="Roboto"/>
                <a:cs typeface="Roboto"/>
              </a:rPr>
              <a:t>Vietinbank</a:t>
            </a:r>
            <a:r>
              <a:rPr sz="1400" i="1" spc="120" dirty="0">
                <a:solidFill>
                  <a:srgbClr val="001F5F"/>
                </a:solidFill>
                <a:latin typeface="Roboto"/>
                <a:cs typeface="Roboto"/>
              </a:rPr>
              <a:t> </a:t>
            </a:r>
            <a:r>
              <a:rPr sz="1400" i="1" spc="20" dirty="0">
                <a:solidFill>
                  <a:srgbClr val="001F5F"/>
                </a:solidFill>
                <a:latin typeface="Roboto"/>
                <a:cs typeface="Roboto"/>
              </a:rPr>
              <a:t>Securities</a:t>
            </a:r>
            <a:endParaRPr sz="1400" dirty="0">
              <a:latin typeface="Roboto"/>
              <a:cs typeface="Roboto"/>
            </a:endParaRPr>
          </a:p>
        </p:txBody>
      </p:sp>
      <p:graphicFrame>
        <p:nvGraphicFramePr>
          <p:cNvPr id="4" name="Chart 3">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3021848"/>
              </p:ext>
            </p:extLst>
          </p:nvPr>
        </p:nvGraphicFramePr>
        <p:xfrm>
          <a:off x="427484" y="3450657"/>
          <a:ext cx="11430740" cy="2808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3820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3746</TotalTime>
  <Words>1558</Words>
  <Application>Microsoft Office PowerPoint</Application>
  <PresentationFormat>Widescreen</PresentationFormat>
  <Paragraphs>124</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Roboto</vt:lpstr>
      <vt:lpstr>Times New Roman</vt:lpstr>
      <vt:lpstr>Office Theme</vt:lpstr>
      <vt:lpstr>BÁO CÁO CHIẾN LƯỢC TUẦN 30/01 - 03/12/2023</vt:lpstr>
      <vt:lpstr>QUAN ĐIỂM THỊ TRƯỜNG TUẦN TỪ 30/01 - 03/02/2023</vt:lpstr>
      <vt:lpstr>ĐÁNH GIÁ TÁC ĐỘNG MỘT SỐ THÔNG TIN KINH TẾ TUẦN QUA </vt:lpstr>
      <vt:lpstr>TỔNG QUAN TTCK TOÀN CẦU TUẦN QUA</vt:lpstr>
      <vt:lpstr>TỔNG QUAN TTCK VIỆT NAM TUẦN QUA</vt:lpstr>
      <vt:lpstr>TỔNG QUAN TTCK VIỆT NAM TUẦN QUA</vt:lpstr>
      <vt:lpstr>TỔNG QUAN TTCK VIỆT NAM TUẦN QUA</vt:lpstr>
      <vt:lpstr>TỔNG QUAN TTCK VIỆT NAM TUẦN QUA</vt:lpstr>
      <vt:lpstr>DÒNG TIỀN ĐẦU TƯ TRÊN TTCK VIỆT NAM</vt:lpstr>
      <vt:lpstr>THÔNG BÁO MIỄN TRỪ TRÁCH NHIỆM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Wonderful</dc:creator>
  <cp:lastModifiedBy>Lam Gia Khang</cp:lastModifiedBy>
  <cp:revision>339</cp:revision>
  <dcterms:created xsi:type="dcterms:W3CDTF">2022-06-07T06:15:13Z</dcterms:created>
  <dcterms:modified xsi:type="dcterms:W3CDTF">2023-02-03T09:58:53Z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2022-06-03T00:00:00Z</vt:filetime>
  </property>
  <property fmtid="{D5CDD505-2E9C-101B-9397-08002B2CF9AE}" pid="3" name="Creator">
    <vt:lpwstr>Microsoft® PowerPoint® for Microsoft 365</vt:lpwstr>
  </property>
  <property fmtid="{D5CDD505-2E9C-101B-9397-08002B2CF9AE}" pid="4" name="LastSaved">
    <vt:filetime>2022-06-07T00:00:00Z</vt:filetime>
  </property>
</Properties>
</file>