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91" r:id="rId3"/>
    <p:sldId id="290" r:id="rId4"/>
    <p:sldId id="283" r:id="rId5"/>
    <p:sldId id="293" r:id="rId6"/>
    <p:sldId id="285" r:id="rId7"/>
    <p:sldId id="282" r:id="rId8"/>
    <p:sldId id="284" r:id="rId9"/>
    <p:sldId id="267"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992"/>
    <a:srgbClr val="FF0000"/>
    <a:srgbClr val="D71149"/>
    <a:srgbClr val="D81149"/>
    <a:srgbClr val="005993"/>
    <a:srgbClr val="0066CC"/>
    <a:srgbClr val="000000"/>
    <a:srgbClr val="D9D9D9"/>
    <a:srgbClr val="4472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38" autoAdjust="0"/>
    <p:restoredTop sz="94095" autoAdjust="0"/>
  </p:normalViewPr>
  <p:slideViewPr>
    <p:cSldViewPr snapToGrid="0" showGuides="1">
      <p:cViewPr varScale="1">
        <p:scale>
          <a:sx n="115" d="100"/>
          <a:sy n="115" d="100"/>
        </p:scale>
        <p:origin x="438" y="13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E57EE-4052-4C52-ACD4-B864D8D55697}" type="datetimeFigureOut">
              <a:rPr lang="en-GB" smtClean="0"/>
              <a:t>31/08/2023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32AF08-8C35-4CED-BB9E-45F35084D007}" type="slidenum">
              <a:rPr lang="en-GB" smtClean="0"/>
              <a:t>‹#›</a:t>
            </a:fld>
            <a:endParaRPr lang="en-GB"/>
          </a:p>
        </p:txBody>
      </p:sp>
    </p:spTree>
    <p:extLst>
      <p:ext uri="{BB962C8B-B14F-4D97-AF65-F5344CB8AC3E}">
        <p14:creationId xmlns:p14="http://schemas.microsoft.com/office/powerpoint/2010/main" val="15307412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732AF08-8C35-4CED-BB9E-45F35084D007}" type="slidenum">
              <a:rPr lang="en-GB" smtClean="0"/>
              <a:t>2</a:t>
            </a:fld>
            <a:endParaRPr lang="en-GB"/>
          </a:p>
        </p:txBody>
      </p:sp>
    </p:spTree>
    <p:extLst>
      <p:ext uri="{BB962C8B-B14F-4D97-AF65-F5344CB8AC3E}">
        <p14:creationId xmlns:p14="http://schemas.microsoft.com/office/powerpoint/2010/main" val="32075823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A77AC1-80AB-D3CA-1F42-CBC413A850F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91A0764-5DFA-C1AF-09C2-883802FBBBA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58EB86F-83B9-0B57-42F7-9343F9277F1C}"/>
              </a:ext>
            </a:extLst>
          </p:cNvPr>
          <p:cNvSpPr>
            <a:spLocks noGrp="1"/>
          </p:cNvSpPr>
          <p:nvPr>
            <p:ph type="dt" sz="half" idx="10"/>
          </p:nvPr>
        </p:nvSpPr>
        <p:spPr/>
        <p:txBody>
          <a:bodyPr/>
          <a:lstStyle/>
          <a:p>
            <a:fld id="{468477D8-3A3D-4B19-9BEB-0767B416E98D}" type="datetimeFigureOut">
              <a:rPr lang="en-GB" smtClean="0"/>
              <a:t>31/08/2023</a:t>
            </a:fld>
            <a:endParaRPr lang="en-GB"/>
          </a:p>
        </p:txBody>
      </p:sp>
      <p:sp>
        <p:nvSpPr>
          <p:cNvPr id="5" name="Footer Placeholder 4">
            <a:extLst>
              <a:ext uri="{FF2B5EF4-FFF2-40B4-BE49-F238E27FC236}">
                <a16:creationId xmlns:a16="http://schemas.microsoft.com/office/drawing/2014/main" id="{9DE4B26A-7C15-AD3D-FE4B-4DF9669AFE6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61A7A9C-D26F-9804-3BD5-41B1BA361921}"/>
              </a:ext>
            </a:extLst>
          </p:cNvPr>
          <p:cNvSpPr>
            <a:spLocks noGrp="1"/>
          </p:cNvSpPr>
          <p:nvPr>
            <p:ph type="sldNum" sz="quarter" idx="12"/>
          </p:nvPr>
        </p:nvSpPr>
        <p:spPr/>
        <p:txBody>
          <a:bodyPr/>
          <a:lstStyle/>
          <a:p>
            <a:fld id="{763ECFA7-195C-4001-94A0-08D88DB84F1F}" type="slidenum">
              <a:rPr lang="en-GB" smtClean="0"/>
              <a:t>‹#›</a:t>
            </a:fld>
            <a:endParaRPr lang="en-GB"/>
          </a:p>
        </p:txBody>
      </p:sp>
    </p:spTree>
    <p:extLst>
      <p:ext uri="{BB962C8B-B14F-4D97-AF65-F5344CB8AC3E}">
        <p14:creationId xmlns:p14="http://schemas.microsoft.com/office/powerpoint/2010/main" val="4205723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4642CA-F4EB-A93D-28F0-24C70415B63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8763828-18BD-A2D2-7A8D-9D69463C984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2706F94-D7B8-9F95-1495-2F9137CC1509}"/>
              </a:ext>
            </a:extLst>
          </p:cNvPr>
          <p:cNvSpPr>
            <a:spLocks noGrp="1"/>
          </p:cNvSpPr>
          <p:nvPr>
            <p:ph type="dt" sz="half" idx="10"/>
          </p:nvPr>
        </p:nvSpPr>
        <p:spPr/>
        <p:txBody>
          <a:bodyPr/>
          <a:lstStyle/>
          <a:p>
            <a:fld id="{468477D8-3A3D-4B19-9BEB-0767B416E98D}" type="datetimeFigureOut">
              <a:rPr lang="en-GB" smtClean="0"/>
              <a:t>31/08/2023</a:t>
            </a:fld>
            <a:endParaRPr lang="en-GB"/>
          </a:p>
        </p:txBody>
      </p:sp>
      <p:sp>
        <p:nvSpPr>
          <p:cNvPr id="5" name="Footer Placeholder 4">
            <a:extLst>
              <a:ext uri="{FF2B5EF4-FFF2-40B4-BE49-F238E27FC236}">
                <a16:creationId xmlns:a16="http://schemas.microsoft.com/office/drawing/2014/main" id="{706128C2-CE24-90AF-5557-C6BF9073E76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DB07BB2-530B-9989-B4D7-8BF0EED18427}"/>
              </a:ext>
            </a:extLst>
          </p:cNvPr>
          <p:cNvSpPr>
            <a:spLocks noGrp="1"/>
          </p:cNvSpPr>
          <p:nvPr>
            <p:ph type="sldNum" sz="quarter" idx="12"/>
          </p:nvPr>
        </p:nvSpPr>
        <p:spPr/>
        <p:txBody>
          <a:bodyPr/>
          <a:lstStyle/>
          <a:p>
            <a:fld id="{763ECFA7-195C-4001-94A0-08D88DB84F1F}" type="slidenum">
              <a:rPr lang="en-GB" smtClean="0"/>
              <a:t>‹#›</a:t>
            </a:fld>
            <a:endParaRPr lang="en-GB"/>
          </a:p>
        </p:txBody>
      </p:sp>
    </p:spTree>
    <p:extLst>
      <p:ext uri="{BB962C8B-B14F-4D97-AF65-F5344CB8AC3E}">
        <p14:creationId xmlns:p14="http://schemas.microsoft.com/office/powerpoint/2010/main" val="24776339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577FAD3-DAB0-5960-4511-57526DD114E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1351082-0B2E-1D7C-C382-956E665CB24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0812FC1-32F7-05A6-FCB0-8D39ECCA7DA9}"/>
              </a:ext>
            </a:extLst>
          </p:cNvPr>
          <p:cNvSpPr>
            <a:spLocks noGrp="1"/>
          </p:cNvSpPr>
          <p:nvPr>
            <p:ph type="dt" sz="half" idx="10"/>
          </p:nvPr>
        </p:nvSpPr>
        <p:spPr/>
        <p:txBody>
          <a:bodyPr/>
          <a:lstStyle/>
          <a:p>
            <a:fld id="{468477D8-3A3D-4B19-9BEB-0767B416E98D}" type="datetimeFigureOut">
              <a:rPr lang="en-GB" smtClean="0"/>
              <a:t>31/08/2023</a:t>
            </a:fld>
            <a:endParaRPr lang="en-GB"/>
          </a:p>
        </p:txBody>
      </p:sp>
      <p:sp>
        <p:nvSpPr>
          <p:cNvPr id="5" name="Footer Placeholder 4">
            <a:extLst>
              <a:ext uri="{FF2B5EF4-FFF2-40B4-BE49-F238E27FC236}">
                <a16:creationId xmlns:a16="http://schemas.microsoft.com/office/drawing/2014/main" id="{75D96BBA-D29B-4D63-9E79-3B164F6C1F1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79312A1-3D11-2D6C-0A16-65ACD9234C5C}"/>
              </a:ext>
            </a:extLst>
          </p:cNvPr>
          <p:cNvSpPr>
            <a:spLocks noGrp="1"/>
          </p:cNvSpPr>
          <p:nvPr>
            <p:ph type="sldNum" sz="quarter" idx="12"/>
          </p:nvPr>
        </p:nvSpPr>
        <p:spPr/>
        <p:txBody>
          <a:bodyPr/>
          <a:lstStyle/>
          <a:p>
            <a:fld id="{763ECFA7-195C-4001-94A0-08D88DB84F1F}" type="slidenum">
              <a:rPr lang="en-GB" smtClean="0"/>
              <a:t>‹#›</a:t>
            </a:fld>
            <a:endParaRPr lang="en-GB"/>
          </a:p>
        </p:txBody>
      </p:sp>
    </p:spTree>
    <p:extLst>
      <p:ext uri="{BB962C8B-B14F-4D97-AF65-F5344CB8AC3E}">
        <p14:creationId xmlns:p14="http://schemas.microsoft.com/office/powerpoint/2010/main" val="240992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6DBF2-8A31-C571-8C3F-20D3AFBE1DB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B1252EB-C41E-4605-015F-48343379EF9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2D6F808-59A7-6EDC-9499-7BFF1262AE9E}"/>
              </a:ext>
            </a:extLst>
          </p:cNvPr>
          <p:cNvSpPr>
            <a:spLocks noGrp="1"/>
          </p:cNvSpPr>
          <p:nvPr>
            <p:ph type="dt" sz="half" idx="10"/>
          </p:nvPr>
        </p:nvSpPr>
        <p:spPr/>
        <p:txBody>
          <a:bodyPr/>
          <a:lstStyle/>
          <a:p>
            <a:fld id="{468477D8-3A3D-4B19-9BEB-0767B416E98D}" type="datetimeFigureOut">
              <a:rPr lang="en-GB" smtClean="0"/>
              <a:t>31/08/2023</a:t>
            </a:fld>
            <a:endParaRPr lang="en-GB"/>
          </a:p>
        </p:txBody>
      </p:sp>
      <p:sp>
        <p:nvSpPr>
          <p:cNvPr id="5" name="Footer Placeholder 4">
            <a:extLst>
              <a:ext uri="{FF2B5EF4-FFF2-40B4-BE49-F238E27FC236}">
                <a16:creationId xmlns:a16="http://schemas.microsoft.com/office/drawing/2014/main" id="{747EF7CE-7FA4-1479-C988-BFDFBEFDB24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47D1149-289F-EA2D-547B-684D3EE183C5}"/>
              </a:ext>
            </a:extLst>
          </p:cNvPr>
          <p:cNvSpPr>
            <a:spLocks noGrp="1"/>
          </p:cNvSpPr>
          <p:nvPr>
            <p:ph type="sldNum" sz="quarter" idx="12"/>
          </p:nvPr>
        </p:nvSpPr>
        <p:spPr/>
        <p:txBody>
          <a:bodyPr/>
          <a:lstStyle/>
          <a:p>
            <a:fld id="{763ECFA7-195C-4001-94A0-08D88DB84F1F}" type="slidenum">
              <a:rPr lang="en-GB" smtClean="0"/>
              <a:t>‹#›</a:t>
            </a:fld>
            <a:endParaRPr lang="en-GB"/>
          </a:p>
        </p:txBody>
      </p:sp>
    </p:spTree>
    <p:extLst>
      <p:ext uri="{BB962C8B-B14F-4D97-AF65-F5344CB8AC3E}">
        <p14:creationId xmlns:p14="http://schemas.microsoft.com/office/powerpoint/2010/main" val="1092856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82C12-EC92-81F8-CCF0-2264E1A45E2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7C56E2F-D1A9-B628-50CE-317FA1369C5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A27FD41-DDD6-F6E3-7729-6DE9D63CBD2F}"/>
              </a:ext>
            </a:extLst>
          </p:cNvPr>
          <p:cNvSpPr>
            <a:spLocks noGrp="1"/>
          </p:cNvSpPr>
          <p:nvPr>
            <p:ph type="dt" sz="half" idx="10"/>
          </p:nvPr>
        </p:nvSpPr>
        <p:spPr/>
        <p:txBody>
          <a:bodyPr/>
          <a:lstStyle/>
          <a:p>
            <a:fld id="{468477D8-3A3D-4B19-9BEB-0767B416E98D}" type="datetimeFigureOut">
              <a:rPr lang="en-GB" smtClean="0"/>
              <a:t>31/08/2023</a:t>
            </a:fld>
            <a:endParaRPr lang="en-GB"/>
          </a:p>
        </p:txBody>
      </p:sp>
      <p:sp>
        <p:nvSpPr>
          <p:cNvPr id="5" name="Footer Placeholder 4">
            <a:extLst>
              <a:ext uri="{FF2B5EF4-FFF2-40B4-BE49-F238E27FC236}">
                <a16:creationId xmlns:a16="http://schemas.microsoft.com/office/drawing/2014/main" id="{74984BC9-52C4-4445-CE8F-E24D10E3ADC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F0A0FB2-9384-C250-49C8-C75E4E9430C7}"/>
              </a:ext>
            </a:extLst>
          </p:cNvPr>
          <p:cNvSpPr>
            <a:spLocks noGrp="1"/>
          </p:cNvSpPr>
          <p:nvPr>
            <p:ph type="sldNum" sz="quarter" idx="12"/>
          </p:nvPr>
        </p:nvSpPr>
        <p:spPr/>
        <p:txBody>
          <a:bodyPr/>
          <a:lstStyle/>
          <a:p>
            <a:fld id="{763ECFA7-195C-4001-94A0-08D88DB84F1F}" type="slidenum">
              <a:rPr lang="en-GB" smtClean="0"/>
              <a:t>‹#›</a:t>
            </a:fld>
            <a:endParaRPr lang="en-GB"/>
          </a:p>
        </p:txBody>
      </p:sp>
    </p:spTree>
    <p:extLst>
      <p:ext uri="{BB962C8B-B14F-4D97-AF65-F5344CB8AC3E}">
        <p14:creationId xmlns:p14="http://schemas.microsoft.com/office/powerpoint/2010/main" val="3753602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E018D-5564-F144-6C2C-5DAAED0F225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99AD435-8468-90C0-0624-4E10B50B1AA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00BC648-60FD-AAA4-07CA-35EFCA50706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BADE1C1-677F-B0A0-D480-10DA6E6ECE36}"/>
              </a:ext>
            </a:extLst>
          </p:cNvPr>
          <p:cNvSpPr>
            <a:spLocks noGrp="1"/>
          </p:cNvSpPr>
          <p:nvPr>
            <p:ph type="dt" sz="half" idx="10"/>
          </p:nvPr>
        </p:nvSpPr>
        <p:spPr/>
        <p:txBody>
          <a:bodyPr/>
          <a:lstStyle/>
          <a:p>
            <a:fld id="{468477D8-3A3D-4B19-9BEB-0767B416E98D}" type="datetimeFigureOut">
              <a:rPr lang="en-GB" smtClean="0"/>
              <a:t>31/08/2023</a:t>
            </a:fld>
            <a:endParaRPr lang="en-GB"/>
          </a:p>
        </p:txBody>
      </p:sp>
      <p:sp>
        <p:nvSpPr>
          <p:cNvPr id="6" name="Footer Placeholder 5">
            <a:extLst>
              <a:ext uri="{FF2B5EF4-FFF2-40B4-BE49-F238E27FC236}">
                <a16:creationId xmlns:a16="http://schemas.microsoft.com/office/drawing/2014/main" id="{836C65A0-636B-C6FC-2EA5-931C46F0845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8BBC1CC-0B52-492F-DD0D-F1D0E75D21D8}"/>
              </a:ext>
            </a:extLst>
          </p:cNvPr>
          <p:cNvSpPr>
            <a:spLocks noGrp="1"/>
          </p:cNvSpPr>
          <p:nvPr>
            <p:ph type="sldNum" sz="quarter" idx="12"/>
          </p:nvPr>
        </p:nvSpPr>
        <p:spPr/>
        <p:txBody>
          <a:bodyPr/>
          <a:lstStyle/>
          <a:p>
            <a:fld id="{763ECFA7-195C-4001-94A0-08D88DB84F1F}" type="slidenum">
              <a:rPr lang="en-GB" smtClean="0"/>
              <a:t>‹#›</a:t>
            </a:fld>
            <a:endParaRPr lang="en-GB"/>
          </a:p>
        </p:txBody>
      </p:sp>
    </p:spTree>
    <p:extLst>
      <p:ext uri="{BB962C8B-B14F-4D97-AF65-F5344CB8AC3E}">
        <p14:creationId xmlns:p14="http://schemas.microsoft.com/office/powerpoint/2010/main" val="2305651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7D668-B4EF-55BC-7EC1-34A70817746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C2BFAB7-C6BD-6EC3-91A0-2CD28C653E3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CB91279-C509-D9C5-38AA-002EE3130A3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CD9D7CF-7FD1-7171-3782-E515911B7B2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E25EC50-C27C-F97D-B8EA-8FC1A426D1C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6B66E81-0B0B-ED58-5E1A-AD1EAEBBF393}"/>
              </a:ext>
            </a:extLst>
          </p:cNvPr>
          <p:cNvSpPr>
            <a:spLocks noGrp="1"/>
          </p:cNvSpPr>
          <p:nvPr>
            <p:ph type="dt" sz="half" idx="10"/>
          </p:nvPr>
        </p:nvSpPr>
        <p:spPr/>
        <p:txBody>
          <a:bodyPr/>
          <a:lstStyle/>
          <a:p>
            <a:fld id="{468477D8-3A3D-4B19-9BEB-0767B416E98D}" type="datetimeFigureOut">
              <a:rPr lang="en-GB" smtClean="0"/>
              <a:t>31/08/2023</a:t>
            </a:fld>
            <a:endParaRPr lang="en-GB"/>
          </a:p>
        </p:txBody>
      </p:sp>
      <p:sp>
        <p:nvSpPr>
          <p:cNvPr id="8" name="Footer Placeholder 7">
            <a:extLst>
              <a:ext uri="{FF2B5EF4-FFF2-40B4-BE49-F238E27FC236}">
                <a16:creationId xmlns:a16="http://schemas.microsoft.com/office/drawing/2014/main" id="{0AA3668E-97F2-5B38-B196-60F8644DD57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448D1A8-5A96-0AA7-DE5C-F01988D69FBC}"/>
              </a:ext>
            </a:extLst>
          </p:cNvPr>
          <p:cNvSpPr>
            <a:spLocks noGrp="1"/>
          </p:cNvSpPr>
          <p:nvPr>
            <p:ph type="sldNum" sz="quarter" idx="12"/>
          </p:nvPr>
        </p:nvSpPr>
        <p:spPr/>
        <p:txBody>
          <a:bodyPr/>
          <a:lstStyle/>
          <a:p>
            <a:fld id="{763ECFA7-195C-4001-94A0-08D88DB84F1F}" type="slidenum">
              <a:rPr lang="en-GB" smtClean="0"/>
              <a:t>‹#›</a:t>
            </a:fld>
            <a:endParaRPr lang="en-GB"/>
          </a:p>
        </p:txBody>
      </p:sp>
    </p:spTree>
    <p:extLst>
      <p:ext uri="{BB962C8B-B14F-4D97-AF65-F5344CB8AC3E}">
        <p14:creationId xmlns:p14="http://schemas.microsoft.com/office/powerpoint/2010/main" val="1931736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BB2A4-3BEF-761C-9A9C-49766A6590B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6E138CF-D242-CFFA-307A-3BAD16259DDC}"/>
              </a:ext>
            </a:extLst>
          </p:cNvPr>
          <p:cNvSpPr>
            <a:spLocks noGrp="1"/>
          </p:cNvSpPr>
          <p:nvPr>
            <p:ph type="dt" sz="half" idx="10"/>
          </p:nvPr>
        </p:nvSpPr>
        <p:spPr/>
        <p:txBody>
          <a:bodyPr/>
          <a:lstStyle/>
          <a:p>
            <a:fld id="{468477D8-3A3D-4B19-9BEB-0767B416E98D}" type="datetimeFigureOut">
              <a:rPr lang="en-GB" smtClean="0"/>
              <a:t>31/08/2023</a:t>
            </a:fld>
            <a:endParaRPr lang="en-GB"/>
          </a:p>
        </p:txBody>
      </p:sp>
      <p:sp>
        <p:nvSpPr>
          <p:cNvPr id="4" name="Footer Placeholder 3">
            <a:extLst>
              <a:ext uri="{FF2B5EF4-FFF2-40B4-BE49-F238E27FC236}">
                <a16:creationId xmlns:a16="http://schemas.microsoft.com/office/drawing/2014/main" id="{8A8FFCE2-DF7B-FF12-227A-9F073B91CEF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1720D43-7C5B-D0AB-CDBE-96805AE129BF}"/>
              </a:ext>
            </a:extLst>
          </p:cNvPr>
          <p:cNvSpPr>
            <a:spLocks noGrp="1"/>
          </p:cNvSpPr>
          <p:nvPr>
            <p:ph type="sldNum" sz="quarter" idx="12"/>
          </p:nvPr>
        </p:nvSpPr>
        <p:spPr/>
        <p:txBody>
          <a:bodyPr/>
          <a:lstStyle/>
          <a:p>
            <a:fld id="{763ECFA7-195C-4001-94A0-08D88DB84F1F}" type="slidenum">
              <a:rPr lang="en-GB" smtClean="0"/>
              <a:t>‹#›</a:t>
            </a:fld>
            <a:endParaRPr lang="en-GB"/>
          </a:p>
        </p:txBody>
      </p:sp>
    </p:spTree>
    <p:extLst>
      <p:ext uri="{BB962C8B-B14F-4D97-AF65-F5344CB8AC3E}">
        <p14:creationId xmlns:p14="http://schemas.microsoft.com/office/powerpoint/2010/main" val="885279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67E1953-F365-BA82-5FFA-08CEF837924A}"/>
              </a:ext>
            </a:extLst>
          </p:cNvPr>
          <p:cNvSpPr>
            <a:spLocks noGrp="1"/>
          </p:cNvSpPr>
          <p:nvPr>
            <p:ph type="dt" sz="half" idx="10"/>
          </p:nvPr>
        </p:nvSpPr>
        <p:spPr/>
        <p:txBody>
          <a:bodyPr/>
          <a:lstStyle/>
          <a:p>
            <a:fld id="{468477D8-3A3D-4B19-9BEB-0767B416E98D}" type="datetimeFigureOut">
              <a:rPr lang="en-GB" smtClean="0"/>
              <a:t>31/08/2023</a:t>
            </a:fld>
            <a:endParaRPr lang="en-GB"/>
          </a:p>
        </p:txBody>
      </p:sp>
      <p:sp>
        <p:nvSpPr>
          <p:cNvPr id="3" name="Footer Placeholder 2">
            <a:extLst>
              <a:ext uri="{FF2B5EF4-FFF2-40B4-BE49-F238E27FC236}">
                <a16:creationId xmlns:a16="http://schemas.microsoft.com/office/drawing/2014/main" id="{9DB0954E-4C58-D983-A9ED-E309E0C2C41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D4C7DF3-A81F-24C4-91CE-603620FE9C7C}"/>
              </a:ext>
            </a:extLst>
          </p:cNvPr>
          <p:cNvSpPr>
            <a:spLocks noGrp="1"/>
          </p:cNvSpPr>
          <p:nvPr>
            <p:ph type="sldNum" sz="quarter" idx="12"/>
          </p:nvPr>
        </p:nvSpPr>
        <p:spPr/>
        <p:txBody>
          <a:bodyPr/>
          <a:lstStyle/>
          <a:p>
            <a:fld id="{763ECFA7-195C-4001-94A0-08D88DB84F1F}" type="slidenum">
              <a:rPr lang="en-GB" smtClean="0"/>
              <a:t>‹#›</a:t>
            </a:fld>
            <a:endParaRPr lang="en-GB"/>
          </a:p>
        </p:txBody>
      </p:sp>
    </p:spTree>
    <p:extLst>
      <p:ext uri="{BB962C8B-B14F-4D97-AF65-F5344CB8AC3E}">
        <p14:creationId xmlns:p14="http://schemas.microsoft.com/office/powerpoint/2010/main" val="3385208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A39FC-0FAF-E471-6303-951755AFFB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FF5D723-4723-3BF1-2BAC-73E02EE6ACA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ADCD568-CC28-677A-E6AA-B6CA283A79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8479317-6070-8FBC-D1BD-F5E6D40D4B95}"/>
              </a:ext>
            </a:extLst>
          </p:cNvPr>
          <p:cNvSpPr>
            <a:spLocks noGrp="1"/>
          </p:cNvSpPr>
          <p:nvPr>
            <p:ph type="dt" sz="half" idx="10"/>
          </p:nvPr>
        </p:nvSpPr>
        <p:spPr/>
        <p:txBody>
          <a:bodyPr/>
          <a:lstStyle/>
          <a:p>
            <a:fld id="{468477D8-3A3D-4B19-9BEB-0767B416E98D}" type="datetimeFigureOut">
              <a:rPr lang="en-GB" smtClean="0"/>
              <a:t>31/08/2023</a:t>
            </a:fld>
            <a:endParaRPr lang="en-GB"/>
          </a:p>
        </p:txBody>
      </p:sp>
      <p:sp>
        <p:nvSpPr>
          <p:cNvPr id="6" name="Footer Placeholder 5">
            <a:extLst>
              <a:ext uri="{FF2B5EF4-FFF2-40B4-BE49-F238E27FC236}">
                <a16:creationId xmlns:a16="http://schemas.microsoft.com/office/drawing/2014/main" id="{A4EE1360-B360-FB7F-FBDF-139A6AABD78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9EEE9D4-99C0-84EE-4529-313C04E152CF}"/>
              </a:ext>
            </a:extLst>
          </p:cNvPr>
          <p:cNvSpPr>
            <a:spLocks noGrp="1"/>
          </p:cNvSpPr>
          <p:nvPr>
            <p:ph type="sldNum" sz="quarter" idx="12"/>
          </p:nvPr>
        </p:nvSpPr>
        <p:spPr/>
        <p:txBody>
          <a:bodyPr/>
          <a:lstStyle/>
          <a:p>
            <a:fld id="{763ECFA7-195C-4001-94A0-08D88DB84F1F}" type="slidenum">
              <a:rPr lang="en-GB" smtClean="0"/>
              <a:t>‹#›</a:t>
            </a:fld>
            <a:endParaRPr lang="en-GB"/>
          </a:p>
        </p:txBody>
      </p:sp>
    </p:spTree>
    <p:extLst>
      <p:ext uri="{BB962C8B-B14F-4D97-AF65-F5344CB8AC3E}">
        <p14:creationId xmlns:p14="http://schemas.microsoft.com/office/powerpoint/2010/main" val="2903403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4A6F67-2FCE-EB9C-A449-B1EDE4BCC4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794C3D3-ED20-AB3A-5D76-09529AC1E39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2272BF6-1A2E-20BC-28A5-4DC5645A24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E695569-B217-7178-76DC-AAD7FC2A0912}"/>
              </a:ext>
            </a:extLst>
          </p:cNvPr>
          <p:cNvSpPr>
            <a:spLocks noGrp="1"/>
          </p:cNvSpPr>
          <p:nvPr>
            <p:ph type="dt" sz="half" idx="10"/>
          </p:nvPr>
        </p:nvSpPr>
        <p:spPr/>
        <p:txBody>
          <a:bodyPr/>
          <a:lstStyle/>
          <a:p>
            <a:fld id="{468477D8-3A3D-4B19-9BEB-0767B416E98D}" type="datetimeFigureOut">
              <a:rPr lang="en-GB" smtClean="0"/>
              <a:t>31/08/2023</a:t>
            </a:fld>
            <a:endParaRPr lang="en-GB"/>
          </a:p>
        </p:txBody>
      </p:sp>
      <p:sp>
        <p:nvSpPr>
          <p:cNvPr id="6" name="Footer Placeholder 5">
            <a:extLst>
              <a:ext uri="{FF2B5EF4-FFF2-40B4-BE49-F238E27FC236}">
                <a16:creationId xmlns:a16="http://schemas.microsoft.com/office/drawing/2014/main" id="{60F6BF9E-B213-7FDF-170F-1346809E328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0A86555-5294-C00B-A56E-26F3236DF13F}"/>
              </a:ext>
            </a:extLst>
          </p:cNvPr>
          <p:cNvSpPr>
            <a:spLocks noGrp="1"/>
          </p:cNvSpPr>
          <p:nvPr>
            <p:ph type="sldNum" sz="quarter" idx="12"/>
          </p:nvPr>
        </p:nvSpPr>
        <p:spPr/>
        <p:txBody>
          <a:bodyPr/>
          <a:lstStyle/>
          <a:p>
            <a:fld id="{763ECFA7-195C-4001-94A0-08D88DB84F1F}" type="slidenum">
              <a:rPr lang="en-GB" smtClean="0"/>
              <a:t>‹#›</a:t>
            </a:fld>
            <a:endParaRPr lang="en-GB"/>
          </a:p>
        </p:txBody>
      </p:sp>
    </p:spTree>
    <p:extLst>
      <p:ext uri="{BB962C8B-B14F-4D97-AF65-F5344CB8AC3E}">
        <p14:creationId xmlns:p14="http://schemas.microsoft.com/office/powerpoint/2010/main" val="3213782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17FB0CD-AECC-AA0E-0B85-5E6CFFD320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2C50D8F-CBAC-235C-8577-E49403327AB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61F7BA7-4388-823C-7EBB-C49606369A6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8477D8-3A3D-4B19-9BEB-0767B416E98D}" type="datetimeFigureOut">
              <a:rPr lang="en-GB" smtClean="0"/>
              <a:t>31/08/2023</a:t>
            </a:fld>
            <a:endParaRPr lang="en-GB"/>
          </a:p>
        </p:txBody>
      </p:sp>
      <p:sp>
        <p:nvSpPr>
          <p:cNvPr id="5" name="Footer Placeholder 4">
            <a:extLst>
              <a:ext uri="{FF2B5EF4-FFF2-40B4-BE49-F238E27FC236}">
                <a16:creationId xmlns:a16="http://schemas.microsoft.com/office/drawing/2014/main" id="{00588650-0C3E-9546-416B-D612EB497C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B44C959-6297-F0BE-E3C5-C41F9F38ADA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3ECFA7-195C-4001-94A0-08D88DB84F1F}" type="slidenum">
              <a:rPr lang="en-GB" smtClean="0"/>
              <a:t>‹#›</a:t>
            </a:fld>
            <a:endParaRPr lang="en-GB"/>
          </a:p>
        </p:txBody>
      </p:sp>
    </p:spTree>
    <p:extLst>
      <p:ext uri="{BB962C8B-B14F-4D97-AF65-F5344CB8AC3E}">
        <p14:creationId xmlns:p14="http://schemas.microsoft.com/office/powerpoint/2010/main" val="15620629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FD76A7C0-A2A6-6F41-BEF0-C6EACD32BD2D}"/>
              </a:ext>
            </a:extLst>
          </p:cNvPr>
          <p:cNvSpPr/>
          <p:nvPr/>
        </p:nvSpPr>
        <p:spPr>
          <a:xfrm>
            <a:off x="-12641" y="-22215"/>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useBgFill="1">
        <p:nvSpPr>
          <p:cNvPr id="3" name="Rectangle: Rounded Corners 2">
            <a:extLst>
              <a:ext uri="{FF2B5EF4-FFF2-40B4-BE49-F238E27FC236}">
                <a16:creationId xmlns:a16="http://schemas.microsoft.com/office/drawing/2014/main" id="{47DF3B62-9921-CC2F-E325-4B0670B91731}"/>
              </a:ext>
            </a:extLst>
          </p:cNvPr>
          <p:cNvSpPr/>
          <p:nvPr/>
        </p:nvSpPr>
        <p:spPr>
          <a:xfrm rot="2065516">
            <a:off x="2406481" y="-1648121"/>
            <a:ext cx="752831" cy="6185776"/>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useBgFill="1">
        <p:nvSpPr>
          <p:cNvPr id="4" name="Rectangle: Rounded Corners 3">
            <a:extLst>
              <a:ext uri="{FF2B5EF4-FFF2-40B4-BE49-F238E27FC236}">
                <a16:creationId xmlns:a16="http://schemas.microsoft.com/office/drawing/2014/main" id="{4333A7AA-7921-F4DC-2496-640C8F4E3544}"/>
              </a:ext>
            </a:extLst>
          </p:cNvPr>
          <p:cNvSpPr/>
          <p:nvPr/>
        </p:nvSpPr>
        <p:spPr>
          <a:xfrm rot="2065516">
            <a:off x="-1424543" y="4551978"/>
            <a:ext cx="752831" cy="6185776"/>
          </a:xfrm>
          <a:prstGeom prst="roundRect">
            <a:avLst>
              <a:gd name="adj" fmla="val 47267"/>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useBgFill="1">
        <p:nvSpPr>
          <p:cNvPr id="5" name="Rectangle: Rounded Corners 4">
            <a:extLst>
              <a:ext uri="{FF2B5EF4-FFF2-40B4-BE49-F238E27FC236}">
                <a16:creationId xmlns:a16="http://schemas.microsoft.com/office/drawing/2014/main" id="{D9BFBDBD-C1AB-223C-2062-543881196627}"/>
              </a:ext>
            </a:extLst>
          </p:cNvPr>
          <p:cNvSpPr/>
          <p:nvPr/>
        </p:nvSpPr>
        <p:spPr>
          <a:xfrm rot="2065516">
            <a:off x="1483434" y="2389664"/>
            <a:ext cx="752831" cy="3648191"/>
          </a:xfrm>
          <a:prstGeom prst="roundRect">
            <a:avLst>
              <a:gd name="adj" fmla="val 47267"/>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useBgFill="1">
        <p:nvSpPr>
          <p:cNvPr id="6" name="Rectangle: Rounded Corners 5">
            <a:extLst>
              <a:ext uri="{FF2B5EF4-FFF2-40B4-BE49-F238E27FC236}">
                <a16:creationId xmlns:a16="http://schemas.microsoft.com/office/drawing/2014/main" id="{605E43DD-8B04-4397-F57A-190EA60F6343}"/>
              </a:ext>
            </a:extLst>
          </p:cNvPr>
          <p:cNvSpPr/>
          <p:nvPr/>
        </p:nvSpPr>
        <p:spPr>
          <a:xfrm rot="2065516">
            <a:off x="4312303" y="-3001449"/>
            <a:ext cx="752831" cy="6185776"/>
          </a:xfrm>
          <a:prstGeom prst="roundRect">
            <a:avLst>
              <a:gd name="adj" fmla="val 47267"/>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useBgFill="1">
        <p:nvSpPr>
          <p:cNvPr id="7" name="Rectangle: Rounded Corners 6">
            <a:extLst>
              <a:ext uri="{FF2B5EF4-FFF2-40B4-BE49-F238E27FC236}">
                <a16:creationId xmlns:a16="http://schemas.microsoft.com/office/drawing/2014/main" id="{C1CE223C-A3D0-F92B-F37A-5756A66C6C62}"/>
              </a:ext>
            </a:extLst>
          </p:cNvPr>
          <p:cNvSpPr/>
          <p:nvPr/>
        </p:nvSpPr>
        <p:spPr>
          <a:xfrm rot="2065516">
            <a:off x="3047196" y="-492720"/>
            <a:ext cx="752831" cy="7737741"/>
          </a:xfrm>
          <a:prstGeom prst="roundRect">
            <a:avLst>
              <a:gd name="adj" fmla="val 47267"/>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useBgFill="1">
        <p:nvSpPr>
          <p:cNvPr id="8" name="Rectangle: Rounded Corners 7">
            <a:extLst>
              <a:ext uri="{FF2B5EF4-FFF2-40B4-BE49-F238E27FC236}">
                <a16:creationId xmlns:a16="http://schemas.microsoft.com/office/drawing/2014/main" id="{E2F359C0-42C9-0AA9-C91B-554C8F1B60EE}"/>
              </a:ext>
            </a:extLst>
          </p:cNvPr>
          <p:cNvSpPr/>
          <p:nvPr/>
        </p:nvSpPr>
        <p:spPr>
          <a:xfrm rot="2065516">
            <a:off x="4257824" y="1443180"/>
            <a:ext cx="857006" cy="3187764"/>
          </a:xfrm>
          <a:prstGeom prst="roundRect">
            <a:avLst>
              <a:gd name="adj" fmla="val 47267"/>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useBgFill="1">
        <p:nvSpPr>
          <p:cNvPr id="9" name="Rectangle: Rounded Corners 8">
            <a:extLst>
              <a:ext uri="{FF2B5EF4-FFF2-40B4-BE49-F238E27FC236}">
                <a16:creationId xmlns:a16="http://schemas.microsoft.com/office/drawing/2014/main" id="{802C2C1F-4A1E-A3AC-A101-52206041865A}"/>
              </a:ext>
            </a:extLst>
          </p:cNvPr>
          <p:cNvSpPr/>
          <p:nvPr/>
        </p:nvSpPr>
        <p:spPr>
          <a:xfrm rot="2065516">
            <a:off x="2427982" y="4133116"/>
            <a:ext cx="857006" cy="3187764"/>
          </a:xfrm>
          <a:prstGeom prst="roundRect">
            <a:avLst>
              <a:gd name="adj" fmla="val 47267"/>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useBgFill="1">
        <p:nvSpPr>
          <p:cNvPr id="10" name="Rectangle: Rounded Corners 9">
            <a:extLst>
              <a:ext uri="{FF2B5EF4-FFF2-40B4-BE49-F238E27FC236}">
                <a16:creationId xmlns:a16="http://schemas.microsoft.com/office/drawing/2014/main" id="{38CEC9AF-CC7F-98E7-B403-EAB5D0EF325C}"/>
              </a:ext>
            </a:extLst>
          </p:cNvPr>
          <p:cNvSpPr/>
          <p:nvPr/>
        </p:nvSpPr>
        <p:spPr>
          <a:xfrm rot="2065516">
            <a:off x="5037501" y="-380426"/>
            <a:ext cx="752831" cy="7737741"/>
          </a:xfrm>
          <a:prstGeom prst="roundRect">
            <a:avLst>
              <a:gd name="adj" fmla="val 47267"/>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79A8B957-99B7-8240-6E10-17EC91B380BF}"/>
              </a:ext>
            </a:extLst>
          </p:cNvPr>
          <p:cNvSpPr txBox="1"/>
          <p:nvPr/>
        </p:nvSpPr>
        <p:spPr>
          <a:xfrm>
            <a:off x="7911600" y="752120"/>
            <a:ext cx="4643112" cy="400110"/>
          </a:xfrm>
          <a:prstGeom prst="rect">
            <a:avLst/>
          </a:prstGeom>
          <a:noFill/>
        </p:spPr>
        <p:txBody>
          <a:bodyPr wrap="square" rtlCol="0">
            <a:spAutoFit/>
          </a:bodyPr>
          <a:lstStyle/>
          <a:p>
            <a:r>
              <a:rPr lang="en-US" sz="2000" b="1" spc="300" dirty="0">
                <a:solidFill>
                  <a:srgbClr val="005992"/>
                </a:solidFill>
                <a:latin typeface="Roboto" pitchFamily="2" charset="0"/>
                <a:ea typeface="Roboto" pitchFamily="2" charset="0"/>
                <a:cs typeface="Arial" panose="020B0604020202020204" pitchFamily="34" charset="0"/>
              </a:rPr>
              <a:t>BẢN TIN SÁNG 31/08/2023</a:t>
            </a:r>
            <a:endParaRPr lang="en-GB" sz="2000" b="1" spc="300" dirty="0">
              <a:solidFill>
                <a:srgbClr val="005992"/>
              </a:solidFill>
              <a:latin typeface="Roboto" pitchFamily="2" charset="0"/>
              <a:ea typeface="Roboto" pitchFamily="2" charset="0"/>
              <a:cs typeface="Arial" panose="020B0604020202020204" pitchFamily="34" charset="0"/>
            </a:endParaRPr>
          </a:p>
        </p:txBody>
      </p:sp>
      <p:sp useBgFill="1">
        <p:nvSpPr>
          <p:cNvPr id="13" name="Rectangle: Rounded Corners 12">
            <a:extLst>
              <a:ext uri="{FF2B5EF4-FFF2-40B4-BE49-F238E27FC236}">
                <a16:creationId xmlns:a16="http://schemas.microsoft.com/office/drawing/2014/main" id="{8A3F25EB-0E58-564C-1492-3A1ED182D414}"/>
              </a:ext>
            </a:extLst>
          </p:cNvPr>
          <p:cNvSpPr/>
          <p:nvPr/>
        </p:nvSpPr>
        <p:spPr>
          <a:xfrm rot="2065516">
            <a:off x="646805" y="739432"/>
            <a:ext cx="752831" cy="3648191"/>
          </a:xfrm>
          <a:prstGeom prst="roundRect">
            <a:avLst>
              <a:gd name="adj" fmla="val 47267"/>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useBgFill="1">
        <p:nvSpPr>
          <p:cNvPr id="14" name="Rectangle: Rounded Corners 13">
            <a:extLst>
              <a:ext uri="{FF2B5EF4-FFF2-40B4-BE49-F238E27FC236}">
                <a16:creationId xmlns:a16="http://schemas.microsoft.com/office/drawing/2014/main" id="{B282E5CB-832F-9557-9DEB-1F0460658A61}"/>
              </a:ext>
            </a:extLst>
          </p:cNvPr>
          <p:cNvSpPr/>
          <p:nvPr/>
        </p:nvSpPr>
        <p:spPr>
          <a:xfrm rot="2065516">
            <a:off x="5428221" y="2788518"/>
            <a:ext cx="857006" cy="3187764"/>
          </a:xfrm>
          <a:prstGeom prst="roundRect">
            <a:avLst>
              <a:gd name="adj" fmla="val 47267"/>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Box 20">
            <a:extLst>
              <a:ext uri="{FF2B5EF4-FFF2-40B4-BE49-F238E27FC236}">
                <a16:creationId xmlns:a16="http://schemas.microsoft.com/office/drawing/2014/main" id="{1D9E97CC-E555-5D97-9D13-9F15F06FD760}"/>
              </a:ext>
            </a:extLst>
          </p:cNvPr>
          <p:cNvSpPr txBox="1"/>
          <p:nvPr/>
        </p:nvSpPr>
        <p:spPr>
          <a:xfrm>
            <a:off x="6747716" y="2563527"/>
            <a:ext cx="5523331" cy="584775"/>
          </a:xfrm>
          <a:prstGeom prst="rect">
            <a:avLst/>
          </a:prstGeom>
          <a:noFill/>
        </p:spPr>
        <p:txBody>
          <a:bodyPr wrap="square" rtlCol="0">
            <a:spAutoFit/>
          </a:bodyPr>
          <a:lstStyle/>
          <a:p>
            <a:pPr algn="ctr">
              <a:lnSpc>
                <a:spcPct val="150000"/>
              </a:lnSpc>
            </a:pPr>
            <a:r>
              <a:rPr lang="en-US" sz="2400" b="1">
                <a:solidFill>
                  <a:srgbClr val="005992"/>
                </a:solidFill>
                <a:latin typeface="Roboto" pitchFamily="2" charset="0"/>
                <a:ea typeface="Roboto" pitchFamily="2" charset="0"/>
              </a:rPr>
              <a:t>THỊ TRƯỜNG TIẾP TỤC KHỞI SẮC</a:t>
            </a:r>
            <a:endParaRPr lang="en-US" sz="2400" b="1" dirty="0">
              <a:solidFill>
                <a:srgbClr val="005992"/>
              </a:solidFill>
              <a:latin typeface="Roboto" pitchFamily="2" charset="0"/>
              <a:ea typeface="Roboto" pitchFamily="2" charset="0"/>
            </a:endParaRPr>
          </a:p>
        </p:txBody>
      </p:sp>
      <p:sp>
        <p:nvSpPr>
          <p:cNvPr id="22" name="TextBox 21">
            <a:extLst>
              <a:ext uri="{FF2B5EF4-FFF2-40B4-BE49-F238E27FC236}">
                <a16:creationId xmlns:a16="http://schemas.microsoft.com/office/drawing/2014/main" id="{F25A1423-B47F-EC68-8E98-C7488653E7B6}"/>
              </a:ext>
            </a:extLst>
          </p:cNvPr>
          <p:cNvSpPr txBox="1"/>
          <p:nvPr/>
        </p:nvSpPr>
        <p:spPr>
          <a:xfrm>
            <a:off x="4841894" y="6542827"/>
            <a:ext cx="7844908" cy="338554"/>
          </a:xfrm>
          <a:prstGeom prst="rect">
            <a:avLst/>
          </a:prstGeom>
          <a:noFill/>
        </p:spPr>
        <p:txBody>
          <a:bodyPr wrap="square" rtlCol="0">
            <a:spAutoFit/>
          </a:bodyPr>
          <a:lstStyle/>
          <a:p>
            <a:r>
              <a:rPr lang="en-US" sz="1600" b="1" i="1" dirty="0" err="1">
                <a:solidFill>
                  <a:srgbClr val="005992"/>
                </a:solidFill>
                <a:latin typeface="Roboto" pitchFamily="2" charset="0"/>
                <a:ea typeface="Roboto" pitchFamily="2" charset="0"/>
              </a:rPr>
              <a:t>Bản</a:t>
            </a:r>
            <a:r>
              <a:rPr lang="en-US" sz="1600" b="1" i="1" dirty="0">
                <a:solidFill>
                  <a:srgbClr val="005992"/>
                </a:solidFill>
                <a:latin typeface="Roboto" pitchFamily="2" charset="0"/>
                <a:ea typeface="Roboto" pitchFamily="2" charset="0"/>
              </a:rPr>
              <a:t> </a:t>
            </a:r>
            <a:r>
              <a:rPr lang="en-US" sz="1600" b="1" i="1" dirty="0" err="1">
                <a:solidFill>
                  <a:srgbClr val="005992"/>
                </a:solidFill>
                <a:latin typeface="Roboto" pitchFamily="2" charset="0"/>
                <a:ea typeface="Roboto" pitchFamily="2" charset="0"/>
              </a:rPr>
              <a:t>quyền</a:t>
            </a:r>
            <a:r>
              <a:rPr lang="en-US" sz="1600" b="1" i="1" dirty="0">
                <a:solidFill>
                  <a:srgbClr val="005992"/>
                </a:solidFill>
                <a:latin typeface="Roboto" pitchFamily="2" charset="0"/>
                <a:ea typeface="Roboto" pitchFamily="2" charset="0"/>
              </a:rPr>
              <a:t> </a:t>
            </a:r>
            <a:r>
              <a:rPr lang="en-US" sz="1600" b="1" i="1" dirty="0" err="1">
                <a:solidFill>
                  <a:srgbClr val="005992"/>
                </a:solidFill>
                <a:latin typeface="Roboto" pitchFamily="2" charset="0"/>
                <a:ea typeface="Roboto" pitchFamily="2" charset="0"/>
              </a:rPr>
              <a:t>thuộc</a:t>
            </a:r>
            <a:r>
              <a:rPr lang="en-US" sz="1600" b="1" i="1" dirty="0">
                <a:solidFill>
                  <a:srgbClr val="005992"/>
                </a:solidFill>
                <a:latin typeface="Roboto" pitchFamily="2" charset="0"/>
                <a:ea typeface="Roboto" pitchFamily="2" charset="0"/>
              </a:rPr>
              <a:t> </a:t>
            </a:r>
            <a:r>
              <a:rPr lang="en-US" sz="1600" b="1" i="1" dirty="0" err="1">
                <a:solidFill>
                  <a:srgbClr val="005992"/>
                </a:solidFill>
                <a:latin typeface="Roboto" pitchFamily="2" charset="0"/>
                <a:ea typeface="Roboto" pitchFamily="2" charset="0"/>
              </a:rPr>
              <a:t>về</a:t>
            </a:r>
            <a:r>
              <a:rPr lang="en-US" sz="1600" b="1" i="1" dirty="0">
                <a:solidFill>
                  <a:srgbClr val="005992"/>
                </a:solidFill>
                <a:latin typeface="Roboto" pitchFamily="2" charset="0"/>
                <a:ea typeface="Roboto" pitchFamily="2" charset="0"/>
              </a:rPr>
              <a:t> </a:t>
            </a:r>
            <a:r>
              <a:rPr lang="en-US" sz="1600" b="1" i="1" dirty="0" err="1">
                <a:solidFill>
                  <a:srgbClr val="005992"/>
                </a:solidFill>
                <a:latin typeface="Roboto" pitchFamily="2" charset="0"/>
                <a:ea typeface="Roboto" pitchFamily="2" charset="0"/>
              </a:rPr>
              <a:t>Công</a:t>
            </a:r>
            <a:r>
              <a:rPr lang="en-US" sz="1600" b="1" i="1" dirty="0">
                <a:solidFill>
                  <a:srgbClr val="005992"/>
                </a:solidFill>
                <a:latin typeface="Roboto" pitchFamily="2" charset="0"/>
                <a:ea typeface="Roboto" pitchFamily="2" charset="0"/>
              </a:rPr>
              <a:t> ty </a:t>
            </a:r>
            <a:r>
              <a:rPr lang="en-US" sz="1600" b="1" i="1" dirty="0" err="1">
                <a:solidFill>
                  <a:srgbClr val="005992"/>
                </a:solidFill>
                <a:latin typeface="Roboto" pitchFamily="2" charset="0"/>
                <a:ea typeface="Roboto" pitchFamily="2" charset="0"/>
              </a:rPr>
              <a:t>chứng</a:t>
            </a:r>
            <a:r>
              <a:rPr lang="en-US" sz="1600" b="1" i="1" dirty="0">
                <a:solidFill>
                  <a:srgbClr val="005992"/>
                </a:solidFill>
                <a:latin typeface="Roboto" pitchFamily="2" charset="0"/>
                <a:ea typeface="Roboto" pitchFamily="2" charset="0"/>
              </a:rPr>
              <a:t> </a:t>
            </a:r>
            <a:r>
              <a:rPr lang="en-US" sz="1600" b="1" i="1" dirty="0" err="1">
                <a:solidFill>
                  <a:srgbClr val="005992"/>
                </a:solidFill>
                <a:latin typeface="Roboto" pitchFamily="2" charset="0"/>
                <a:ea typeface="Roboto" pitchFamily="2" charset="0"/>
              </a:rPr>
              <a:t>khoán</a:t>
            </a:r>
            <a:r>
              <a:rPr lang="en-US" sz="1600" b="1" i="1" dirty="0">
                <a:solidFill>
                  <a:srgbClr val="005992"/>
                </a:solidFill>
                <a:latin typeface="Roboto" pitchFamily="2" charset="0"/>
                <a:ea typeface="Roboto" pitchFamily="2" charset="0"/>
              </a:rPr>
              <a:t> </a:t>
            </a:r>
            <a:r>
              <a:rPr lang="en-US" sz="1600" b="1" i="1" dirty="0" err="1">
                <a:solidFill>
                  <a:srgbClr val="005992"/>
                </a:solidFill>
                <a:latin typeface="Roboto" pitchFamily="2" charset="0"/>
                <a:ea typeface="Roboto" pitchFamily="2" charset="0"/>
              </a:rPr>
              <a:t>Công</a:t>
            </a:r>
            <a:r>
              <a:rPr lang="en-US" sz="1600" b="1" i="1" dirty="0">
                <a:solidFill>
                  <a:srgbClr val="005992"/>
                </a:solidFill>
                <a:latin typeface="Roboto" pitchFamily="2" charset="0"/>
                <a:ea typeface="Roboto" pitchFamily="2" charset="0"/>
              </a:rPr>
              <a:t> </a:t>
            </a:r>
            <a:r>
              <a:rPr lang="en-US" sz="1600" b="1" i="1" dirty="0" err="1">
                <a:solidFill>
                  <a:srgbClr val="005992"/>
                </a:solidFill>
                <a:latin typeface="Roboto" pitchFamily="2" charset="0"/>
                <a:ea typeface="Roboto" pitchFamily="2" charset="0"/>
              </a:rPr>
              <a:t>thương</a:t>
            </a:r>
            <a:r>
              <a:rPr lang="en-US" sz="1600" b="1" i="1" dirty="0">
                <a:solidFill>
                  <a:srgbClr val="005992"/>
                </a:solidFill>
                <a:latin typeface="Roboto" pitchFamily="2" charset="0"/>
                <a:ea typeface="Roboto" pitchFamily="2" charset="0"/>
              </a:rPr>
              <a:t> </a:t>
            </a:r>
            <a:r>
              <a:rPr lang="en-US" sz="1600" b="1" i="1">
                <a:solidFill>
                  <a:srgbClr val="005992"/>
                </a:solidFill>
                <a:latin typeface="Roboto" pitchFamily="2" charset="0"/>
                <a:ea typeface="Roboto" pitchFamily="2" charset="0"/>
              </a:rPr>
              <a:t>– VietinBank </a:t>
            </a:r>
            <a:r>
              <a:rPr lang="en-US" sz="1600" b="1" i="1" dirty="0">
                <a:solidFill>
                  <a:srgbClr val="005992"/>
                </a:solidFill>
                <a:latin typeface="Roboto" pitchFamily="2" charset="0"/>
                <a:ea typeface="Roboto" pitchFamily="2" charset="0"/>
              </a:rPr>
              <a:t>Securities</a:t>
            </a:r>
            <a:endParaRPr lang="en-GB" sz="1600" b="1" i="1" dirty="0">
              <a:solidFill>
                <a:srgbClr val="005992"/>
              </a:solidFill>
              <a:latin typeface="Roboto" pitchFamily="2" charset="0"/>
              <a:ea typeface="Roboto" pitchFamily="2" charset="0"/>
            </a:endParaRPr>
          </a:p>
        </p:txBody>
      </p:sp>
      <p:sp>
        <p:nvSpPr>
          <p:cNvPr id="23" name="TextBox 22">
            <a:extLst>
              <a:ext uri="{FF2B5EF4-FFF2-40B4-BE49-F238E27FC236}">
                <a16:creationId xmlns:a16="http://schemas.microsoft.com/office/drawing/2014/main" id="{42CD3701-1FF3-E622-3E78-69C9C0E537A3}"/>
              </a:ext>
            </a:extLst>
          </p:cNvPr>
          <p:cNvSpPr txBox="1"/>
          <p:nvPr/>
        </p:nvSpPr>
        <p:spPr>
          <a:xfrm>
            <a:off x="8061364" y="170180"/>
            <a:ext cx="4117995" cy="553998"/>
          </a:xfrm>
          <a:prstGeom prst="rect">
            <a:avLst/>
          </a:prstGeom>
          <a:noFill/>
        </p:spPr>
        <p:txBody>
          <a:bodyPr wrap="square" rtlCol="0">
            <a:spAutoFit/>
          </a:bodyPr>
          <a:lstStyle/>
          <a:p>
            <a:r>
              <a:rPr lang="en-US" sz="3000" b="1" dirty="0">
                <a:solidFill>
                  <a:srgbClr val="005993"/>
                </a:solidFill>
                <a:latin typeface="Roboto" pitchFamily="2" charset="0"/>
                <a:ea typeface="Roboto" pitchFamily="2" charset="0"/>
                <a:cs typeface="Aldhabi" panose="020B0604020202020204" pitchFamily="2" charset="-78"/>
              </a:rPr>
              <a:t>THE</a:t>
            </a:r>
            <a:r>
              <a:rPr lang="en-US" sz="3000" b="1" dirty="0">
                <a:latin typeface="Roboto" pitchFamily="2" charset="0"/>
                <a:ea typeface="Roboto" pitchFamily="2" charset="0"/>
                <a:cs typeface="Aldhabi" panose="020B0604020202020204" pitchFamily="2" charset="-78"/>
              </a:rPr>
              <a:t> </a:t>
            </a:r>
            <a:r>
              <a:rPr lang="en-US" sz="3000" b="1" dirty="0">
                <a:solidFill>
                  <a:srgbClr val="D71149"/>
                </a:solidFill>
                <a:latin typeface="Roboto" pitchFamily="2" charset="0"/>
                <a:ea typeface="Roboto" pitchFamily="2" charset="0"/>
                <a:cs typeface="Aldhabi" panose="020B0604020202020204" pitchFamily="2" charset="-78"/>
              </a:rPr>
              <a:t>MORNING</a:t>
            </a:r>
            <a:r>
              <a:rPr lang="en-US" sz="3000" b="1" dirty="0">
                <a:latin typeface="Roboto" pitchFamily="2" charset="0"/>
                <a:ea typeface="Roboto" pitchFamily="2" charset="0"/>
                <a:cs typeface="Aldhabi" panose="020B0604020202020204" pitchFamily="2" charset="-78"/>
              </a:rPr>
              <a:t> </a:t>
            </a:r>
            <a:r>
              <a:rPr lang="en-US" sz="3000" b="1" dirty="0">
                <a:solidFill>
                  <a:srgbClr val="005992"/>
                </a:solidFill>
                <a:latin typeface="Roboto" pitchFamily="2" charset="0"/>
                <a:ea typeface="Roboto" pitchFamily="2" charset="0"/>
                <a:cs typeface="Aldhabi" panose="020B0604020202020204" pitchFamily="2" charset="-78"/>
              </a:rPr>
              <a:t>NEWS</a:t>
            </a:r>
            <a:endParaRPr lang="en-GB" sz="3000" b="1" dirty="0">
              <a:solidFill>
                <a:srgbClr val="005992"/>
              </a:solidFill>
              <a:latin typeface="Roboto" pitchFamily="2" charset="0"/>
              <a:ea typeface="Roboto" pitchFamily="2" charset="0"/>
              <a:cs typeface="Aldhabi" panose="020B0604020202020204" pitchFamily="2" charset="-78"/>
            </a:endParaRPr>
          </a:p>
        </p:txBody>
      </p:sp>
      <p:pic>
        <p:nvPicPr>
          <p:cNvPr id="11" name="Picture 10">
            <a:extLst>
              <a:ext uri="{FF2B5EF4-FFF2-40B4-BE49-F238E27FC236}">
                <a16:creationId xmlns:a16="http://schemas.microsoft.com/office/drawing/2014/main" id="{46056666-CB0B-B112-067E-F0FB251DA9E5}"/>
              </a:ext>
            </a:extLst>
          </p:cNvPr>
          <p:cNvPicPr>
            <a:picLocks noChangeAspect="1"/>
          </p:cNvPicPr>
          <p:nvPr/>
        </p:nvPicPr>
        <p:blipFill>
          <a:blip r:embed="rId3"/>
          <a:stretch>
            <a:fillRect/>
          </a:stretch>
        </p:blipFill>
        <p:spPr>
          <a:xfrm>
            <a:off x="99507" y="22215"/>
            <a:ext cx="2155356" cy="817300"/>
          </a:xfrm>
          <a:prstGeom prst="rect">
            <a:avLst/>
          </a:prstGeom>
        </p:spPr>
      </p:pic>
    </p:spTree>
    <p:extLst>
      <p:ext uri="{BB962C8B-B14F-4D97-AF65-F5344CB8AC3E}">
        <p14:creationId xmlns:p14="http://schemas.microsoft.com/office/powerpoint/2010/main" val="34479493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087D67C2-F404-1D98-1CFC-245DC2638BBD}"/>
              </a:ext>
            </a:extLst>
          </p:cNvPr>
          <p:cNvSpPr txBox="1"/>
          <p:nvPr/>
        </p:nvSpPr>
        <p:spPr>
          <a:xfrm>
            <a:off x="2021854" y="232996"/>
            <a:ext cx="8148291" cy="461665"/>
          </a:xfrm>
          <a:prstGeom prst="rect">
            <a:avLst/>
          </a:prstGeom>
          <a:noFill/>
        </p:spPr>
        <p:txBody>
          <a:bodyPr wrap="square" rtlCol="0">
            <a:spAutoFit/>
          </a:bodyPr>
          <a:lstStyle/>
          <a:p>
            <a:pPr algn="ctr"/>
            <a:r>
              <a:rPr lang="en-US" sz="2400" b="1" dirty="0">
                <a:solidFill>
                  <a:srgbClr val="005993"/>
                </a:solidFill>
                <a:latin typeface="Roboto" pitchFamily="2" charset="0"/>
                <a:ea typeface="Roboto" pitchFamily="2" charset="0"/>
                <a:cs typeface="Aldhabi" panose="020B0604020202020204" pitchFamily="2" charset="-78"/>
              </a:rPr>
              <a:t>TIN TỨC ĐẦU NGÀY</a:t>
            </a:r>
            <a:endParaRPr lang="en-GB" sz="2400" b="1" dirty="0">
              <a:solidFill>
                <a:srgbClr val="005992"/>
              </a:solidFill>
              <a:latin typeface="Roboto" pitchFamily="2" charset="0"/>
              <a:ea typeface="Roboto" pitchFamily="2" charset="0"/>
              <a:cs typeface="Aldhabi" panose="020B0604020202020204" pitchFamily="2" charset="-78"/>
            </a:endParaRPr>
          </a:p>
        </p:txBody>
      </p:sp>
      <p:sp>
        <p:nvSpPr>
          <p:cNvPr id="7" name="TextBox 6">
            <a:extLst>
              <a:ext uri="{FF2B5EF4-FFF2-40B4-BE49-F238E27FC236}">
                <a16:creationId xmlns:a16="http://schemas.microsoft.com/office/drawing/2014/main" id="{6FB1CD26-2886-162B-DF4E-370EEC442695}"/>
              </a:ext>
            </a:extLst>
          </p:cNvPr>
          <p:cNvSpPr txBox="1"/>
          <p:nvPr/>
        </p:nvSpPr>
        <p:spPr>
          <a:xfrm>
            <a:off x="99507" y="694661"/>
            <a:ext cx="6331774" cy="5113195"/>
          </a:xfrm>
          <a:prstGeom prst="rect">
            <a:avLst/>
          </a:prstGeom>
          <a:noFill/>
        </p:spPr>
        <p:txBody>
          <a:bodyPr wrap="square">
            <a:spAutoFit/>
          </a:bodyPr>
          <a:lstStyle/>
          <a:p>
            <a:pPr algn="just">
              <a:lnSpc>
                <a:spcPct val="110000"/>
              </a:lnSpc>
              <a:spcBef>
                <a:spcPts val="1200"/>
              </a:spcBef>
              <a:buSzPct val="150000"/>
            </a:pPr>
            <a:r>
              <a:rPr lang="en-US" sz="1400" b="1" dirty="0" err="1">
                <a:solidFill>
                  <a:srgbClr val="FF0000"/>
                </a:solidFill>
                <a:latin typeface="Roboto" panose="02000000000000000000" pitchFamily="2" charset="0"/>
                <a:ea typeface="Roboto" panose="02000000000000000000" pitchFamily="2" charset="0"/>
              </a:rPr>
              <a:t>Quốc</a:t>
            </a:r>
            <a:r>
              <a:rPr lang="en-US" sz="1400" b="1" dirty="0">
                <a:solidFill>
                  <a:srgbClr val="FF0000"/>
                </a:solidFill>
                <a:latin typeface="Roboto" panose="02000000000000000000" pitchFamily="2" charset="0"/>
                <a:ea typeface="Roboto" panose="02000000000000000000" pitchFamily="2" charset="0"/>
              </a:rPr>
              <a:t> </a:t>
            </a:r>
            <a:r>
              <a:rPr lang="en-US" sz="1400" b="1" dirty="0" err="1">
                <a:solidFill>
                  <a:srgbClr val="FF0000"/>
                </a:solidFill>
                <a:latin typeface="Roboto" panose="02000000000000000000" pitchFamily="2" charset="0"/>
                <a:ea typeface="Roboto" panose="02000000000000000000" pitchFamily="2" charset="0"/>
              </a:rPr>
              <a:t>tế</a:t>
            </a:r>
            <a:endParaRPr lang="en-GB" sz="1400" b="1" dirty="0">
              <a:solidFill>
                <a:srgbClr val="FF0000"/>
              </a:solidFill>
              <a:latin typeface="Roboto" panose="02000000000000000000" pitchFamily="2" charset="0"/>
              <a:ea typeface="Roboto" panose="02000000000000000000" pitchFamily="2" charset="0"/>
            </a:endParaRPr>
          </a:p>
          <a:p>
            <a:pPr marL="285750" indent="-285750" algn="just">
              <a:lnSpc>
                <a:spcPct val="110000"/>
              </a:lnSpc>
              <a:spcBef>
                <a:spcPts val="1200"/>
              </a:spcBef>
              <a:buSzPct val="150000"/>
              <a:buFontTx/>
              <a:buBlip>
                <a:blip r:embed="rId3"/>
              </a:buBlip>
            </a:pPr>
            <a:r>
              <a:rPr lang="en-US" sz="1400" dirty="0" err="1">
                <a:solidFill>
                  <a:srgbClr val="005992"/>
                </a:solidFill>
                <a:latin typeface="Roboto" panose="02000000000000000000" pitchFamily="2" charset="0"/>
                <a:ea typeface="Roboto" panose="02000000000000000000" pitchFamily="2" charset="0"/>
                <a:cs typeface="Roboto" panose="02000000000000000000" pitchFamily="2" charset="0"/>
              </a:rPr>
              <a:t>Phố</a:t>
            </a:r>
            <a:r>
              <a:rPr lang="en-US" sz="1400" dirty="0">
                <a:solidFill>
                  <a:srgbClr val="005992"/>
                </a:solidFill>
                <a:latin typeface="Roboto" panose="02000000000000000000" pitchFamily="2" charset="0"/>
                <a:ea typeface="Roboto" panose="02000000000000000000" pitchFamily="2" charset="0"/>
                <a:cs typeface="Roboto" panose="02000000000000000000" pitchFamily="2" charset="0"/>
              </a:rPr>
              <a:t> Wall </a:t>
            </a:r>
            <a:r>
              <a:rPr lang="en-US" sz="1400" dirty="0" err="1">
                <a:solidFill>
                  <a:srgbClr val="005992"/>
                </a:solidFill>
                <a:latin typeface="Roboto" panose="02000000000000000000" pitchFamily="2" charset="0"/>
                <a:ea typeface="Roboto" panose="02000000000000000000" pitchFamily="2" charset="0"/>
                <a:cs typeface="Roboto" panose="02000000000000000000" pitchFamily="2" charset="0"/>
              </a:rPr>
              <a:t>có</a:t>
            </a:r>
            <a:r>
              <a:rPr lang="en-US" sz="1400" dirty="0">
                <a:solidFill>
                  <a:srgbClr val="005992"/>
                </a:solidFill>
                <a:latin typeface="Roboto" panose="02000000000000000000" pitchFamily="2" charset="0"/>
                <a:ea typeface="Roboto" panose="02000000000000000000" pitchFamily="2" charset="0"/>
                <a:cs typeface="Roboto" panose="02000000000000000000" pitchFamily="2" charset="0"/>
              </a:rPr>
              <a:t> </a:t>
            </a:r>
            <a:r>
              <a:rPr lang="en-US" sz="1400" dirty="0" err="1">
                <a:solidFill>
                  <a:srgbClr val="005992"/>
                </a:solidFill>
                <a:latin typeface="Roboto" panose="02000000000000000000" pitchFamily="2" charset="0"/>
                <a:ea typeface="Roboto" panose="02000000000000000000" pitchFamily="2" charset="0"/>
                <a:cs typeface="Roboto" panose="02000000000000000000" pitchFamily="2" charset="0"/>
              </a:rPr>
              <a:t>phiên</a:t>
            </a:r>
            <a:r>
              <a:rPr lang="en-US" sz="1400" dirty="0">
                <a:solidFill>
                  <a:srgbClr val="005992"/>
                </a:solidFill>
                <a:latin typeface="Roboto" panose="02000000000000000000" pitchFamily="2" charset="0"/>
                <a:ea typeface="Roboto" panose="02000000000000000000" pitchFamily="2" charset="0"/>
                <a:cs typeface="Roboto" panose="02000000000000000000" pitchFamily="2" charset="0"/>
              </a:rPr>
              <a:t> </a:t>
            </a:r>
            <a:r>
              <a:rPr lang="en-US" sz="1400" dirty="0" err="1">
                <a:solidFill>
                  <a:srgbClr val="005992"/>
                </a:solidFill>
                <a:latin typeface="Roboto" panose="02000000000000000000" pitchFamily="2" charset="0"/>
                <a:ea typeface="Roboto" panose="02000000000000000000" pitchFamily="2" charset="0"/>
                <a:cs typeface="Roboto" panose="02000000000000000000" pitchFamily="2" charset="0"/>
              </a:rPr>
              <a:t>giao</a:t>
            </a:r>
            <a:r>
              <a:rPr lang="en-US" sz="1400" dirty="0">
                <a:solidFill>
                  <a:srgbClr val="005992"/>
                </a:solidFill>
                <a:latin typeface="Roboto" panose="02000000000000000000" pitchFamily="2" charset="0"/>
                <a:ea typeface="Roboto" panose="02000000000000000000" pitchFamily="2" charset="0"/>
                <a:cs typeface="Roboto" panose="02000000000000000000" pitchFamily="2" charset="0"/>
              </a:rPr>
              <a:t> </a:t>
            </a:r>
            <a:r>
              <a:rPr lang="en-US" sz="1400" dirty="0" err="1">
                <a:solidFill>
                  <a:srgbClr val="005992"/>
                </a:solidFill>
                <a:latin typeface="Roboto" panose="02000000000000000000" pitchFamily="2" charset="0"/>
                <a:ea typeface="Roboto" panose="02000000000000000000" pitchFamily="2" charset="0"/>
                <a:cs typeface="Roboto" panose="02000000000000000000" pitchFamily="2" charset="0"/>
              </a:rPr>
              <a:t>dịch</a:t>
            </a:r>
            <a:r>
              <a:rPr lang="en-US" sz="1400" dirty="0">
                <a:solidFill>
                  <a:srgbClr val="005992"/>
                </a:solidFill>
                <a:latin typeface="Roboto" panose="02000000000000000000" pitchFamily="2" charset="0"/>
                <a:ea typeface="Roboto" panose="02000000000000000000" pitchFamily="2" charset="0"/>
                <a:cs typeface="Roboto" panose="02000000000000000000" pitchFamily="2" charset="0"/>
              </a:rPr>
              <a:t> </a:t>
            </a:r>
            <a:r>
              <a:rPr lang="en-US" sz="1400" dirty="0" err="1">
                <a:solidFill>
                  <a:srgbClr val="005992"/>
                </a:solidFill>
                <a:latin typeface="Roboto" panose="02000000000000000000" pitchFamily="2" charset="0"/>
                <a:ea typeface="Roboto" panose="02000000000000000000" pitchFamily="2" charset="0"/>
                <a:cs typeface="Roboto" panose="02000000000000000000" pitchFamily="2" charset="0"/>
              </a:rPr>
              <a:t>tăng</a:t>
            </a:r>
            <a:r>
              <a:rPr lang="en-US" sz="1400" dirty="0">
                <a:solidFill>
                  <a:srgbClr val="005992"/>
                </a:solidFill>
                <a:latin typeface="Roboto" panose="02000000000000000000" pitchFamily="2" charset="0"/>
                <a:ea typeface="Roboto" panose="02000000000000000000" pitchFamily="2" charset="0"/>
                <a:cs typeface="Roboto" panose="02000000000000000000" pitchFamily="2" charset="0"/>
              </a:rPr>
              <a:t> </a:t>
            </a:r>
            <a:r>
              <a:rPr lang="en-US" sz="1400" dirty="0" err="1">
                <a:solidFill>
                  <a:srgbClr val="005992"/>
                </a:solidFill>
                <a:latin typeface="Roboto" panose="02000000000000000000" pitchFamily="2" charset="0"/>
                <a:ea typeface="Roboto" panose="02000000000000000000" pitchFamily="2" charset="0"/>
                <a:cs typeface="Roboto" panose="02000000000000000000" pitchFamily="2" charset="0"/>
              </a:rPr>
              <a:t>điểm</a:t>
            </a:r>
            <a:r>
              <a:rPr lang="en-US" sz="1400" dirty="0">
                <a:solidFill>
                  <a:srgbClr val="005992"/>
                </a:solidFill>
                <a:latin typeface="Roboto" panose="02000000000000000000" pitchFamily="2" charset="0"/>
                <a:ea typeface="Roboto" panose="02000000000000000000" pitchFamily="2" charset="0"/>
                <a:cs typeface="Roboto" panose="02000000000000000000" pitchFamily="2" charset="0"/>
              </a:rPr>
              <a:t> </a:t>
            </a:r>
            <a:r>
              <a:rPr lang="en-US" sz="1400" dirty="0" err="1">
                <a:solidFill>
                  <a:srgbClr val="005992"/>
                </a:solidFill>
                <a:latin typeface="Roboto" panose="02000000000000000000" pitchFamily="2" charset="0"/>
                <a:ea typeface="Roboto" panose="02000000000000000000" pitchFamily="2" charset="0"/>
                <a:cs typeface="Roboto" panose="02000000000000000000" pitchFamily="2" charset="0"/>
              </a:rPr>
              <a:t>trong</a:t>
            </a:r>
            <a:r>
              <a:rPr lang="en-US" sz="1400" dirty="0">
                <a:solidFill>
                  <a:srgbClr val="005992"/>
                </a:solidFill>
                <a:latin typeface="Roboto" panose="02000000000000000000" pitchFamily="2" charset="0"/>
                <a:ea typeface="Roboto" panose="02000000000000000000" pitchFamily="2" charset="0"/>
                <a:cs typeface="Roboto" panose="02000000000000000000" pitchFamily="2" charset="0"/>
              </a:rPr>
              <a:t> </a:t>
            </a:r>
            <a:r>
              <a:rPr lang="en-US" sz="1400" dirty="0" err="1">
                <a:solidFill>
                  <a:srgbClr val="005992"/>
                </a:solidFill>
                <a:latin typeface="Roboto" panose="02000000000000000000" pitchFamily="2" charset="0"/>
                <a:ea typeface="Roboto" panose="02000000000000000000" pitchFamily="2" charset="0"/>
                <a:cs typeface="Roboto" panose="02000000000000000000" pitchFamily="2" charset="0"/>
              </a:rPr>
              <a:t>ngày</a:t>
            </a:r>
            <a:r>
              <a:rPr lang="en-US" sz="1400" dirty="0">
                <a:solidFill>
                  <a:srgbClr val="005992"/>
                </a:solidFill>
                <a:latin typeface="Roboto" panose="02000000000000000000" pitchFamily="2" charset="0"/>
                <a:ea typeface="Roboto" panose="02000000000000000000" pitchFamily="2" charset="0"/>
                <a:cs typeface="Roboto" panose="02000000000000000000" pitchFamily="2" charset="0"/>
              </a:rPr>
              <a:t> 30/08. </a:t>
            </a:r>
            <a:r>
              <a:rPr lang="en-US" sz="1400" dirty="0" err="1">
                <a:solidFill>
                  <a:srgbClr val="005992"/>
                </a:solidFill>
                <a:latin typeface="Roboto" panose="02000000000000000000" pitchFamily="2" charset="0"/>
                <a:ea typeface="Roboto" panose="02000000000000000000" pitchFamily="2" charset="0"/>
                <a:cs typeface="Roboto" panose="02000000000000000000" pitchFamily="2" charset="0"/>
              </a:rPr>
              <a:t>Chỉ</a:t>
            </a:r>
            <a:r>
              <a:rPr lang="en-US" sz="1400" dirty="0">
                <a:solidFill>
                  <a:srgbClr val="005992"/>
                </a:solidFill>
                <a:latin typeface="Roboto" panose="02000000000000000000" pitchFamily="2" charset="0"/>
                <a:ea typeface="Roboto" panose="02000000000000000000" pitchFamily="2" charset="0"/>
                <a:cs typeface="Roboto" panose="02000000000000000000" pitchFamily="2" charset="0"/>
              </a:rPr>
              <a:t> </a:t>
            </a:r>
            <a:r>
              <a:rPr lang="en-US" sz="1400" dirty="0" err="1">
                <a:solidFill>
                  <a:srgbClr val="005992"/>
                </a:solidFill>
                <a:latin typeface="Roboto" panose="02000000000000000000" pitchFamily="2" charset="0"/>
                <a:ea typeface="Roboto" panose="02000000000000000000" pitchFamily="2" charset="0"/>
                <a:cs typeface="Roboto" panose="02000000000000000000" pitchFamily="2" charset="0"/>
              </a:rPr>
              <a:t>số</a:t>
            </a:r>
            <a:r>
              <a:rPr lang="en-US" sz="1400" dirty="0">
                <a:solidFill>
                  <a:srgbClr val="005992"/>
                </a:solidFill>
                <a:latin typeface="Roboto" panose="02000000000000000000" pitchFamily="2" charset="0"/>
                <a:ea typeface="Roboto" panose="02000000000000000000" pitchFamily="2" charset="0"/>
                <a:cs typeface="Roboto" panose="02000000000000000000" pitchFamily="2" charset="0"/>
              </a:rPr>
              <a:t> Dow Jones </a:t>
            </a:r>
            <a:r>
              <a:rPr lang="en-US" sz="1400" dirty="0" err="1">
                <a:solidFill>
                  <a:srgbClr val="005992"/>
                </a:solidFill>
                <a:latin typeface="Roboto" panose="02000000000000000000" pitchFamily="2" charset="0"/>
                <a:ea typeface="Roboto" panose="02000000000000000000" pitchFamily="2" charset="0"/>
                <a:cs typeface="Roboto" panose="02000000000000000000" pitchFamily="2" charset="0"/>
              </a:rPr>
              <a:t>tăng</a:t>
            </a:r>
            <a:r>
              <a:rPr lang="en-US" sz="1400" dirty="0">
                <a:solidFill>
                  <a:srgbClr val="005992"/>
                </a:solidFill>
                <a:latin typeface="Roboto" panose="02000000000000000000" pitchFamily="2" charset="0"/>
                <a:ea typeface="Roboto" panose="02000000000000000000" pitchFamily="2" charset="0"/>
                <a:cs typeface="Roboto" panose="02000000000000000000" pitchFamily="2" charset="0"/>
              </a:rPr>
              <a:t> 37,57 </a:t>
            </a:r>
            <a:r>
              <a:rPr lang="en-US" sz="1400" dirty="0" err="1">
                <a:solidFill>
                  <a:srgbClr val="005992"/>
                </a:solidFill>
                <a:latin typeface="Roboto" panose="02000000000000000000" pitchFamily="2" charset="0"/>
                <a:ea typeface="Roboto" panose="02000000000000000000" pitchFamily="2" charset="0"/>
                <a:cs typeface="Roboto" panose="02000000000000000000" pitchFamily="2" charset="0"/>
              </a:rPr>
              <a:t>điểm</a:t>
            </a:r>
            <a:r>
              <a:rPr lang="en-US" sz="1400" dirty="0">
                <a:solidFill>
                  <a:srgbClr val="005992"/>
                </a:solidFill>
                <a:latin typeface="Roboto" panose="02000000000000000000" pitchFamily="2" charset="0"/>
                <a:ea typeface="Roboto" panose="02000000000000000000" pitchFamily="2" charset="0"/>
                <a:cs typeface="Roboto" panose="02000000000000000000" pitchFamily="2" charset="0"/>
              </a:rPr>
              <a:t> (+0,11%), </a:t>
            </a:r>
            <a:r>
              <a:rPr lang="en-US" sz="1400" dirty="0" err="1">
                <a:solidFill>
                  <a:srgbClr val="005992"/>
                </a:solidFill>
                <a:latin typeface="Roboto" panose="02000000000000000000" pitchFamily="2" charset="0"/>
                <a:ea typeface="Roboto" panose="02000000000000000000" pitchFamily="2" charset="0"/>
                <a:cs typeface="Roboto" panose="02000000000000000000" pitchFamily="2" charset="0"/>
              </a:rPr>
              <a:t>chỉ</a:t>
            </a:r>
            <a:r>
              <a:rPr lang="en-US" sz="1400" dirty="0">
                <a:solidFill>
                  <a:srgbClr val="005992"/>
                </a:solidFill>
                <a:latin typeface="Roboto" panose="02000000000000000000" pitchFamily="2" charset="0"/>
                <a:ea typeface="Roboto" panose="02000000000000000000" pitchFamily="2" charset="0"/>
                <a:cs typeface="Roboto" panose="02000000000000000000" pitchFamily="2" charset="0"/>
              </a:rPr>
              <a:t> </a:t>
            </a:r>
            <a:r>
              <a:rPr lang="en-US" sz="1400" dirty="0" err="1">
                <a:solidFill>
                  <a:srgbClr val="005992"/>
                </a:solidFill>
                <a:latin typeface="Roboto" panose="02000000000000000000" pitchFamily="2" charset="0"/>
                <a:ea typeface="Roboto" panose="02000000000000000000" pitchFamily="2" charset="0"/>
                <a:cs typeface="Roboto" panose="02000000000000000000" pitchFamily="2" charset="0"/>
              </a:rPr>
              <a:t>số</a:t>
            </a:r>
            <a:r>
              <a:rPr lang="en-US" sz="1400" dirty="0">
                <a:solidFill>
                  <a:srgbClr val="005992"/>
                </a:solidFill>
                <a:latin typeface="Roboto" panose="02000000000000000000" pitchFamily="2" charset="0"/>
                <a:ea typeface="Roboto" panose="02000000000000000000" pitchFamily="2" charset="0"/>
                <a:cs typeface="Roboto" panose="02000000000000000000" pitchFamily="2" charset="0"/>
              </a:rPr>
              <a:t> NASDAQ </a:t>
            </a:r>
            <a:r>
              <a:rPr lang="en-US" sz="1400" dirty="0" err="1">
                <a:solidFill>
                  <a:srgbClr val="005992"/>
                </a:solidFill>
                <a:latin typeface="Roboto" panose="02000000000000000000" pitchFamily="2" charset="0"/>
                <a:ea typeface="Roboto" panose="02000000000000000000" pitchFamily="2" charset="0"/>
                <a:cs typeface="Roboto" panose="02000000000000000000" pitchFamily="2" charset="0"/>
              </a:rPr>
              <a:t>tăng</a:t>
            </a:r>
            <a:r>
              <a:rPr lang="en-US" sz="1400" dirty="0">
                <a:solidFill>
                  <a:srgbClr val="005992"/>
                </a:solidFill>
                <a:latin typeface="Roboto" panose="02000000000000000000" pitchFamily="2" charset="0"/>
                <a:ea typeface="Roboto" panose="02000000000000000000" pitchFamily="2" charset="0"/>
                <a:cs typeface="Roboto" panose="02000000000000000000" pitchFamily="2" charset="0"/>
              </a:rPr>
              <a:t> 85,88 </a:t>
            </a:r>
            <a:r>
              <a:rPr lang="en-US" sz="1400" dirty="0" err="1">
                <a:solidFill>
                  <a:srgbClr val="005992"/>
                </a:solidFill>
                <a:latin typeface="Roboto" panose="02000000000000000000" pitchFamily="2" charset="0"/>
                <a:ea typeface="Roboto" panose="02000000000000000000" pitchFamily="2" charset="0"/>
                <a:cs typeface="Roboto" panose="02000000000000000000" pitchFamily="2" charset="0"/>
              </a:rPr>
              <a:t>điểm</a:t>
            </a:r>
            <a:r>
              <a:rPr lang="en-US" sz="1400" dirty="0">
                <a:solidFill>
                  <a:srgbClr val="005992"/>
                </a:solidFill>
                <a:latin typeface="Roboto" panose="02000000000000000000" pitchFamily="2" charset="0"/>
                <a:ea typeface="Roboto" panose="02000000000000000000" pitchFamily="2" charset="0"/>
                <a:cs typeface="Roboto" panose="02000000000000000000" pitchFamily="2" charset="0"/>
              </a:rPr>
              <a:t> (+0,56%) </a:t>
            </a:r>
            <a:r>
              <a:rPr lang="en-US" sz="1400" dirty="0" err="1">
                <a:solidFill>
                  <a:srgbClr val="005992"/>
                </a:solidFill>
                <a:latin typeface="Roboto" panose="02000000000000000000" pitchFamily="2" charset="0"/>
                <a:ea typeface="Roboto" panose="02000000000000000000" pitchFamily="2" charset="0"/>
                <a:cs typeface="Roboto" panose="02000000000000000000" pitchFamily="2" charset="0"/>
              </a:rPr>
              <a:t>và</a:t>
            </a:r>
            <a:r>
              <a:rPr lang="en-US" sz="1400" dirty="0">
                <a:solidFill>
                  <a:srgbClr val="005992"/>
                </a:solidFill>
                <a:latin typeface="Roboto" panose="02000000000000000000" pitchFamily="2" charset="0"/>
                <a:ea typeface="Roboto" panose="02000000000000000000" pitchFamily="2" charset="0"/>
                <a:cs typeface="Roboto" panose="02000000000000000000" pitchFamily="2" charset="0"/>
              </a:rPr>
              <a:t> </a:t>
            </a:r>
            <a:r>
              <a:rPr lang="en-US" sz="1400" dirty="0" err="1">
                <a:solidFill>
                  <a:srgbClr val="005992"/>
                </a:solidFill>
                <a:latin typeface="Roboto" panose="02000000000000000000" pitchFamily="2" charset="0"/>
                <a:ea typeface="Roboto" panose="02000000000000000000" pitchFamily="2" charset="0"/>
                <a:cs typeface="Roboto" panose="02000000000000000000" pitchFamily="2" charset="0"/>
              </a:rPr>
              <a:t>chỉ</a:t>
            </a:r>
            <a:r>
              <a:rPr lang="en-US" sz="1400" dirty="0">
                <a:solidFill>
                  <a:srgbClr val="005992"/>
                </a:solidFill>
                <a:latin typeface="Roboto" panose="02000000000000000000" pitchFamily="2" charset="0"/>
                <a:ea typeface="Roboto" panose="02000000000000000000" pitchFamily="2" charset="0"/>
                <a:cs typeface="Roboto" panose="02000000000000000000" pitchFamily="2" charset="0"/>
              </a:rPr>
              <a:t> </a:t>
            </a:r>
            <a:r>
              <a:rPr lang="en-US" sz="1400" dirty="0" err="1">
                <a:solidFill>
                  <a:srgbClr val="005992"/>
                </a:solidFill>
                <a:latin typeface="Roboto" panose="02000000000000000000" pitchFamily="2" charset="0"/>
                <a:ea typeface="Roboto" panose="02000000000000000000" pitchFamily="2" charset="0"/>
                <a:cs typeface="Roboto" panose="02000000000000000000" pitchFamily="2" charset="0"/>
              </a:rPr>
              <a:t>số</a:t>
            </a:r>
            <a:r>
              <a:rPr lang="en-US" sz="1400" dirty="0">
                <a:solidFill>
                  <a:srgbClr val="005992"/>
                </a:solidFill>
                <a:latin typeface="Roboto" panose="02000000000000000000" pitchFamily="2" charset="0"/>
                <a:ea typeface="Roboto" panose="02000000000000000000" pitchFamily="2" charset="0"/>
                <a:cs typeface="Roboto" panose="02000000000000000000" pitchFamily="2" charset="0"/>
              </a:rPr>
              <a:t> S&amp;P 500 </a:t>
            </a:r>
            <a:r>
              <a:rPr lang="en-US" sz="1400" dirty="0" err="1">
                <a:solidFill>
                  <a:srgbClr val="005992"/>
                </a:solidFill>
                <a:latin typeface="Roboto" panose="02000000000000000000" pitchFamily="2" charset="0"/>
                <a:ea typeface="Roboto" panose="02000000000000000000" pitchFamily="2" charset="0"/>
                <a:cs typeface="Roboto" panose="02000000000000000000" pitchFamily="2" charset="0"/>
              </a:rPr>
              <a:t>tăng</a:t>
            </a:r>
            <a:r>
              <a:rPr lang="en-US" sz="1400" dirty="0">
                <a:solidFill>
                  <a:srgbClr val="005992"/>
                </a:solidFill>
                <a:latin typeface="Roboto" panose="02000000000000000000" pitchFamily="2" charset="0"/>
                <a:ea typeface="Roboto" panose="02000000000000000000" pitchFamily="2" charset="0"/>
                <a:cs typeface="Roboto" panose="02000000000000000000" pitchFamily="2" charset="0"/>
              </a:rPr>
              <a:t> 17,24 </a:t>
            </a:r>
            <a:r>
              <a:rPr lang="en-US" sz="1400" dirty="0" err="1">
                <a:solidFill>
                  <a:srgbClr val="005992"/>
                </a:solidFill>
                <a:latin typeface="Roboto" panose="02000000000000000000" pitchFamily="2" charset="0"/>
                <a:ea typeface="Roboto" panose="02000000000000000000" pitchFamily="2" charset="0"/>
                <a:cs typeface="Roboto" panose="02000000000000000000" pitchFamily="2" charset="0"/>
              </a:rPr>
              <a:t>điểm</a:t>
            </a:r>
            <a:r>
              <a:rPr lang="en-US" sz="1400" dirty="0">
                <a:solidFill>
                  <a:srgbClr val="005992"/>
                </a:solidFill>
                <a:latin typeface="Roboto" panose="02000000000000000000" pitchFamily="2" charset="0"/>
                <a:ea typeface="Roboto" panose="02000000000000000000" pitchFamily="2" charset="0"/>
                <a:cs typeface="Roboto" panose="02000000000000000000" pitchFamily="2" charset="0"/>
              </a:rPr>
              <a:t> (+0,38%). </a:t>
            </a:r>
            <a:r>
              <a:rPr lang="en-US" sz="1400" dirty="0" err="1">
                <a:solidFill>
                  <a:srgbClr val="005992"/>
                </a:solidFill>
                <a:latin typeface="Roboto" panose="02000000000000000000" pitchFamily="2" charset="0"/>
                <a:ea typeface="Roboto" panose="02000000000000000000" pitchFamily="2" charset="0"/>
                <a:cs typeface="Roboto" panose="02000000000000000000" pitchFamily="2" charset="0"/>
              </a:rPr>
              <a:t>Chứng</a:t>
            </a:r>
            <a:r>
              <a:rPr lang="en-US" sz="1400" dirty="0">
                <a:solidFill>
                  <a:srgbClr val="005992"/>
                </a:solidFill>
                <a:latin typeface="Roboto" panose="02000000000000000000" pitchFamily="2" charset="0"/>
                <a:ea typeface="Roboto" panose="02000000000000000000" pitchFamily="2" charset="0"/>
                <a:cs typeface="Roboto" panose="02000000000000000000" pitchFamily="2" charset="0"/>
              </a:rPr>
              <a:t> </a:t>
            </a:r>
            <a:r>
              <a:rPr lang="en-US" sz="1400" dirty="0" err="1">
                <a:solidFill>
                  <a:srgbClr val="005992"/>
                </a:solidFill>
                <a:latin typeface="Roboto" panose="02000000000000000000" pitchFamily="2" charset="0"/>
                <a:ea typeface="Roboto" panose="02000000000000000000" pitchFamily="2" charset="0"/>
                <a:cs typeface="Roboto" panose="02000000000000000000" pitchFamily="2" charset="0"/>
              </a:rPr>
              <a:t>khoán</a:t>
            </a:r>
            <a:r>
              <a:rPr lang="en-US" sz="1400" dirty="0">
                <a:solidFill>
                  <a:srgbClr val="005992"/>
                </a:solidFill>
                <a:latin typeface="Roboto" panose="02000000000000000000" pitchFamily="2" charset="0"/>
                <a:ea typeface="Roboto" panose="02000000000000000000" pitchFamily="2" charset="0"/>
                <a:cs typeface="Roboto" panose="02000000000000000000" pitchFamily="2" charset="0"/>
              </a:rPr>
              <a:t> </a:t>
            </a:r>
            <a:r>
              <a:rPr lang="en-US" sz="1400" dirty="0" err="1">
                <a:solidFill>
                  <a:srgbClr val="005992"/>
                </a:solidFill>
                <a:latin typeface="Roboto" panose="02000000000000000000" pitchFamily="2" charset="0"/>
                <a:ea typeface="Roboto" panose="02000000000000000000" pitchFamily="2" charset="0"/>
                <a:cs typeface="Roboto" panose="02000000000000000000" pitchFamily="2" charset="0"/>
              </a:rPr>
              <a:t>Mỹ</a:t>
            </a:r>
            <a:r>
              <a:rPr lang="en-US" sz="1400" dirty="0">
                <a:solidFill>
                  <a:srgbClr val="005992"/>
                </a:solidFill>
                <a:latin typeface="Roboto" panose="02000000000000000000" pitchFamily="2" charset="0"/>
                <a:ea typeface="Roboto" panose="02000000000000000000" pitchFamily="2" charset="0"/>
                <a:cs typeface="Roboto" panose="02000000000000000000" pitchFamily="2" charset="0"/>
              </a:rPr>
              <a:t> </a:t>
            </a:r>
            <a:r>
              <a:rPr lang="en-US" sz="1400" dirty="0" err="1">
                <a:solidFill>
                  <a:srgbClr val="005992"/>
                </a:solidFill>
                <a:latin typeface="Roboto" panose="02000000000000000000" pitchFamily="2" charset="0"/>
                <a:ea typeface="Roboto" panose="02000000000000000000" pitchFamily="2" charset="0"/>
                <a:cs typeface="Roboto" panose="02000000000000000000" pitchFamily="2" charset="0"/>
              </a:rPr>
              <a:t>tăng</a:t>
            </a:r>
            <a:r>
              <a:rPr lang="en-US" sz="1400" dirty="0">
                <a:solidFill>
                  <a:srgbClr val="005992"/>
                </a:solidFill>
                <a:latin typeface="Roboto" panose="02000000000000000000" pitchFamily="2" charset="0"/>
                <a:ea typeface="Roboto" panose="02000000000000000000" pitchFamily="2" charset="0"/>
                <a:cs typeface="Roboto" panose="02000000000000000000" pitchFamily="2" charset="0"/>
              </a:rPr>
              <a:t> </a:t>
            </a:r>
            <a:r>
              <a:rPr lang="vi-VN" sz="1400" b="0" i="0" dirty="0">
                <a:solidFill>
                  <a:srgbClr val="005992"/>
                </a:solidFill>
                <a:effectLst/>
                <a:latin typeface="Roboto" panose="02000000000000000000" pitchFamily="2" charset="0"/>
                <a:ea typeface="Roboto" panose="02000000000000000000" pitchFamily="2" charset="0"/>
                <a:cs typeface="Roboto" panose="02000000000000000000" pitchFamily="2" charset="0"/>
              </a:rPr>
              <a:t>mặc dù dữ liệu kinh tế yếu hơn dự kiến khi các nhà đầu tư </a:t>
            </a:r>
            <a:r>
              <a:rPr lang="en-US" sz="1400" i="0" dirty="0" err="1">
                <a:solidFill>
                  <a:srgbClr val="005992"/>
                </a:solidFill>
                <a:effectLst/>
                <a:latin typeface="Roboto" panose="02000000000000000000" pitchFamily="2" charset="0"/>
                <a:ea typeface="Roboto" panose="02000000000000000000" pitchFamily="2" charset="0"/>
                <a:cs typeface="Roboto" panose="02000000000000000000" pitchFamily="2" charset="0"/>
              </a:rPr>
              <a:t>kỳ</a:t>
            </a:r>
            <a:r>
              <a:rPr lang="en-US" sz="1400" i="0" dirty="0">
                <a:solidFill>
                  <a:srgbClr val="005992"/>
                </a:solidFill>
                <a:effectLst/>
                <a:latin typeface="Roboto" panose="02000000000000000000" pitchFamily="2" charset="0"/>
                <a:ea typeface="Roboto" panose="02000000000000000000" pitchFamily="2" charset="0"/>
                <a:cs typeface="Roboto" panose="02000000000000000000" pitchFamily="2" charset="0"/>
              </a:rPr>
              <a:t> </a:t>
            </a:r>
            <a:r>
              <a:rPr lang="en-US" sz="1400" i="0" dirty="0" err="1">
                <a:solidFill>
                  <a:srgbClr val="005992"/>
                </a:solidFill>
                <a:effectLst/>
                <a:latin typeface="Roboto" panose="02000000000000000000" pitchFamily="2" charset="0"/>
                <a:ea typeface="Roboto" panose="02000000000000000000" pitchFamily="2" charset="0"/>
                <a:cs typeface="Roboto" panose="02000000000000000000" pitchFamily="2" charset="0"/>
              </a:rPr>
              <a:t>vọng</a:t>
            </a:r>
            <a:r>
              <a:rPr lang="en-US" sz="1400" i="0" dirty="0">
                <a:solidFill>
                  <a:srgbClr val="005992"/>
                </a:solidFill>
                <a:effectLst/>
                <a:latin typeface="Roboto" panose="02000000000000000000" pitchFamily="2" charset="0"/>
                <a:ea typeface="Roboto" panose="02000000000000000000" pitchFamily="2" charset="0"/>
                <a:cs typeface="Roboto" panose="02000000000000000000" pitchFamily="2" charset="0"/>
              </a:rPr>
              <a:t> </a:t>
            </a:r>
            <a:r>
              <a:rPr lang="en-US" sz="1400" i="0" dirty="0" err="1">
                <a:solidFill>
                  <a:srgbClr val="005992"/>
                </a:solidFill>
                <a:effectLst/>
                <a:latin typeface="Roboto" panose="02000000000000000000" pitchFamily="2" charset="0"/>
                <a:ea typeface="Roboto" panose="02000000000000000000" pitchFamily="2" charset="0"/>
                <a:cs typeface="Roboto" panose="02000000000000000000" pitchFamily="2" charset="0"/>
              </a:rPr>
              <a:t>tạm</a:t>
            </a:r>
            <a:r>
              <a:rPr lang="en-US" sz="1400" i="0" dirty="0">
                <a:solidFill>
                  <a:srgbClr val="005992"/>
                </a:solidFill>
                <a:effectLst/>
                <a:latin typeface="Roboto" panose="02000000000000000000" pitchFamily="2" charset="0"/>
                <a:ea typeface="Roboto" panose="02000000000000000000" pitchFamily="2" charset="0"/>
                <a:cs typeface="Roboto" panose="02000000000000000000" pitchFamily="2" charset="0"/>
              </a:rPr>
              <a:t> </a:t>
            </a:r>
            <a:r>
              <a:rPr lang="en-US" sz="1400" i="0" dirty="0" err="1">
                <a:solidFill>
                  <a:srgbClr val="005992"/>
                </a:solidFill>
                <a:effectLst/>
                <a:latin typeface="Roboto" panose="02000000000000000000" pitchFamily="2" charset="0"/>
                <a:ea typeface="Roboto" panose="02000000000000000000" pitchFamily="2" charset="0"/>
                <a:cs typeface="Roboto" panose="02000000000000000000" pitchFamily="2" charset="0"/>
              </a:rPr>
              <a:t>dừng</a:t>
            </a:r>
            <a:r>
              <a:rPr lang="en-US" sz="1400" i="0" dirty="0">
                <a:solidFill>
                  <a:srgbClr val="005992"/>
                </a:solidFill>
                <a:effectLst/>
                <a:latin typeface="Roboto" panose="02000000000000000000" pitchFamily="2" charset="0"/>
                <a:ea typeface="Roboto" panose="02000000000000000000" pitchFamily="2" charset="0"/>
                <a:cs typeface="Roboto" panose="02000000000000000000" pitchFamily="2" charset="0"/>
              </a:rPr>
              <a:t> </a:t>
            </a:r>
            <a:r>
              <a:rPr lang="en-US" sz="1400" i="0" dirty="0" err="1">
                <a:solidFill>
                  <a:srgbClr val="005992"/>
                </a:solidFill>
                <a:effectLst/>
                <a:latin typeface="Roboto" panose="02000000000000000000" pitchFamily="2" charset="0"/>
                <a:ea typeface="Roboto" panose="02000000000000000000" pitchFamily="2" charset="0"/>
                <a:cs typeface="Roboto" panose="02000000000000000000" pitchFamily="2" charset="0"/>
              </a:rPr>
              <a:t>tăng</a:t>
            </a:r>
            <a:r>
              <a:rPr lang="en-US" sz="1400" i="0" dirty="0">
                <a:solidFill>
                  <a:srgbClr val="005992"/>
                </a:solidFill>
                <a:effectLst/>
                <a:latin typeface="Roboto" panose="02000000000000000000" pitchFamily="2" charset="0"/>
                <a:ea typeface="Roboto" panose="02000000000000000000" pitchFamily="2" charset="0"/>
                <a:cs typeface="Roboto" panose="02000000000000000000" pitchFamily="2" charset="0"/>
              </a:rPr>
              <a:t> </a:t>
            </a:r>
            <a:r>
              <a:rPr lang="en-US" sz="1400" i="0" dirty="0" err="1">
                <a:solidFill>
                  <a:srgbClr val="005992"/>
                </a:solidFill>
                <a:effectLst/>
                <a:latin typeface="Roboto" panose="02000000000000000000" pitchFamily="2" charset="0"/>
                <a:ea typeface="Roboto" panose="02000000000000000000" pitchFamily="2" charset="0"/>
                <a:cs typeface="Roboto" panose="02000000000000000000" pitchFamily="2" charset="0"/>
              </a:rPr>
              <a:t>lãi</a:t>
            </a:r>
            <a:r>
              <a:rPr lang="en-US" sz="1400" i="0" dirty="0">
                <a:solidFill>
                  <a:srgbClr val="005992"/>
                </a:solidFill>
                <a:effectLst/>
                <a:latin typeface="Roboto" panose="02000000000000000000" pitchFamily="2" charset="0"/>
                <a:ea typeface="Roboto" panose="02000000000000000000" pitchFamily="2" charset="0"/>
                <a:cs typeface="Roboto" panose="02000000000000000000" pitchFamily="2" charset="0"/>
              </a:rPr>
              <a:t> </a:t>
            </a:r>
            <a:r>
              <a:rPr lang="en-US" sz="1400" i="0" dirty="0" err="1">
                <a:solidFill>
                  <a:srgbClr val="005992"/>
                </a:solidFill>
                <a:effectLst/>
                <a:latin typeface="Roboto" panose="02000000000000000000" pitchFamily="2" charset="0"/>
                <a:ea typeface="Roboto" panose="02000000000000000000" pitchFamily="2" charset="0"/>
                <a:cs typeface="Roboto" panose="02000000000000000000" pitchFamily="2" charset="0"/>
              </a:rPr>
              <a:t>suất</a:t>
            </a:r>
            <a:r>
              <a:rPr lang="en-US" sz="1400" i="0">
                <a:solidFill>
                  <a:srgbClr val="005992"/>
                </a:solidFill>
                <a:effectLst/>
                <a:latin typeface="Roboto" panose="02000000000000000000" pitchFamily="2" charset="0"/>
                <a:ea typeface="Roboto" panose="02000000000000000000" pitchFamily="2" charset="0"/>
                <a:cs typeface="Roboto" panose="02000000000000000000" pitchFamily="2" charset="0"/>
              </a:rPr>
              <a:t>.</a:t>
            </a:r>
            <a:endParaRPr lang="en-US" sz="1400" dirty="0">
              <a:solidFill>
                <a:srgbClr val="005992"/>
              </a:solidFill>
              <a:latin typeface="Roboto" panose="02000000000000000000" pitchFamily="2" charset="0"/>
              <a:ea typeface="Roboto" panose="02000000000000000000" pitchFamily="2" charset="0"/>
              <a:cs typeface="Roboto" panose="02000000000000000000" pitchFamily="2" charset="0"/>
            </a:endParaRPr>
          </a:p>
          <a:p>
            <a:pPr marL="285750" indent="-285750" algn="just">
              <a:lnSpc>
                <a:spcPct val="110000"/>
              </a:lnSpc>
              <a:spcBef>
                <a:spcPts val="1200"/>
              </a:spcBef>
              <a:buSzPct val="150000"/>
              <a:buFontTx/>
              <a:buBlip>
                <a:blip r:embed="rId3"/>
              </a:buBlip>
            </a:pPr>
            <a:r>
              <a:rPr lang="en-US" sz="1400" dirty="0" err="1">
                <a:solidFill>
                  <a:srgbClr val="005992"/>
                </a:solidFill>
                <a:latin typeface="Roboto" panose="02000000000000000000" pitchFamily="2" charset="0"/>
                <a:ea typeface="Roboto" panose="02000000000000000000" pitchFamily="2" charset="0"/>
                <a:cs typeface="Roboto" panose="02000000000000000000" pitchFamily="2" charset="0"/>
              </a:rPr>
              <a:t>Chứng</a:t>
            </a:r>
            <a:r>
              <a:rPr lang="en-US" sz="1400" dirty="0">
                <a:solidFill>
                  <a:srgbClr val="005992"/>
                </a:solidFill>
                <a:latin typeface="Roboto" panose="02000000000000000000" pitchFamily="2" charset="0"/>
                <a:ea typeface="Roboto" panose="02000000000000000000" pitchFamily="2" charset="0"/>
                <a:cs typeface="Roboto" panose="02000000000000000000" pitchFamily="2" charset="0"/>
              </a:rPr>
              <a:t> </a:t>
            </a:r>
            <a:r>
              <a:rPr lang="en-US" sz="1400" dirty="0" err="1">
                <a:solidFill>
                  <a:srgbClr val="005992"/>
                </a:solidFill>
                <a:latin typeface="Roboto" panose="02000000000000000000" pitchFamily="2" charset="0"/>
                <a:ea typeface="Roboto" panose="02000000000000000000" pitchFamily="2" charset="0"/>
                <a:cs typeface="Roboto" panose="02000000000000000000" pitchFamily="2" charset="0"/>
              </a:rPr>
              <a:t>khoán</a:t>
            </a:r>
            <a:r>
              <a:rPr lang="en-US" sz="1400" dirty="0">
                <a:solidFill>
                  <a:srgbClr val="005992"/>
                </a:solidFill>
                <a:latin typeface="Roboto" panose="02000000000000000000" pitchFamily="2" charset="0"/>
                <a:ea typeface="Roboto" panose="02000000000000000000" pitchFamily="2" charset="0"/>
                <a:cs typeface="Roboto" panose="02000000000000000000" pitchFamily="2" charset="0"/>
              </a:rPr>
              <a:t> </a:t>
            </a:r>
            <a:r>
              <a:rPr lang="en-US" sz="1400" dirty="0" err="1">
                <a:solidFill>
                  <a:srgbClr val="005992"/>
                </a:solidFill>
                <a:latin typeface="Roboto" panose="02000000000000000000" pitchFamily="2" charset="0"/>
                <a:ea typeface="Roboto" panose="02000000000000000000" pitchFamily="2" charset="0"/>
                <a:cs typeface="Roboto" panose="02000000000000000000" pitchFamily="2" charset="0"/>
              </a:rPr>
              <a:t>châu</a:t>
            </a:r>
            <a:r>
              <a:rPr lang="en-US" sz="1400" dirty="0">
                <a:solidFill>
                  <a:srgbClr val="005992"/>
                </a:solidFill>
                <a:latin typeface="Roboto" panose="02000000000000000000" pitchFamily="2" charset="0"/>
                <a:ea typeface="Roboto" panose="02000000000000000000" pitchFamily="2" charset="0"/>
                <a:cs typeface="Roboto" panose="02000000000000000000" pitchFamily="2" charset="0"/>
              </a:rPr>
              <a:t> </a:t>
            </a:r>
            <a:r>
              <a:rPr lang="en-US" sz="1400" dirty="0" err="1">
                <a:solidFill>
                  <a:srgbClr val="005992"/>
                </a:solidFill>
                <a:latin typeface="Roboto" panose="02000000000000000000" pitchFamily="2" charset="0"/>
                <a:ea typeface="Roboto" panose="02000000000000000000" pitchFamily="2" charset="0"/>
                <a:cs typeface="Roboto" panose="02000000000000000000" pitchFamily="2" charset="0"/>
              </a:rPr>
              <a:t>Âu</a:t>
            </a:r>
            <a:r>
              <a:rPr lang="en-US" sz="1400" dirty="0">
                <a:solidFill>
                  <a:srgbClr val="005992"/>
                </a:solidFill>
                <a:latin typeface="Roboto" panose="02000000000000000000" pitchFamily="2" charset="0"/>
                <a:ea typeface="Roboto" panose="02000000000000000000" pitchFamily="2" charset="0"/>
                <a:cs typeface="Roboto" panose="02000000000000000000" pitchFamily="2" charset="0"/>
              </a:rPr>
              <a:t> </a:t>
            </a:r>
            <a:r>
              <a:rPr lang="en-US" sz="1400" dirty="0" err="1">
                <a:solidFill>
                  <a:srgbClr val="005992"/>
                </a:solidFill>
                <a:latin typeface="Roboto" panose="02000000000000000000" pitchFamily="2" charset="0"/>
                <a:ea typeface="Roboto" panose="02000000000000000000" pitchFamily="2" charset="0"/>
                <a:cs typeface="Roboto" panose="02000000000000000000" pitchFamily="2" charset="0"/>
              </a:rPr>
              <a:t>có</a:t>
            </a:r>
            <a:r>
              <a:rPr lang="en-US" sz="1400" dirty="0">
                <a:solidFill>
                  <a:srgbClr val="005992"/>
                </a:solidFill>
                <a:latin typeface="Roboto" panose="02000000000000000000" pitchFamily="2" charset="0"/>
                <a:ea typeface="Roboto" panose="02000000000000000000" pitchFamily="2" charset="0"/>
                <a:cs typeface="Roboto" panose="02000000000000000000" pitchFamily="2" charset="0"/>
              </a:rPr>
              <a:t> </a:t>
            </a:r>
            <a:r>
              <a:rPr lang="en-US" sz="1400" dirty="0" err="1">
                <a:solidFill>
                  <a:srgbClr val="005992"/>
                </a:solidFill>
                <a:latin typeface="Roboto" panose="02000000000000000000" pitchFamily="2" charset="0"/>
                <a:ea typeface="Roboto" panose="02000000000000000000" pitchFamily="2" charset="0"/>
                <a:cs typeface="Roboto" panose="02000000000000000000" pitchFamily="2" charset="0"/>
              </a:rPr>
              <a:t>diễn</a:t>
            </a:r>
            <a:r>
              <a:rPr lang="en-US" sz="1400" dirty="0">
                <a:solidFill>
                  <a:srgbClr val="005992"/>
                </a:solidFill>
                <a:latin typeface="Roboto" panose="02000000000000000000" pitchFamily="2" charset="0"/>
                <a:ea typeface="Roboto" panose="02000000000000000000" pitchFamily="2" charset="0"/>
                <a:cs typeface="Roboto" panose="02000000000000000000" pitchFamily="2" charset="0"/>
              </a:rPr>
              <a:t> </a:t>
            </a:r>
            <a:r>
              <a:rPr lang="en-US" sz="1400" dirty="0" err="1">
                <a:solidFill>
                  <a:srgbClr val="005992"/>
                </a:solidFill>
                <a:latin typeface="Roboto" panose="02000000000000000000" pitchFamily="2" charset="0"/>
                <a:ea typeface="Roboto" panose="02000000000000000000" pitchFamily="2" charset="0"/>
                <a:cs typeface="Roboto" panose="02000000000000000000" pitchFamily="2" charset="0"/>
              </a:rPr>
              <a:t>biến</a:t>
            </a:r>
            <a:r>
              <a:rPr lang="en-US" sz="1400" dirty="0">
                <a:solidFill>
                  <a:srgbClr val="005992"/>
                </a:solidFill>
                <a:latin typeface="Roboto" panose="02000000000000000000" pitchFamily="2" charset="0"/>
                <a:ea typeface="Roboto" panose="02000000000000000000" pitchFamily="2" charset="0"/>
                <a:cs typeface="Roboto" panose="02000000000000000000" pitchFamily="2" charset="0"/>
              </a:rPr>
              <a:t> </a:t>
            </a:r>
            <a:r>
              <a:rPr lang="en-US" sz="1400" dirty="0" err="1">
                <a:solidFill>
                  <a:srgbClr val="005992"/>
                </a:solidFill>
                <a:latin typeface="Roboto" panose="02000000000000000000" pitchFamily="2" charset="0"/>
                <a:ea typeface="Roboto" panose="02000000000000000000" pitchFamily="2" charset="0"/>
                <a:cs typeface="Roboto" panose="02000000000000000000" pitchFamily="2" charset="0"/>
              </a:rPr>
              <a:t>trái</a:t>
            </a:r>
            <a:r>
              <a:rPr lang="en-US" sz="1400" dirty="0">
                <a:solidFill>
                  <a:srgbClr val="005992"/>
                </a:solidFill>
                <a:latin typeface="Roboto" panose="02000000000000000000" pitchFamily="2" charset="0"/>
                <a:ea typeface="Roboto" panose="02000000000000000000" pitchFamily="2" charset="0"/>
                <a:cs typeface="Roboto" panose="02000000000000000000" pitchFamily="2" charset="0"/>
              </a:rPr>
              <a:t> </a:t>
            </a:r>
            <a:r>
              <a:rPr lang="en-US" sz="1400" dirty="0" err="1">
                <a:solidFill>
                  <a:srgbClr val="005992"/>
                </a:solidFill>
                <a:latin typeface="Roboto" panose="02000000000000000000" pitchFamily="2" charset="0"/>
                <a:ea typeface="Roboto" panose="02000000000000000000" pitchFamily="2" charset="0"/>
                <a:cs typeface="Roboto" panose="02000000000000000000" pitchFamily="2" charset="0"/>
              </a:rPr>
              <a:t>chiều</a:t>
            </a:r>
            <a:r>
              <a:rPr lang="en-US" sz="1400" dirty="0">
                <a:solidFill>
                  <a:srgbClr val="005992"/>
                </a:solidFill>
                <a:latin typeface="Roboto" panose="02000000000000000000" pitchFamily="2" charset="0"/>
                <a:ea typeface="Roboto" panose="02000000000000000000" pitchFamily="2" charset="0"/>
                <a:cs typeface="Roboto" panose="02000000000000000000" pitchFamily="2" charset="0"/>
              </a:rPr>
              <a:t> </a:t>
            </a:r>
            <a:r>
              <a:rPr lang="en-US" sz="1400" dirty="0" err="1">
                <a:solidFill>
                  <a:srgbClr val="005992"/>
                </a:solidFill>
                <a:latin typeface="Roboto" panose="02000000000000000000" pitchFamily="2" charset="0"/>
                <a:ea typeface="Roboto" panose="02000000000000000000" pitchFamily="2" charset="0"/>
                <a:cs typeface="Roboto" panose="02000000000000000000" pitchFamily="2" charset="0"/>
              </a:rPr>
              <a:t>trong</a:t>
            </a:r>
            <a:r>
              <a:rPr lang="en-US" sz="1400" dirty="0">
                <a:solidFill>
                  <a:srgbClr val="005992"/>
                </a:solidFill>
                <a:latin typeface="Roboto" panose="02000000000000000000" pitchFamily="2" charset="0"/>
                <a:ea typeface="Roboto" panose="02000000000000000000" pitchFamily="2" charset="0"/>
                <a:cs typeface="Roboto" panose="02000000000000000000" pitchFamily="2" charset="0"/>
              </a:rPr>
              <a:t> </a:t>
            </a:r>
            <a:r>
              <a:rPr lang="en-US" sz="1400" dirty="0" err="1">
                <a:solidFill>
                  <a:srgbClr val="005992"/>
                </a:solidFill>
                <a:latin typeface="Roboto" panose="02000000000000000000" pitchFamily="2" charset="0"/>
                <a:ea typeface="Roboto" panose="02000000000000000000" pitchFamily="2" charset="0"/>
                <a:cs typeface="Roboto" panose="02000000000000000000" pitchFamily="2" charset="0"/>
              </a:rPr>
              <a:t>ngày</a:t>
            </a:r>
            <a:r>
              <a:rPr lang="en-US" sz="1400" dirty="0">
                <a:solidFill>
                  <a:srgbClr val="005992"/>
                </a:solidFill>
                <a:latin typeface="Roboto" panose="02000000000000000000" pitchFamily="2" charset="0"/>
                <a:ea typeface="Roboto" panose="02000000000000000000" pitchFamily="2" charset="0"/>
                <a:cs typeface="Roboto" panose="02000000000000000000" pitchFamily="2" charset="0"/>
              </a:rPr>
              <a:t> </a:t>
            </a:r>
            <a:r>
              <a:rPr lang="en-US" sz="1400" dirty="0" err="1">
                <a:solidFill>
                  <a:srgbClr val="005992"/>
                </a:solidFill>
                <a:latin typeface="Roboto" panose="02000000000000000000" pitchFamily="2" charset="0"/>
                <a:ea typeface="Roboto" panose="02000000000000000000" pitchFamily="2" charset="0"/>
                <a:cs typeface="Roboto" panose="02000000000000000000" pitchFamily="2" charset="0"/>
              </a:rPr>
              <a:t>giao</a:t>
            </a:r>
            <a:r>
              <a:rPr lang="en-US" sz="1400" dirty="0">
                <a:solidFill>
                  <a:srgbClr val="005992"/>
                </a:solidFill>
                <a:latin typeface="Roboto" panose="02000000000000000000" pitchFamily="2" charset="0"/>
                <a:ea typeface="Roboto" panose="02000000000000000000" pitchFamily="2" charset="0"/>
                <a:cs typeface="Roboto" panose="02000000000000000000" pitchFamily="2" charset="0"/>
              </a:rPr>
              <a:t> </a:t>
            </a:r>
            <a:r>
              <a:rPr lang="en-US" sz="1400" dirty="0" err="1">
                <a:solidFill>
                  <a:srgbClr val="005992"/>
                </a:solidFill>
                <a:latin typeface="Roboto" panose="02000000000000000000" pitchFamily="2" charset="0"/>
                <a:ea typeface="Roboto" panose="02000000000000000000" pitchFamily="2" charset="0"/>
                <a:cs typeface="Roboto" panose="02000000000000000000" pitchFamily="2" charset="0"/>
              </a:rPr>
              <a:t>dịch</a:t>
            </a:r>
            <a:r>
              <a:rPr lang="en-US" sz="1400" dirty="0">
                <a:solidFill>
                  <a:srgbClr val="005992"/>
                </a:solidFill>
                <a:latin typeface="Roboto" panose="02000000000000000000" pitchFamily="2" charset="0"/>
                <a:ea typeface="Roboto" panose="02000000000000000000" pitchFamily="2" charset="0"/>
                <a:cs typeface="Roboto" panose="02000000000000000000" pitchFamily="2" charset="0"/>
              </a:rPr>
              <a:t> 30/08. </a:t>
            </a:r>
            <a:r>
              <a:rPr lang="en-US" sz="1400" dirty="0" err="1">
                <a:solidFill>
                  <a:srgbClr val="005992"/>
                </a:solidFill>
                <a:latin typeface="Roboto" panose="02000000000000000000" pitchFamily="2" charset="0"/>
                <a:ea typeface="Roboto" panose="02000000000000000000" pitchFamily="2" charset="0"/>
                <a:cs typeface="Roboto" panose="02000000000000000000" pitchFamily="2" charset="0"/>
              </a:rPr>
              <a:t>Chỉ</a:t>
            </a:r>
            <a:r>
              <a:rPr lang="en-US" sz="1400" dirty="0">
                <a:solidFill>
                  <a:srgbClr val="005992"/>
                </a:solidFill>
                <a:latin typeface="Roboto" panose="02000000000000000000" pitchFamily="2" charset="0"/>
                <a:ea typeface="Roboto" panose="02000000000000000000" pitchFamily="2" charset="0"/>
                <a:cs typeface="Roboto" panose="02000000000000000000" pitchFamily="2" charset="0"/>
              </a:rPr>
              <a:t> </a:t>
            </a:r>
            <a:r>
              <a:rPr lang="en-US" sz="1400" dirty="0" err="1">
                <a:solidFill>
                  <a:srgbClr val="005992"/>
                </a:solidFill>
                <a:latin typeface="Roboto" panose="02000000000000000000" pitchFamily="2" charset="0"/>
                <a:ea typeface="Roboto" panose="02000000000000000000" pitchFamily="2" charset="0"/>
                <a:cs typeface="Roboto" panose="02000000000000000000" pitchFamily="2" charset="0"/>
              </a:rPr>
              <a:t>số</a:t>
            </a:r>
            <a:r>
              <a:rPr lang="en-US" sz="1400" dirty="0">
                <a:solidFill>
                  <a:srgbClr val="005992"/>
                </a:solidFill>
                <a:latin typeface="Roboto" panose="02000000000000000000" pitchFamily="2" charset="0"/>
                <a:ea typeface="Roboto" panose="02000000000000000000" pitchFamily="2" charset="0"/>
                <a:cs typeface="Roboto" panose="02000000000000000000" pitchFamily="2" charset="0"/>
              </a:rPr>
              <a:t> FTSE 100 (Anh) </a:t>
            </a:r>
            <a:r>
              <a:rPr lang="en-US" sz="1400" dirty="0" err="1">
                <a:solidFill>
                  <a:srgbClr val="005992"/>
                </a:solidFill>
                <a:latin typeface="Roboto" panose="02000000000000000000" pitchFamily="2" charset="0"/>
                <a:ea typeface="Roboto" panose="02000000000000000000" pitchFamily="2" charset="0"/>
                <a:cs typeface="Roboto" panose="02000000000000000000" pitchFamily="2" charset="0"/>
              </a:rPr>
              <a:t>tăng</a:t>
            </a:r>
            <a:r>
              <a:rPr lang="en-US" sz="1400" dirty="0">
                <a:solidFill>
                  <a:srgbClr val="005992"/>
                </a:solidFill>
                <a:latin typeface="Roboto" panose="02000000000000000000" pitchFamily="2" charset="0"/>
                <a:ea typeface="Roboto" panose="02000000000000000000" pitchFamily="2" charset="0"/>
                <a:cs typeface="Roboto" panose="02000000000000000000" pitchFamily="2" charset="0"/>
              </a:rPr>
              <a:t> 8,68 </a:t>
            </a:r>
            <a:r>
              <a:rPr lang="en-US" sz="1400" dirty="0" err="1">
                <a:solidFill>
                  <a:srgbClr val="005992"/>
                </a:solidFill>
                <a:latin typeface="Roboto" panose="02000000000000000000" pitchFamily="2" charset="0"/>
                <a:ea typeface="Roboto" panose="02000000000000000000" pitchFamily="2" charset="0"/>
                <a:cs typeface="Roboto" panose="02000000000000000000" pitchFamily="2" charset="0"/>
              </a:rPr>
              <a:t>điểm</a:t>
            </a:r>
            <a:r>
              <a:rPr lang="en-US" sz="1400" dirty="0">
                <a:solidFill>
                  <a:srgbClr val="005992"/>
                </a:solidFill>
                <a:latin typeface="Roboto" panose="02000000000000000000" pitchFamily="2" charset="0"/>
                <a:ea typeface="Roboto" panose="02000000000000000000" pitchFamily="2" charset="0"/>
                <a:cs typeface="Roboto" panose="02000000000000000000" pitchFamily="2" charset="0"/>
              </a:rPr>
              <a:t> (+0,12%), CAC 40 (</a:t>
            </a:r>
            <a:r>
              <a:rPr lang="en-US" sz="1400" dirty="0" err="1">
                <a:solidFill>
                  <a:srgbClr val="005992"/>
                </a:solidFill>
                <a:latin typeface="Roboto" panose="02000000000000000000" pitchFamily="2" charset="0"/>
                <a:ea typeface="Roboto" panose="02000000000000000000" pitchFamily="2" charset="0"/>
                <a:cs typeface="Roboto" panose="02000000000000000000" pitchFamily="2" charset="0"/>
              </a:rPr>
              <a:t>Pháp</a:t>
            </a:r>
            <a:r>
              <a:rPr lang="en-US" sz="1400" dirty="0">
                <a:solidFill>
                  <a:srgbClr val="005992"/>
                </a:solidFill>
                <a:latin typeface="Roboto" panose="02000000000000000000" pitchFamily="2" charset="0"/>
                <a:ea typeface="Roboto" panose="02000000000000000000" pitchFamily="2" charset="0"/>
                <a:cs typeface="Roboto" panose="02000000000000000000" pitchFamily="2" charset="0"/>
              </a:rPr>
              <a:t>)  </a:t>
            </a:r>
            <a:r>
              <a:rPr lang="en-US" sz="1400" dirty="0" err="1">
                <a:solidFill>
                  <a:srgbClr val="005992"/>
                </a:solidFill>
                <a:latin typeface="Roboto" panose="02000000000000000000" pitchFamily="2" charset="0"/>
                <a:ea typeface="Roboto" panose="02000000000000000000" pitchFamily="2" charset="0"/>
                <a:cs typeface="Roboto" panose="02000000000000000000" pitchFamily="2" charset="0"/>
              </a:rPr>
              <a:t>giảm</a:t>
            </a:r>
            <a:r>
              <a:rPr lang="en-US" sz="1400" dirty="0">
                <a:solidFill>
                  <a:srgbClr val="005992"/>
                </a:solidFill>
                <a:latin typeface="Roboto" panose="02000000000000000000" pitchFamily="2" charset="0"/>
                <a:ea typeface="Roboto" panose="02000000000000000000" pitchFamily="2" charset="0"/>
                <a:cs typeface="Roboto" panose="02000000000000000000" pitchFamily="2" charset="0"/>
              </a:rPr>
              <a:t> 9,03 </a:t>
            </a:r>
            <a:r>
              <a:rPr lang="en-US" sz="1400" dirty="0" err="1">
                <a:solidFill>
                  <a:srgbClr val="005992"/>
                </a:solidFill>
                <a:latin typeface="Roboto" panose="02000000000000000000" pitchFamily="2" charset="0"/>
                <a:ea typeface="Roboto" panose="02000000000000000000" pitchFamily="2" charset="0"/>
                <a:cs typeface="Roboto" panose="02000000000000000000" pitchFamily="2" charset="0"/>
              </a:rPr>
              <a:t>điểm</a:t>
            </a:r>
            <a:r>
              <a:rPr lang="en-US" sz="1400" dirty="0">
                <a:solidFill>
                  <a:srgbClr val="005992"/>
                </a:solidFill>
                <a:latin typeface="Roboto" panose="02000000000000000000" pitchFamily="2" charset="0"/>
                <a:ea typeface="Roboto" panose="02000000000000000000" pitchFamily="2" charset="0"/>
                <a:cs typeface="Roboto" panose="02000000000000000000" pitchFamily="2" charset="0"/>
              </a:rPr>
              <a:t> (-0,12%). </a:t>
            </a:r>
            <a:r>
              <a:rPr lang="en-US" sz="1400" dirty="0" err="1">
                <a:solidFill>
                  <a:srgbClr val="005992"/>
                </a:solidFill>
                <a:latin typeface="Roboto" panose="02000000000000000000" pitchFamily="2" charset="0"/>
                <a:ea typeface="Roboto" panose="02000000000000000000" pitchFamily="2" charset="0"/>
                <a:cs typeface="Roboto" panose="02000000000000000000" pitchFamily="2" charset="0"/>
              </a:rPr>
              <a:t>Thị</a:t>
            </a:r>
            <a:r>
              <a:rPr lang="en-US" sz="1400" dirty="0">
                <a:solidFill>
                  <a:srgbClr val="005992"/>
                </a:solidFill>
                <a:latin typeface="Roboto" panose="02000000000000000000" pitchFamily="2" charset="0"/>
                <a:ea typeface="Roboto" panose="02000000000000000000" pitchFamily="2" charset="0"/>
                <a:cs typeface="Roboto" panose="02000000000000000000" pitchFamily="2" charset="0"/>
              </a:rPr>
              <a:t> </a:t>
            </a:r>
            <a:r>
              <a:rPr lang="en-US" sz="1400" dirty="0" err="1">
                <a:solidFill>
                  <a:srgbClr val="005992"/>
                </a:solidFill>
                <a:latin typeface="Roboto" panose="02000000000000000000" pitchFamily="2" charset="0"/>
                <a:ea typeface="Roboto" panose="02000000000000000000" pitchFamily="2" charset="0"/>
                <a:cs typeface="Roboto" panose="02000000000000000000" pitchFamily="2" charset="0"/>
              </a:rPr>
              <a:t>trường</a:t>
            </a:r>
            <a:r>
              <a:rPr lang="en-US" sz="1400" dirty="0">
                <a:solidFill>
                  <a:srgbClr val="005992"/>
                </a:solidFill>
                <a:latin typeface="Roboto" panose="02000000000000000000" pitchFamily="2" charset="0"/>
                <a:ea typeface="Roboto" panose="02000000000000000000" pitchFamily="2" charset="0"/>
                <a:cs typeface="Roboto" panose="02000000000000000000" pitchFamily="2" charset="0"/>
              </a:rPr>
              <a:t> </a:t>
            </a:r>
            <a:r>
              <a:rPr lang="en-US" sz="1400" dirty="0" err="1">
                <a:solidFill>
                  <a:srgbClr val="005992"/>
                </a:solidFill>
                <a:latin typeface="Roboto" panose="02000000000000000000" pitchFamily="2" charset="0"/>
                <a:ea typeface="Roboto" panose="02000000000000000000" pitchFamily="2" charset="0"/>
                <a:cs typeface="Roboto" panose="02000000000000000000" pitchFamily="2" charset="0"/>
              </a:rPr>
              <a:t>chứng</a:t>
            </a:r>
            <a:r>
              <a:rPr lang="en-US" sz="1400" dirty="0">
                <a:solidFill>
                  <a:srgbClr val="005992"/>
                </a:solidFill>
                <a:latin typeface="Roboto" panose="02000000000000000000" pitchFamily="2" charset="0"/>
                <a:ea typeface="Roboto" panose="02000000000000000000" pitchFamily="2" charset="0"/>
                <a:cs typeface="Roboto" panose="02000000000000000000" pitchFamily="2" charset="0"/>
              </a:rPr>
              <a:t> </a:t>
            </a:r>
            <a:r>
              <a:rPr lang="en-US" sz="1400" dirty="0" err="1">
                <a:solidFill>
                  <a:srgbClr val="005992"/>
                </a:solidFill>
                <a:latin typeface="Roboto" panose="02000000000000000000" pitchFamily="2" charset="0"/>
                <a:ea typeface="Roboto" panose="02000000000000000000" pitchFamily="2" charset="0"/>
                <a:cs typeface="Roboto" panose="02000000000000000000" pitchFamily="2" charset="0"/>
              </a:rPr>
              <a:t>khoán</a:t>
            </a:r>
            <a:r>
              <a:rPr lang="en-US" sz="1400" dirty="0">
                <a:solidFill>
                  <a:srgbClr val="005992"/>
                </a:solidFill>
                <a:latin typeface="Roboto" panose="02000000000000000000" pitchFamily="2" charset="0"/>
                <a:ea typeface="Roboto" panose="02000000000000000000" pitchFamily="2" charset="0"/>
                <a:cs typeface="Roboto" panose="02000000000000000000" pitchFamily="2" charset="0"/>
              </a:rPr>
              <a:t> </a:t>
            </a:r>
            <a:r>
              <a:rPr lang="en-US" sz="1400" dirty="0" err="1">
                <a:solidFill>
                  <a:srgbClr val="005992"/>
                </a:solidFill>
                <a:latin typeface="Roboto" panose="02000000000000000000" pitchFamily="2" charset="0"/>
                <a:ea typeface="Roboto" panose="02000000000000000000" pitchFamily="2" charset="0"/>
                <a:cs typeface="Roboto" panose="02000000000000000000" pitchFamily="2" charset="0"/>
              </a:rPr>
              <a:t>tại</a:t>
            </a:r>
            <a:r>
              <a:rPr lang="en-US" sz="1400" dirty="0">
                <a:solidFill>
                  <a:srgbClr val="005992"/>
                </a:solidFill>
                <a:latin typeface="Roboto" panose="02000000000000000000" pitchFamily="2" charset="0"/>
                <a:ea typeface="Roboto" panose="02000000000000000000" pitchFamily="2" charset="0"/>
                <a:cs typeface="Roboto" panose="02000000000000000000" pitchFamily="2" charset="0"/>
              </a:rPr>
              <a:t> </a:t>
            </a:r>
            <a:r>
              <a:rPr lang="en-US" sz="1400" dirty="0" err="1">
                <a:solidFill>
                  <a:srgbClr val="005992"/>
                </a:solidFill>
                <a:latin typeface="Roboto" panose="02000000000000000000" pitchFamily="2" charset="0"/>
                <a:ea typeface="Roboto" panose="02000000000000000000" pitchFamily="2" charset="0"/>
                <a:cs typeface="Roboto" panose="02000000000000000000" pitchFamily="2" charset="0"/>
              </a:rPr>
              <a:t>các</a:t>
            </a:r>
            <a:r>
              <a:rPr lang="en-US" sz="1400" dirty="0">
                <a:solidFill>
                  <a:srgbClr val="005992"/>
                </a:solidFill>
                <a:latin typeface="Roboto" panose="02000000000000000000" pitchFamily="2" charset="0"/>
                <a:ea typeface="Roboto" panose="02000000000000000000" pitchFamily="2" charset="0"/>
                <a:cs typeface="Roboto" panose="02000000000000000000" pitchFamily="2" charset="0"/>
              </a:rPr>
              <a:t> </a:t>
            </a:r>
            <a:r>
              <a:rPr lang="en-US" sz="1400" dirty="0" err="1">
                <a:solidFill>
                  <a:srgbClr val="005992"/>
                </a:solidFill>
                <a:latin typeface="Roboto" panose="02000000000000000000" pitchFamily="2" charset="0"/>
                <a:ea typeface="Roboto" panose="02000000000000000000" pitchFamily="2" charset="0"/>
                <a:cs typeface="Roboto" panose="02000000000000000000" pitchFamily="2" charset="0"/>
              </a:rPr>
              <a:t>nước</a:t>
            </a:r>
            <a:r>
              <a:rPr lang="en-US" sz="1400" dirty="0">
                <a:solidFill>
                  <a:srgbClr val="005992"/>
                </a:solidFill>
                <a:latin typeface="Roboto" panose="02000000000000000000" pitchFamily="2" charset="0"/>
                <a:ea typeface="Roboto" panose="02000000000000000000" pitchFamily="2" charset="0"/>
                <a:cs typeface="Roboto" panose="02000000000000000000" pitchFamily="2" charset="0"/>
              </a:rPr>
              <a:t> </a:t>
            </a:r>
            <a:r>
              <a:rPr lang="en-US" sz="1400" dirty="0" err="1">
                <a:solidFill>
                  <a:srgbClr val="005992"/>
                </a:solidFill>
                <a:latin typeface="Roboto" panose="02000000000000000000" pitchFamily="2" charset="0"/>
                <a:ea typeface="Roboto" panose="02000000000000000000" pitchFamily="2" charset="0"/>
                <a:cs typeface="Roboto" panose="02000000000000000000" pitchFamily="2" charset="0"/>
              </a:rPr>
              <a:t>Đông</a:t>
            </a:r>
            <a:r>
              <a:rPr lang="en-US" sz="1400" dirty="0">
                <a:solidFill>
                  <a:srgbClr val="005992"/>
                </a:solidFill>
                <a:latin typeface="Roboto" panose="02000000000000000000" pitchFamily="2" charset="0"/>
                <a:ea typeface="Roboto" panose="02000000000000000000" pitchFamily="2" charset="0"/>
                <a:cs typeface="Roboto" panose="02000000000000000000" pitchFamily="2" charset="0"/>
              </a:rPr>
              <a:t> Nam Á </a:t>
            </a:r>
            <a:r>
              <a:rPr lang="en-US" sz="1400" dirty="0" err="1">
                <a:solidFill>
                  <a:srgbClr val="005992"/>
                </a:solidFill>
                <a:latin typeface="Roboto" panose="02000000000000000000" pitchFamily="2" charset="0"/>
                <a:ea typeface="Roboto" panose="02000000000000000000" pitchFamily="2" charset="0"/>
                <a:cs typeface="Roboto" panose="02000000000000000000" pitchFamily="2" charset="0"/>
              </a:rPr>
              <a:t>ghi</a:t>
            </a:r>
            <a:r>
              <a:rPr lang="en-US" sz="1400" dirty="0">
                <a:solidFill>
                  <a:srgbClr val="005992"/>
                </a:solidFill>
                <a:latin typeface="Roboto" panose="02000000000000000000" pitchFamily="2" charset="0"/>
                <a:ea typeface="Roboto" panose="02000000000000000000" pitchFamily="2" charset="0"/>
                <a:cs typeface="Roboto" panose="02000000000000000000" pitchFamily="2" charset="0"/>
              </a:rPr>
              <a:t> </a:t>
            </a:r>
            <a:r>
              <a:rPr lang="en-US" sz="1400" dirty="0" err="1">
                <a:solidFill>
                  <a:srgbClr val="005992"/>
                </a:solidFill>
                <a:latin typeface="Roboto" panose="02000000000000000000" pitchFamily="2" charset="0"/>
                <a:ea typeface="Roboto" panose="02000000000000000000" pitchFamily="2" charset="0"/>
                <a:cs typeface="Roboto" panose="02000000000000000000" pitchFamily="2" charset="0"/>
              </a:rPr>
              <a:t>nhận</a:t>
            </a:r>
            <a:r>
              <a:rPr lang="en-US" sz="1400" dirty="0">
                <a:solidFill>
                  <a:srgbClr val="005992"/>
                </a:solidFill>
                <a:latin typeface="Roboto" panose="02000000000000000000" pitchFamily="2" charset="0"/>
                <a:ea typeface="Roboto" panose="02000000000000000000" pitchFamily="2" charset="0"/>
                <a:cs typeface="Roboto" panose="02000000000000000000" pitchFamily="2" charset="0"/>
              </a:rPr>
              <a:t> </a:t>
            </a:r>
            <a:r>
              <a:rPr lang="en-US" sz="1400" dirty="0" err="1">
                <a:solidFill>
                  <a:srgbClr val="005992"/>
                </a:solidFill>
                <a:latin typeface="Roboto" panose="02000000000000000000" pitchFamily="2" charset="0"/>
                <a:ea typeface="Roboto" panose="02000000000000000000" pitchFamily="2" charset="0"/>
                <a:cs typeface="Roboto" panose="02000000000000000000" pitchFamily="2" charset="0"/>
              </a:rPr>
              <a:t>diễn</a:t>
            </a:r>
            <a:r>
              <a:rPr lang="en-US" sz="1400" dirty="0">
                <a:solidFill>
                  <a:srgbClr val="005992"/>
                </a:solidFill>
                <a:latin typeface="Roboto" panose="02000000000000000000" pitchFamily="2" charset="0"/>
                <a:ea typeface="Roboto" panose="02000000000000000000" pitchFamily="2" charset="0"/>
                <a:cs typeface="Roboto" panose="02000000000000000000" pitchFamily="2" charset="0"/>
              </a:rPr>
              <a:t> </a:t>
            </a:r>
            <a:r>
              <a:rPr lang="en-US" sz="1400" dirty="0" err="1">
                <a:solidFill>
                  <a:srgbClr val="005992"/>
                </a:solidFill>
                <a:latin typeface="Roboto" panose="02000000000000000000" pitchFamily="2" charset="0"/>
                <a:ea typeface="Roboto" panose="02000000000000000000" pitchFamily="2" charset="0"/>
                <a:cs typeface="Roboto" panose="02000000000000000000" pitchFamily="2" charset="0"/>
              </a:rPr>
              <a:t>biến</a:t>
            </a:r>
            <a:r>
              <a:rPr lang="en-US" sz="1400" dirty="0">
                <a:solidFill>
                  <a:srgbClr val="005992"/>
                </a:solidFill>
                <a:latin typeface="Roboto" panose="02000000000000000000" pitchFamily="2" charset="0"/>
                <a:ea typeface="Roboto" panose="02000000000000000000" pitchFamily="2" charset="0"/>
                <a:cs typeface="Roboto" panose="02000000000000000000" pitchFamily="2" charset="0"/>
              </a:rPr>
              <a:t> </a:t>
            </a:r>
            <a:r>
              <a:rPr lang="en-US" sz="1400" dirty="0" err="1">
                <a:solidFill>
                  <a:srgbClr val="005992"/>
                </a:solidFill>
                <a:latin typeface="Roboto" panose="02000000000000000000" pitchFamily="2" charset="0"/>
                <a:ea typeface="Roboto" panose="02000000000000000000" pitchFamily="2" charset="0"/>
                <a:cs typeface="Roboto" panose="02000000000000000000" pitchFamily="2" charset="0"/>
              </a:rPr>
              <a:t>trái</a:t>
            </a:r>
            <a:r>
              <a:rPr lang="en-US" sz="1400" dirty="0">
                <a:solidFill>
                  <a:srgbClr val="005992"/>
                </a:solidFill>
                <a:latin typeface="Roboto" panose="02000000000000000000" pitchFamily="2" charset="0"/>
                <a:ea typeface="Roboto" panose="02000000000000000000" pitchFamily="2" charset="0"/>
                <a:cs typeface="Roboto" panose="02000000000000000000" pitchFamily="2" charset="0"/>
              </a:rPr>
              <a:t> </a:t>
            </a:r>
            <a:r>
              <a:rPr lang="en-US" sz="1400" dirty="0" err="1">
                <a:solidFill>
                  <a:srgbClr val="005992"/>
                </a:solidFill>
                <a:latin typeface="Roboto" panose="02000000000000000000" pitchFamily="2" charset="0"/>
                <a:ea typeface="Roboto" panose="02000000000000000000" pitchFamily="2" charset="0"/>
                <a:cs typeface="Roboto" panose="02000000000000000000" pitchFamily="2" charset="0"/>
              </a:rPr>
              <a:t>chiều</a:t>
            </a:r>
            <a:r>
              <a:rPr lang="en-US" sz="1400" dirty="0">
                <a:solidFill>
                  <a:srgbClr val="005992"/>
                </a:solidFill>
                <a:latin typeface="Roboto" panose="02000000000000000000" pitchFamily="2" charset="0"/>
                <a:ea typeface="Roboto" panose="02000000000000000000" pitchFamily="2" charset="0"/>
                <a:cs typeface="Roboto" panose="02000000000000000000" pitchFamily="2" charset="0"/>
              </a:rPr>
              <a:t> </a:t>
            </a:r>
            <a:r>
              <a:rPr lang="en-US" sz="1400" dirty="0" err="1">
                <a:solidFill>
                  <a:srgbClr val="005992"/>
                </a:solidFill>
                <a:latin typeface="Roboto" panose="02000000000000000000" pitchFamily="2" charset="0"/>
                <a:ea typeface="Roboto" panose="02000000000000000000" pitchFamily="2" charset="0"/>
                <a:cs typeface="Roboto" panose="02000000000000000000" pitchFamily="2" charset="0"/>
              </a:rPr>
              <a:t>trong</a:t>
            </a:r>
            <a:r>
              <a:rPr lang="en-US" sz="1400" dirty="0">
                <a:solidFill>
                  <a:srgbClr val="005992"/>
                </a:solidFill>
                <a:latin typeface="Roboto" panose="02000000000000000000" pitchFamily="2" charset="0"/>
                <a:ea typeface="Roboto" panose="02000000000000000000" pitchFamily="2" charset="0"/>
                <a:cs typeface="Roboto" panose="02000000000000000000" pitchFamily="2" charset="0"/>
              </a:rPr>
              <a:t> </a:t>
            </a:r>
            <a:r>
              <a:rPr lang="en-US" sz="1400" dirty="0" err="1">
                <a:solidFill>
                  <a:srgbClr val="005992"/>
                </a:solidFill>
                <a:latin typeface="Roboto" panose="02000000000000000000" pitchFamily="2" charset="0"/>
                <a:ea typeface="Roboto" panose="02000000000000000000" pitchFamily="2" charset="0"/>
                <a:cs typeface="Roboto" panose="02000000000000000000" pitchFamily="2" charset="0"/>
              </a:rPr>
              <a:t>phiên</a:t>
            </a:r>
            <a:r>
              <a:rPr lang="en-US" sz="1400" dirty="0">
                <a:solidFill>
                  <a:srgbClr val="005992"/>
                </a:solidFill>
                <a:latin typeface="Roboto" panose="02000000000000000000" pitchFamily="2" charset="0"/>
                <a:ea typeface="Roboto" panose="02000000000000000000" pitchFamily="2" charset="0"/>
                <a:cs typeface="Roboto" panose="02000000000000000000" pitchFamily="2" charset="0"/>
              </a:rPr>
              <a:t> </a:t>
            </a:r>
            <a:r>
              <a:rPr lang="en-US" sz="1400" dirty="0" err="1">
                <a:solidFill>
                  <a:srgbClr val="005992"/>
                </a:solidFill>
                <a:latin typeface="Roboto" panose="02000000000000000000" pitchFamily="2" charset="0"/>
                <a:ea typeface="Roboto" panose="02000000000000000000" pitchFamily="2" charset="0"/>
                <a:cs typeface="Roboto" panose="02000000000000000000" pitchFamily="2" charset="0"/>
              </a:rPr>
              <a:t>giao</a:t>
            </a:r>
            <a:r>
              <a:rPr lang="en-US" sz="1400" dirty="0">
                <a:solidFill>
                  <a:srgbClr val="005992"/>
                </a:solidFill>
                <a:latin typeface="Roboto" panose="02000000000000000000" pitchFamily="2" charset="0"/>
                <a:ea typeface="Roboto" panose="02000000000000000000" pitchFamily="2" charset="0"/>
                <a:cs typeface="Roboto" panose="02000000000000000000" pitchFamily="2" charset="0"/>
              </a:rPr>
              <a:t> </a:t>
            </a:r>
            <a:r>
              <a:rPr lang="en-US" sz="1400" dirty="0" err="1">
                <a:solidFill>
                  <a:srgbClr val="005992"/>
                </a:solidFill>
                <a:latin typeface="Roboto" panose="02000000000000000000" pitchFamily="2" charset="0"/>
                <a:ea typeface="Roboto" panose="02000000000000000000" pitchFamily="2" charset="0"/>
                <a:cs typeface="Roboto" panose="02000000000000000000" pitchFamily="2" charset="0"/>
              </a:rPr>
              <a:t>dịch</a:t>
            </a:r>
            <a:r>
              <a:rPr lang="en-US" sz="1400" dirty="0">
                <a:solidFill>
                  <a:srgbClr val="005992"/>
                </a:solidFill>
                <a:latin typeface="Roboto" panose="02000000000000000000" pitchFamily="2" charset="0"/>
                <a:ea typeface="Roboto" panose="02000000000000000000" pitchFamily="2" charset="0"/>
                <a:cs typeface="Roboto" panose="02000000000000000000" pitchFamily="2" charset="0"/>
              </a:rPr>
              <a:t> 30/08.</a:t>
            </a:r>
          </a:p>
          <a:p>
            <a:pPr marL="285750" indent="-285750" algn="just">
              <a:lnSpc>
                <a:spcPct val="110000"/>
              </a:lnSpc>
              <a:spcBef>
                <a:spcPts val="1200"/>
              </a:spcBef>
              <a:buSzPct val="150000"/>
              <a:buBlip>
                <a:blip r:embed="rId3"/>
              </a:buBlip>
            </a:pPr>
            <a:r>
              <a:rPr lang="en-US" sz="1400" dirty="0" err="1">
                <a:solidFill>
                  <a:srgbClr val="005992"/>
                </a:solidFill>
                <a:latin typeface="Roboto" panose="02000000000000000000" pitchFamily="2" charset="0"/>
                <a:ea typeface="Roboto" panose="02000000000000000000" pitchFamily="2" charset="0"/>
                <a:cs typeface="Roboto" panose="02000000000000000000" pitchFamily="2" charset="0"/>
              </a:rPr>
              <a:t>Giá</a:t>
            </a:r>
            <a:r>
              <a:rPr lang="en-US" sz="1400" dirty="0">
                <a:solidFill>
                  <a:srgbClr val="005992"/>
                </a:solidFill>
                <a:latin typeface="Roboto" panose="02000000000000000000" pitchFamily="2" charset="0"/>
                <a:ea typeface="Roboto" panose="02000000000000000000" pitchFamily="2" charset="0"/>
                <a:cs typeface="Roboto" panose="02000000000000000000" pitchFamily="2" charset="0"/>
              </a:rPr>
              <a:t> </a:t>
            </a:r>
            <a:r>
              <a:rPr lang="en-US" sz="1400" dirty="0" err="1">
                <a:solidFill>
                  <a:srgbClr val="005992"/>
                </a:solidFill>
                <a:latin typeface="Roboto" panose="02000000000000000000" pitchFamily="2" charset="0"/>
                <a:ea typeface="Roboto" panose="02000000000000000000" pitchFamily="2" charset="0"/>
                <a:cs typeface="Roboto" panose="02000000000000000000" pitchFamily="2" charset="0"/>
              </a:rPr>
              <a:t>dầu</a:t>
            </a:r>
            <a:r>
              <a:rPr lang="en-US" sz="1400" dirty="0">
                <a:solidFill>
                  <a:srgbClr val="005992"/>
                </a:solidFill>
                <a:latin typeface="Roboto" panose="02000000000000000000" pitchFamily="2" charset="0"/>
                <a:ea typeface="Roboto" panose="02000000000000000000" pitchFamily="2" charset="0"/>
                <a:cs typeface="Roboto" panose="02000000000000000000" pitchFamily="2" charset="0"/>
              </a:rPr>
              <a:t> WTI </a:t>
            </a:r>
            <a:r>
              <a:rPr lang="en-US" sz="1400" dirty="0" err="1">
                <a:solidFill>
                  <a:srgbClr val="005992"/>
                </a:solidFill>
                <a:latin typeface="Roboto" panose="02000000000000000000" pitchFamily="2" charset="0"/>
                <a:ea typeface="Roboto" panose="02000000000000000000" pitchFamily="2" charset="0"/>
                <a:cs typeface="Roboto" panose="02000000000000000000" pitchFamily="2" charset="0"/>
              </a:rPr>
              <a:t>tăng</a:t>
            </a:r>
            <a:r>
              <a:rPr lang="en-US" sz="1400" dirty="0">
                <a:solidFill>
                  <a:srgbClr val="005992"/>
                </a:solidFill>
                <a:latin typeface="Roboto" panose="02000000000000000000" pitchFamily="2" charset="0"/>
                <a:ea typeface="Roboto" panose="02000000000000000000" pitchFamily="2" charset="0"/>
                <a:cs typeface="Roboto" panose="02000000000000000000" pitchFamily="2" charset="0"/>
              </a:rPr>
              <a:t> </a:t>
            </a:r>
            <a:r>
              <a:rPr lang="en-US" sz="1400" dirty="0" err="1">
                <a:solidFill>
                  <a:srgbClr val="005992"/>
                </a:solidFill>
                <a:latin typeface="Roboto" panose="02000000000000000000" pitchFamily="2" charset="0"/>
                <a:ea typeface="Roboto" panose="02000000000000000000" pitchFamily="2" charset="0"/>
                <a:cs typeface="Roboto" panose="02000000000000000000" pitchFamily="2" charset="0"/>
              </a:rPr>
              <a:t>nhẹ</a:t>
            </a:r>
            <a:r>
              <a:rPr lang="en-US" sz="1400" dirty="0">
                <a:solidFill>
                  <a:srgbClr val="005992"/>
                </a:solidFill>
                <a:latin typeface="Roboto" panose="02000000000000000000" pitchFamily="2" charset="0"/>
                <a:ea typeface="Roboto" panose="02000000000000000000" pitchFamily="2" charset="0"/>
                <a:cs typeface="Roboto" panose="02000000000000000000" pitchFamily="2" charset="0"/>
              </a:rPr>
              <a:t> 1.32% </a:t>
            </a:r>
            <a:r>
              <a:rPr lang="en-US" sz="1400" dirty="0" err="1">
                <a:solidFill>
                  <a:srgbClr val="005992"/>
                </a:solidFill>
                <a:latin typeface="Roboto" panose="02000000000000000000" pitchFamily="2" charset="0"/>
                <a:ea typeface="Roboto" panose="02000000000000000000" pitchFamily="2" charset="0"/>
                <a:cs typeface="Roboto" panose="02000000000000000000" pitchFamily="2" charset="0"/>
              </a:rPr>
              <a:t>và</a:t>
            </a:r>
            <a:r>
              <a:rPr lang="en-US" sz="1400" dirty="0">
                <a:solidFill>
                  <a:srgbClr val="005992"/>
                </a:solidFill>
                <a:latin typeface="Roboto" panose="02000000000000000000" pitchFamily="2" charset="0"/>
                <a:ea typeface="Roboto" panose="02000000000000000000" pitchFamily="2" charset="0"/>
                <a:cs typeface="Roboto" panose="02000000000000000000" pitchFamily="2" charset="0"/>
              </a:rPr>
              <a:t> </a:t>
            </a:r>
            <a:r>
              <a:rPr lang="en-US" sz="1400" dirty="0" err="1">
                <a:solidFill>
                  <a:srgbClr val="005992"/>
                </a:solidFill>
                <a:latin typeface="Roboto" panose="02000000000000000000" pitchFamily="2" charset="0"/>
                <a:ea typeface="Roboto" panose="02000000000000000000" pitchFamily="2" charset="0"/>
                <a:cs typeface="Roboto" panose="02000000000000000000" pitchFamily="2" charset="0"/>
              </a:rPr>
              <a:t>dầu</a:t>
            </a:r>
            <a:r>
              <a:rPr lang="en-US" sz="1400" dirty="0">
                <a:solidFill>
                  <a:srgbClr val="005992"/>
                </a:solidFill>
                <a:latin typeface="Roboto" panose="02000000000000000000" pitchFamily="2" charset="0"/>
                <a:ea typeface="Roboto" panose="02000000000000000000" pitchFamily="2" charset="0"/>
                <a:cs typeface="Roboto" panose="02000000000000000000" pitchFamily="2" charset="0"/>
              </a:rPr>
              <a:t> Brent </a:t>
            </a:r>
            <a:r>
              <a:rPr lang="en-US" sz="1400" dirty="0" err="1">
                <a:solidFill>
                  <a:srgbClr val="005992"/>
                </a:solidFill>
                <a:latin typeface="Roboto" panose="02000000000000000000" pitchFamily="2" charset="0"/>
                <a:ea typeface="Roboto" panose="02000000000000000000" pitchFamily="2" charset="0"/>
                <a:cs typeface="Roboto" panose="02000000000000000000" pitchFamily="2" charset="0"/>
              </a:rPr>
              <a:t>giảm</a:t>
            </a:r>
            <a:r>
              <a:rPr lang="en-US" sz="1400" dirty="0">
                <a:solidFill>
                  <a:srgbClr val="005992"/>
                </a:solidFill>
                <a:latin typeface="Roboto" panose="02000000000000000000" pitchFamily="2" charset="0"/>
                <a:ea typeface="Roboto" panose="02000000000000000000" pitchFamily="2" charset="0"/>
                <a:cs typeface="Roboto" panose="02000000000000000000" pitchFamily="2" charset="0"/>
              </a:rPr>
              <a:t> 1.27% </a:t>
            </a:r>
            <a:r>
              <a:rPr lang="en-US" sz="1400" dirty="0" err="1">
                <a:solidFill>
                  <a:srgbClr val="005992"/>
                </a:solidFill>
                <a:latin typeface="Roboto" panose="02000000000000000000" pitchFamily="2" charset="0"/>
                <a:ea typeface="Roboto" panose="02000000000000000000" pitchFamily="2" charset="0"/>
                <a:cs typeface="Roboto" panose="02000000000000000000" pitchFamily="2" charset="0"/>
              </a:rPr>
              <a:t>trong</a:t>
            </a:r>
            <a:r>
              <a:rPr lang="en-US" sz="1400" dirty="0">
                <a:solidFill>
                  <a:srgbClr val="005992"/>
                </a:solidFill>
                <a:latin typeface="Roboto" panose="02000000000000000000" pitchFamily="2" charset="0"/>
                <a:ea typeface="Roboto" panose="02000000000000000000" pitchFamily="2" charset="0"/>
                <a:cs typeface="Roboto" panose="02000000000000000000" pitchFamily="2" charset="0"/>
              </a:rPr>
              <a:t> </a:t>
            </a:r>
            <a:r>
              <a:rPr lang="en-US" sz="1400" dirty="0" err="1">
                <a:solidFill>
                  <a:srgbClr val="005992"/>
                </a:solidFill>
                <a:latin typeface="Roboto" panose="02000000000000000000" pitchFamily="2" charset="0"/>
                <a:ea typeface="Roboto" panose="02000000000000000000" pitchFamily="2" charset="0"/>
                <a:cs typeface="Roboto" panose="02000000000000000000" pitchFamily="2" charset="0"/>
              </a:rPr>
              <a:t>phiên</a:t>
            </a:r>
            <a:r>
              <a:rPr lang="en-US" sz="1400" dirty="0">
                <a:solidFill>
                  <a:srgbClr val="005992"/>
                </a:solidFill>
                <a:latin typeface="Roboto" panose="02000000000000000000" pitchFamily="2" charset="0"/>
                <a:ea typeface="Roboto" panose="02000000000000000000" pitchFamily="2" charset="0"/>
                <a:cs typeface="Roboto" panose="02000000000000000000" pitchFamily="2" charset="0"/>
              </a:rPr>
              <a:t> </a:t>
            </a:r>
            <a:r>
              <a:rPr lang="en-US" sz="1400" dirty="0" err="1">
                <a:solidFill>
                  <a:srgbClr val="005992"/>
                </a:solidFill>
                <a:latin typeface="Roboto" panose="02000000000000000000" pitchFamily="2" charset="0"/>
                <a:ea typeface="Roboto" panose="02000000000000000000" pitchFamily="2" charset="0"/>
                <a:cs typeface="Roboto" panose="02000000000000000000" pitchFamily="2" charset="0"/>
              </a:rPr>
              <a:t>giao</a:t>
            </a:r>
            <a:r>
              <a:rPr lang="en-US" sz="1400" dirty="0">
                <a:solidFill>
                  <a:srgbClr val="005992"/>
                </a:solidFill>
                <a:latin typeface="Roboto" panose="02000000000000000000" pitchFamily="2" charset="0"/>
                <a:ea typeface="Roboto" panose="02000000000000000000" pitchFamily="2" charset="0"/>
                <a:cs typeface="Roboto" panose="02000000000000000000" pitchFamily="2" charset="0"/>
              </a:rPr>
              <a:t> </a:t>
            </a:r>
            <a:r>
              <a:rPr lang="en-US" sz="1400" dirty="0" err="1">
                <a:solidFill>
                  <a:srgbClr val="005992"/>
                </a:solidFill>
                <a:latin typeface="Roboto" panose="02000000000000000000" pitchFamily="2" charset="0"/>
                <a:ea typeface="Roboto" panose="02000000000000000000" pitchFamily="2" charset="0"/>
                <a:cs typeface="Roboto" panose="02000000000000000000" pitchFamily="2" charset="0"/>
              </a:rPr>
              <a:t>dịch</a:t>
            </a:r>
            <a:r>
              <a:rPr lang="en-US" sz="1400" dirty="0">
                <a:solidFill>
                  <a:srgbClr val="005992"/>
                </a:solidFill>
                <a:latin typeface="Roboto" panose="02000000000000000000" pitchFamily="2" charset="0"/>
                <a:ea typeface="Roboto" panose="02000000000000000000" pitchFamily="2" charset="0"/>
                <a:cs typeface="Roboto" panose="02000000000000000000" pitchFamily="2" charset="0"/>
              </a:rPr>
              <a:t> </a:t>
            </a:r>
            <a:r>
              <a:rPr lang="en-US" sz="1400" dirty="0" err="1">
                <a:solidFill>
                  <a:srgbClr val="005992"/>
                </a:solidFill>
                <a:latin typeface="Roboto" panose="02000000000000000000" pitchFamily="2" charset="0"/>
                <a:ea typeface="Roboto" panose="02000000000000000000" pitchFamily="2" charset="0"/>
                <a:cs typeface="Roboto" panose="02000000000000000000" pitchFamily="2" charset="0"/>
              </a:rPr>
              <a:t>ngày</a:t>
            </a:r>
            <a:r>
              <a:rPr lang="en-US" sz="1400" dirty="0">
                <a:solidFill>
                  <a:srgbClr val="005992"/>
                </a:solidFill>
                <a:latin typeface="Roboto" panose="02000000000000000000" pitchFamily="2" charset="0"/>
                <a:ea typeface="Roboto" panose="02000000000000000000" pitchFamily="2" charset="0"/>
                <a:cs typeface="Roboto" panose="02000000000000000000" pitchFamily="2" charset="0"/>
              </a:rPr>
              <a:t> 30/08. </a:t>
            </a:r>
            <a:r>
              <a:rPr lang="en-US" sz="1400" dirty="0" err="1">
                <a:solidFill>
                  <a:srgbClr val="005992"/>
                </a:solidFill>
                <a:latin typeface="Roboto" panose="02000000000000000000" pitchFamily="2" charset="0"/>
                <a:ea typeface="Roboto" panose="02000000000000000000" pitchFamily="2" charset="0"/>
                <a:cs typeface="Roboto" panose="02000000000000000000" pitchFamily="2" charset="0"/>
              </a:rPr>
              <a:t>Bên</a:t>
            </a:r>
            <a:r>
              <a:rPr lang="en-US" sz="1400" dirty="0">
                <a:solidFill>
                  <a:srgbClr val="005992"/>
                </a:solidFill>
                <a:latin typeface="Roboto" panose="02000000000000000000" pitchFamily="2" charset="0"/>
                <a:ea typeface="Roboto" panose="02000000000000000000" pitchFamily="2" charset="0"/>
                <a:cs typeface="Roboto" panose="02000000000000000000" pitchFamily="2" charset="0"/>
              </a:rPr>
              <a:t> </a:t>
            </a:r>
            <a:r>
              <a:rPr lang="en-US" sz="1400" dirty="0" err="1">
                <a:solidFill>
                  <a:srgbClr val="005992"/>
                </a:solidFill>
                <a:latin typeface="Roboto" panose="02000000000000000000" pitchFamily="2" charset="0"/>
                <a:ea typeface="Roboto" panose="02000000000000000000" pitchFamily="2" charset="0"/>
                <a:cs typeface="Roboto" panose="02000000000000000000" pitchFamily="2" charset="0"/>
              </a:rPr>
              <a:t>cạnh</a:t>
            </a:r>
            <a:r>
              <a:rPr lang="en-US" sz="1400" dirty="0">
                <a:solidFill>
                  <a:srgbClr val="005992"/>
                </a:solidFill>
                <a:latin typeface="Roboto" panose="02000000000000000000" pitchFamily="2" charset="0"/>
                <a:ea typeface="Roboto" panose="02000000000000000000" pitchFamily="2" charset="0"/>
                <a:cs typeface="Roboto" panose="02000000000000000000" pitchFamily="2" charset="0"/>
              </a:rPr>
              <a:t> </a:t>
            </a:r>
            <a:r>
              <a:rPr lang="en-US" sz="1400" dirty="0" err="1">
                <a:solidFill>
                  <a:srgbClr val="005992"/>
                </a:solidFill>
                <a:latin typeface="Roboto" panose="02000000000000000000" pitchFamily="2" charset="0"/>
                <a:ea typeface="Roboto" panose="02000000000000000000" pitchFamily="2" charset="0"/>
                <a:cs typeface="Roboto" panose="02000000000000000000" pitchFamily="2" charset="0"/>
              </a:rPr>
              <a:t>đó</a:t>
            </a:r>
            <a:r>
              <a:rPr lang="en-US" sz="1400" dirty="0">
                <a:solidFill>
                  <a:srgbClr val="005992"/>
                </a:solidFill>
                <a:latin typeface="Roboto" panose="02000000000000000000" pitchFamily="2" charset="0"/>
                <a:ea typeface="Roboto" panose="02000000000000000000" pitchFamily="2" charset="0"/>
                <a:cs typeface="Roboto" panose="02000000000000000000" pitchFamily="2" charset="0"/>
              </a:rPr>
              <a:t>, </a:t>
            </a:r>
            <a:r>
              <a:rPr lang="en-US" sz="1400" dirty="0" err="1">
                <a:solidFill>
                  <a:srgbClr val="005992"/>
                </a:solidFill>
                <a:latin typeface="Roboto" panose="02000000000000000000" pitchFamily="2" charset="0"/>
                <a:ea typeface="Roboto" panose="02000000000000000000" pitchFamily="2" charset="0"/>
                <a:cs typeface="Roboto" panose="02000000000000000000" pitchFamily="2" charset="0"/>
              </a:rPr>
              <a:t>giá</a:t>
            </a:r>
            <a:r>
              <a:rPr lang="en-US" sz="1400" dirty="0">
                <a:solidFill>
                  <a:srgbClr val="005992"/>
                </a:solidFill>
                <a:latin typeface="Roboto" panose="02000000000000000000" pitchFamily="2" charset="0"/>
                <a:ea typeface="Roboto" panose="02000000000000000000" pitchFamily="2" charset="0"/>
                <a:cs typeface="Roboto" panose="02000000000000000000" pitchFamily="2" charset="0"/>
              </a:rPr>
              <a:t> </a:t>
            </a:r>
            <a:r>
              <a:rPr lang="en-US" sz="1400" dirty="0" err="1">
                <a:solidFill>
                  <a:srgbClr val="005992"/>
                </a:solidFill>
                <a:latin typeface="Roboto" panose="02000000000000000000" pitchFamily="2" charset="0"/>
                <a:ea typeface="Roboto" panose="02000000000000000000" pitchFamily="2" charset="0"/>
                <a:cs typeface="Roboto" panose="02000000000000000000" pitchFamily="2" charset="0"/>
              </a:rPr>
              <a:t>Vàng</a:t>
            </a:r>
            <a:r>
              <a:rPr lang="en-US" sz="1400" dirty="0">
                <a:solidFill>
                  <a:srgbClr val="005992"/>
                </a:solidFill>
                <a:latin typeface="Roboto" panose="02000000000000000000" pitchFamily="2" charset="0"/>
                <a:ea typeface="Roboto" panose="02000000000000000000" pitchFamily="2" charset="0"/>
                <a:cs typeface="Roboto" panose="02000000000000000000" pitchFamily="2" charset="0"/>
              </a:rPr>
              <a:t> </a:t>
            </a:r>
            <a:r>
              <a:rPr lang="en-US" sz="1400" dirty="0" err="1">
                <a:solidFill>
                  <a:srgbClr val="005992"/>
                </a:solidFill>
                <a:latin typeface="Roboto" panose="02000000000000000000" pitchFamily="2" charset="0"/>
                <a:ea typeface="Roboto" panose="02000000000000000000" pitchFamily="2" charset="0"/>
                <a:cs typeface="Roboto" panose="02000000000000000000" pitchFamily="2" charset="0"/>
              </a:rPr>
              <a:t>ghi</a:t>
            </a:r>
            <a:r>
              <a:rPr lang="en-US" sz="1400" dirty="0">
                <a:solidFill>
                  <a:srgbClr val="005992"/>
                </a:solidFill>
                <a:latin typeface="Roboto" panose="02000000000000000000" pitchFamily="2" charset="0"/>
                <a:ea typeface="Roboto" panose="02000000000000000000" pitchFamily="2" charset="0"/>
                <a:cs typeface="Roboto" panose="02000000000000000000" pitchFamily="2" charset="0"/>
              </a:rPr>
              <a:t> </a:t>
            </a:r>
            <a:r>
              <a:rPr lang="en-US" sz="1400" dirty="0" err="1">
                <a:solidFill>
                  <a:srgbClr val="005992"/>
                </a:solidFill>
                <a:latin typeface="Roboto" panose="02000000000000000000" pitchFamily="2" charset="0"/>
                <a:ea typeface="Roboto" panose="02000000000000000000" pitchFamily="2" charset="0"/>
                <a:cs typeface="Roboto" panose="02000000000000000000" pitchFamily="2" charset="0"/>
              </a:rPr>
              <a:t>nhận</a:t>
            </a:r>
            <a:r>
              <a:rPr lang="en-US" sz="1400" dirty="0">
                <a:solidFill>
                  <a:srgbClr val="005992"/>
                </a:solidFill>
                <a:latin typeface="Roboto" panose="02000000000000000000" pitchFamily="2" charset="0"/>
                <a:ea typeface="Roboto" panose="02000000000000000000" pitchFamily="2" charset="0"/>
                <a:cs typeface="Roboto" panose="02000000000000000000" pitchFamily="2" charset="0"/>
              </a:rPr>
              <a:t> </a:t>
            </a:r>
            <a:r>
              <a:rPr lang="en-US" sz="1400" dirty="0" err="1">
                <a:solidFill>
                  <a:srgbClr val="005992"/>
                </a:solidFill>
                <a:latin typeface="Roboto" panose="02000000000000000000" pitchFamily="2" charset="0"/>
                <a:ea typeface="Roboto" panose="02000000000000000000" pitchFamily="2" charset="0"/>
                <a:cs typeface="Roboto" panose="02000000000000000000" pitchFamily="2" charset="0"/>
              </a:rPr>
              <a:t>biến</a:t>
            </a:r>
            <a:r>
              <a:rPr lang="en-US" sz="1400" dirty="0">
                <a:solidFill>
                  <a:srgbClr val="005992"/>
                </a:solidFill>
                <a:latin typeface="Roboto" panose="02000000000000000000" pitchFamily="2" charset="0"/>
                <a:ea typeface="Roboto" panose="02000000000000000000" pitchFamily="2" charset="0"/>
                <a:cs typeface="Roboto" panose="02000000000000000000" pitchFamily="2" charset="0"/>
              </a:rPr>
              <a:t> </a:t>
            </a:r>
            <a:r>
              <a:rPr lang="en-US" sz="1400" dirty="0" err="1">
                <a:solidFill>
                  <a:srgbClr val="005992"/>
                </a:solidFill>
                <a:latin typeface="Roboto" panose="02000000000000000000" pitchFamily="2" charset="0"/>
                <a:ea typeface="Roboto" panose="02000000000000000000" pitchFamily="2" charset="0"/>
                <a:cs typeface="Roboto" panose="02000000000000000000" pitchFamily="2" charset="0"/>
              </a:rPr>
              <a:t>động</a:t>
            </a:r>
            <a:r>
              <a:rPr lang="en-US" sz="1400" dirty="0">
                <a:solidFill>
                  <a:srgbClr val="005992"/>
                </a:solidFill>
                <a:latin typeface="Roboto" panose="02000000000000000000" pitchFamily="2" charset="0"/>
                <a:ea typeface="Roboto" panose="02000000000000000000" pitchFamily="2" charset="0"/>
                <a:cs typeface="Roboto" panose="02000000000000000000" pitchFamily="2" charset="0"/>
              </a:rPr>
              <a:t> </a:t>
            </a:r>
            <a:r>
              <a:rPr lang="en-US" sz="1400" dirty="0" err="1">
                <a:solidFill>
                  <a:srgbClr val="005992"/>
                </a:solidFill>
                <a:latin typeface="Roboto" panose="02000000000000000000" pitchFamily="2" charset="0"/>
                <a:ea typeface="Roboto" panose="02000000000000000000" pitchFamily="2" charset="0"/>
                <a:cs typeface="Roboto" panose="02000000000000000000" pitchFamily="2" charset="0"/>
              </a:rPr>
              <a:t>tăng</a:t>
            </a:r>
            <a:r>
              <a:rPr lang="en-US" sz="1400" dirty="0">
                <a:solidFill>
                  <a:srgbClr val="005992"/>
                </a:solidFill>
                <a:latin typeface="Roboto" panose="02000000000000000000" pitchFamily="2" charset="0"/>
                <a:ea typeface="Roboto" panose="02000000000000000000" pitchFamily="2" charset="0"/>
                <a:cs typeface="Roboto" panose="02000000000000000000" pitchFamily="2" charset="0"/>
              </a:rPr>
              <a:t> </a:t>
            </a:r>
            <a:r>
              <a:rPr lang="en-US" sz="1400" dirty="0" err="1">
                <a:solidFill>
                  <a:srgbClr val="005992"/>
                </a:solidFill>
                <a:latin typeface="Roboto" panose="02000000000000000000" pitchFamily="2" charset="0"/>
                <a:ea typeface="Roboto" panose="02000000000000000000" pitchFamily="2" charset="0"/>
                <a:cs typeface="Roboto" panose="02000000000000000000" pitchFamily="2" charset="0"/>
              </a:rPr>
              <a:t>nhẹ</a:t>
            </a:r>
            <a:r>
              <a:rPr lang="en-US" sz="1400" dirty="0">
                <a:solidFill>
                  <a:srgbClr val="005992"/>
                </a:solidFill>
                <a:latin typeface="Roboto" panose="02000000000000000000" pitchFamily="2" charset="0"/>
                <a:ea typeface="Roboto" panose="02000000000000000000" pitchFamily="2" charset="0"/>
                <a:cs typeface="Roboto" panose="02000000000000000000" pitchFamily="2" charset="0"/>
              </a:rPr>
              <a:t>. </a:t>
            </a:r>
          </a:p>
          <a:p>
            <a:pPr marL="285750" indent="-285750" algn="just">
              <a:lnSpc>
                <a:spcPct val="110000"/>
              </a:lnSpc>
              <a:spcBef>
                <a:spcPts val="1200"/>
              </a:spcBef>
              <a:buSzPct val="150000"/>
              <a:buBlip>
                <a:blip r:embed="rId3"/>
              </a:buBlip>
            </a:pPr>
            <a:r>
              <a:rPr lang="vi-VN" sz="1400" i="0" dirty="0">
                <a:solidFill>
                  <a:srgbClr val="005992"/>
                </a:solidFill>
                <a:effectLst/>
                <a:latin typeface="Roboto" panose="02000000000000000000" pitchFamily="2" charset="0"/>
                <a:ea typeface="Roboto" panose="02000000000000000000" pitchFamily="2" charset="0"/>
                <a:cs typeface="Roboto" panose="02000000000000000000" pitchFamily="2" charset="0"/>
              </a:rPr>
              <a:t>Trung Quốc phê duyệt việc thành lập 37 quỹ đầu tư để vực dậy thị trường chứng khoán</a:t>
            </a:r>
            <a:endParaRPr lang="en-US" sz="1400" dirty="0">
              <a:solidFill>
                <a:srgbClr val="005992"/>
              </a:solidFill>
              <a:latin typeface="Roboto" panose="02000000000000000000" pitchFamily="2" charset="0"/>
              <a:ea typeface="Roboto" panose="02000000000000000000" pitchFamily="2" charset="0"/>
              <a:cs typeface="Roboto" panose="02000000000000000000" pitchFamily="2" charset="0"/>
            </a:endParaRPr>
          </a:p>
          <a:p>
            <a:pPr marL="285750" indent="-285750" algn="just">
              <a:lnSpc>
                <a:spcPct val="110000"/>
              </a:lnSpc>
              <a:spcBef>
                <a:spcPts val="1200"/>
              </a:spcBef>
              <a:buSzPct val="150000"/>
              <a:buBlip>
                <a:blip r:embed="rId3"/>
              </a:buBlip>
            </a:pPr>
            <a:r>
              <a:rPr lang="vi-VN" sz="1400" b="0" i="0" dirty="0">
                <a:solidFill>
                  <a:srgbClr val="005992"/>
                </a:solidFill>
                <a:effectLst/>
                <a:latin typeface="Roboto" panose="02000000000000000000" pitchFamily="2" charset="0"/>
                <a:ea typeface="Roboto" panose="02000000000000000000" pitchFamily="2" charset="0"/>
                <a:cs typeface="Roboto" panose="02000000000000000000" pitchFamily="2" charset="0"/>
              </a:rPr>
              <a:t>Mỹ đề xuất quy định mới trong ngành ngân hàng để giảm thiểu rủi ro</a:t>
            </a:r>
            <a:r>
              <a:rPr lang="en-US" sz="1400" b="0" i="0" dirty="0">
                <a:solidFill>
                  <a:srgbClr val="005992"/>
                </a:solidFill>
                <a:effectLst/>
                <a:latin typeface="Roboto" panose="02000000000000000000" pitchFamily="2" charset="0"/>
                <a:ea typeface="Roboto" panose="02000000000000000000" pitchFamily="2" charset="0"/>
                <a:cs typeface="Roboto" panose="02000000000000000000" pitchFamily="2" charset="0"/>
              </a:rPr>
              <a:t>. </a:t>
            </a:r>
            <a:r>
              <a:rPr lang="vi-VN" sz="1400" b="0" i="0" dirty="0">
                <a:solidFill>
                  <a:srgbClr val="005992"/>
                </a:solidFill>
                <a:effectLst/>
                <a:latin typeface="Roboto" panose="02000000000000000000" pitchFamily="2" charset="0"/>
                <a:ea typeface="Roboto" panose="02000000000000000000" pitchFamily="2" charset="0"/>
                <a:cs typeface="Roboto" panose="02000000000000000000" pitchFamily="2" charset="0"/>
              </a:rPr>
              <a:t>Các ngân hàng cỡ vừa, có tài sản hơn 100 tỷ USD, được phép nắm giữ nhiều khoản nợ dài hạn hơn để tăng sự ổn định tài chính, cũng như giúp các thể chế tài chính này dễ dàng giải quyết các rủi ro.</a:t>
            </a:r>
          </a:p>
        </p:txBody>
      </p:sp>
      <p:sp>
        <p:nvSpPr>
          <p:cNvPr id="12" name="TextBox 11">
            <a:extLst>
              <a:ext uri="{FF2B5EF4-FFF2-40B4-BE49-F238E27FC236}">
                <a16:creationId xmlns:a16="http://schemas.microsoft.com/office/drawing/2014/main" id="{6B0E3B2B-5367-F3CD-1C68-4A9E75C4F98B}"/>
              </a:ext>
            </a:extLst>
          </p:cNvPr>
          <p:cNvSpPr txBox="1"/>
          <p:nvPr/>
        </p:nvSpPr>
        <p:spPr>
          <a:xfrm>
            <a:off x="6279106" y="780967"/>
            <a:ext cx="5813387" cy="5030095"/>
          </a:xfrm>
          <a:prstGeom prst="rect">
            <a:avLst/>
          </a:prstGeom>
          <a:noFill/>
        </p:spPr>
        <p:txBody>
          <a:bodyPr wrap="square">
            <a:spAutoFit/>
          </a:bodyPr>
          <a:lstStyle>
            <a:defPPr>
              <a:defRPr lang="en-US"/>
            </a:defPPr>
            <a:lvl1pPr marL="285750" indent="-285750" algn="just">
              <a:lnSpc>
                <a:spcPct val="110000"/>
              </a:lnSpc>
              <a:spcBef>
                <a:spcPts val="1800"/>
              </a:spcBef>
              <a:buSzPct val="150000"/>
              <a:buFontTx/>
              <a:buBlip>
                <a:blip r:embed="rId3"/>
              </a:buBlip>
              <a:defRPr sz="1400">
                <a:solidFill>
                  <a:srgbClr val="005992"/>
                </a:solidFill>
                <a:latin typeface="Roboto" pitchFamily="2" charset="0"/>
                <a:ea typeface="Roboto" pitchFamily="2" charset="0"/>
              </a:defRPr>
            </a:lvl1pPr>
          </a:lstStyle>
          <a:p>
            <a:pPr marL="0" indent="0">
              <a:spcBef>
                <a:spcPts val="1200"/>
              </a:spcBef>
              <a:buNone/>
            </a:pPr>
            <a:r>
              <a:rPr lang="en-US" sz="1400" b="1" dirty="0" err="1">
                <a:solidFill>
                  <a:srgbClr val="FF0000"/>
                </a:solidFill>
                <a:latin typeface="Roboto" pitchFamily="2" charset="0"/>
                <a:ea typeface="Roboto" pitchFamily="2" charset="0"/>
              </a:rPr>
              <a:t>Trong</a:t>
            </a:r>
            <a:r>
              <a:rPr lang="en-US" sz="1400" b="1" dirty="0">
                <a:solidFill>
                  <a:srgbClr val="FF0000"/>
                </a:solidFill>
                <a:latin typeface="Roboto" pitchFamily="2" charset="0"/>
                <a:ea typeface="Roboto" pitchFamily="2" charset="0"/>
              </a:rPr>
              <a:t> </a:t>
            </a:r>
            <a:r>
              <a:rPr lang="en-US" sz="1400" b="1" dirty="0" err="1">
                <a:solidFill>
                  <a:srgbClr val="FF0000"/>
                </a:solidFill>
                <a:latin typeface="Roboto" pitchFamily="2" charset="0"/>
                <a:ea typeface="Roboto" pitchFamily="2" charset="0"/>
              </a:rPr>
              <a:t>nước</a:t>
            </a:r>
            <a:endParaRPr lang="en-GB" sz="1400" dirty="0">
              <a:solidFill>
                <a:srgbClr val="FF0000"/>
              </a:solidFill>
              <a:latin typeface="Roboto" pitchFamily="2" charset="0"/>
              <a:ea typeface="Roboto" pitchFamily="2" charset="0"/>
            </a:endParaRPr>
          </a:p>
          <a:p>
            <a:pPr>
              <a:spcBef>
                <a:spcPts val="1200"/>
              </a:spcBef>
            </a:pPr>
            <a:r>
              <a:rPr lang="vi-VN" sz="1400" dirty="0">
                <a:solidFill>
                  <a:srgbClr val="005992"/>
                </a:solidFill>
                <a:latin typeface="Roboto"/>
                <a:ea typeface="Roboto"/>
                <a:cs typeface="Roboto"/>
                <a:sym typeface="Roboto"/>
              </a:rPr>
              <a:t>Vnindex có phiên </a:t>
            </a:r>
            <a:r>
              <a:rPr lang="en-US" sz="1400" dirty="0" err="1">
                <a:solidFill>
                  <a:srgbClr val="005992"/>
                </a:solidFill>
                <a:latin typeface="Roboto"/>
                <a:ea typeface="Roboto"/>
                <a:cs typeface="Roboto"/>
                <a:sym typeface="Roboto"/>
              </a:rPr>
              <a:t>tăng</a:t>
            </a:r>
            <a:r>
              <a:rPr lang="vi-VN" sz="1400" dirty="0">
                <a:solidFill>
                  <a:srgbClr val="005992"/>
                </a:solidFill>
                <a:latin typeface="Roboto"/>
                <a:ea typeface="Roboto"/>
                <a:cs typeface="Roboto"/>
                <a:sym typeface="Roboto"/>
              </a:rPr>
              <a:t> điểm</a:t>
            </a:r>
            <a:r>
              <a:rPr lang="en-US" sz="1400" dirty="0">
                <a:solidFill>
                  <a:srgbClr val="005992"/>
                </a:solidFill>
                <a:latin typeface="Roboto"/>
                <a:ea typeface="Roboto"/>
                <a:cs typeface="Roboto"/>
                <a:sym typeface="Roboto"/>
              </a:rPr>
              <a:t> </a:t>
            </a:r>
            <a:r>
              <a:rPr lang="vi-VN" sz="1400" dirty="0">
                <a:solidFill>
                  <a:srgbClr val="005992"/>
                </a:solidFill>
                <a:latin typeface="Roboto"/>
                <a:ea typeface="Roboto"/>
                <a:cs typeface="Roboto"/>
                <a:sym typeface="Roboto"/>
              </a:rPr>
              <a:t>trong phiên giao dịch ngày </a:t>
            </a:r>
            <a:r>
              <a:rPr lang="en-US" sz="1400" dirty="0">
                <a:solidFill>
                  <a:srgbClr val="005992"/>
                </a:solidFill>
                <a:latin typeface="Roboto"/>
                <a:ea typeface="Roboto"/>
                <a:cs typeface="Roboto"/>
                <a:sym typeface="Roboto"/>
              </a:rPr>
              <a:t>30</a:t>
            </a:r>
            <a:r>
              <a:rPr lang="vi-VN" sz="1400" dirty="0">
                <a:solidFill>
                  <a:srgbClr val="005992"/>
                </a:solidFill>
                <a:latin typeface="Roboto"/>
                <a:ea typeface="Roboto"/>
                <a:cs typeface="Roboto"/>
                <a:sym typeface="Roboto"/>
              </a:rPr>
              <a:t>/08. Kết thúc phiên, Vnindex </a:t>
            </a:r>
            <a:r>
              <a:rPr lang="en-US" sz="1400" dirty="0" err="1">
                <a:solidFill>
                  <a:srgbClr val="005992"/>
                </a:solidFill>
                <a:latin typeface="Roboto"/>
                <a:ea typeface="Roboto"/>
                <a:cs typeface="Roboto"/>
                <a:sym typeface="Roboto"/>
              </a:rPr>
              <a:t>tăng</a:t>
            </a:r>
            <a:r>
              <a:rPr lang="vi-VN" sz="1400" dirty="0">
                <a:solidFill>
                  <a:srgbClr val="005992"/>
                </a:solidFill>
                <a:latin typeface="Roboto"/>
                <a:ea typeface="Roboto"/>
                <a:cs typeface="Roboto"/>
                <a:sym typeface="Roboto"/>
              </a:rPr>
              <a:t> </a:t>
            </a:r>
            <a:r>
              <a:rPr lang="en-US" sz="1400" dirty="0">
                <a:solidFill>
                  <a:srgbClr val="005992"/>
                </a:solidFill>
                <a:latin typeface="Roboto"/>
                <a:ea typeface="Roboto"/>
                <a:cs typeface="Roboto"/>
                <a:sym typeface="Roboto"/>
              </a:rPr>
              <a:t>8</a:t>
            </a:r>
            <a:r>
              <a:rPr lang="vi-VN" sz="1400" dirty="0">
                <a:solidFill>
                  <a:srgbClr val="005992"/>
                </a:solidFill>
                <a:latin typeface="Roboto"/>
                <a:ea typeface="Roboto"/>
                <a:cs typeface="Roboto"/>
                <a:sym typeface="Roboto"/>
              </a:rPr>
              <a:t>,</a:t>
            </a:r>
            <a:r>
              <a:rPr lang="en-US" sz="1400" dirty="0">
                <a:latin typeface="Roboto"/>
                <a:ea typeface="Roboto"/>
                <a:cs typeface="Roboto"/>
                <a:sym typeface="Roboto"/>
              </a:rPr>
              <a:t>73</a:t>
            </a:r>
            <a:r>
              <a:rPr lang="vi-VN" sz="1400" dirty="0">
                <a:solidFill>
                  <a:srgbClr val="005992"/>
                </a:solidFill>
                <a:latin typeface="Roboto"/>
                <a:ea typeface="Roboto"/>
                <a:cs typeface="Roboto"/>
                <a:sym typeface="Roboto"/>
              </a:rPr>
              <a:t> điểm, đóng cửa tại 1,</a:t>
            </a:r>
            <a:r>
              <a:rPr lang="en-US" sz="1400" dirty="0">
                <a:solidFill>
                  <a:srgbClr val="005992"/>
                </a:solidFill>
                <a:latin typeface="Roboto"/>
                <a:ea typeface="Roboto"/>
                <a:cs typeface="Roboto"/>
                <a:sym typeface="Roboto"/>
              </a:rPr>
              <a:t>213</a:t>
            </a:r>
            <a:r>
              <a:rPr lang="vi-VN" sz="1400" dirty="0">
                <a:solidFill>
                  <a:srgbClr val="005992"/>
                </a:solidFill>
                <a:latin typeface="Roboto"/>
                <a:ea typeface="Roboto"/>
                <a:cs typeface="Roboto"/>
                <a:sym typeface="Roboto"/>
              </a:rPr>
              <a:t>.</a:t>
            </a:r>
            <a:r>
              <a:rPr lang="en-US" dirty="0">
                <a:solidFill>
                  <a:srgbClr val="005992"/>
                </a:solidFill>
                <a:latin typeface="Roboto"/>
                <a:ea typeface="Roboto"/>
                <a:cs typeface="Roboto"/>
                <a:sym typeface="Roboto"/>
              </a:rPr>
              <a:t>16</a:t>
            </a:r>
            <a:r>
              <a:rPr lang="vi-VN" sz="1400" dirty="0">
                <a:solidFill>
                  <a:srgbClr val="005992"/>
                </a:solidFill>
                <a:latin typeface="Roboto"/>
                <a:ea typeface="Roboto"/>
                <a:cs typeface="Roboto"/>
                <a:sym typeface="Roboto"/>
              </a:rPr>
              <a:t> điểm, khối lượng giao dịch đạt hơn </a:t>
            </a:r>
            <a:r>
              <a:rPr lang="en-US" dirty="0">
                <a:solidFill>
                  <a:srgbClr val="005992"/>
                </a:solidFill>
                <a:latin typeface="Roboto"/>
                <a:ea typeface="Roboto"/>
                <a:cs typeface="Roboto"/>
                <a:sym typeface="Roboto"/>
              </a:rPr>
              <a:t>911 </a:t>
            </a:r>
            <a:r>
              <a:rPr lang="vi-VN" sz="1400" dirty="0">
                <a:solidFill>
                  <a:srgbClr val="005992"/>
                </a:solidFill>
                <a:latin typeface="Roboto"/>
                <a:ea typeface="Roboto"/>
                <a:cs typeface="Roboto"/>
                <a:sym typeface="Roboto"/>
              </a:rPr>
              <a:t>triệu đơn vị, tương ứng </a:t>
            </a:r>
            <a:r>
              <a:rPr lang="en-US" sz="1400" dirty="0">
                <a:latin typeface="Roboto"/>
                <a:ea typeface="Roboto"/>
                <a:cs typeface="Roboto"/>
                <a:sym typeface="Roboto"/>
              </a:rPr>
              <a:t>20</a:t>
            </a:r>
            <a:r>
              <a:rPr lang="vi-VN" sz="1400" dirty="0">
                <a:solidFill>
                  <a:srgbClr val="005992"/>
                </a:solidFill>
                <a:latin typeface="Roboto"/>
                <a:ea typeface="Roboto"/>
                <a:cs typeface="Roboto"/>
                <a:sym typeface="Roboto"/>
              </a:rPr>
              <a:t>,</a:t>
            </a:r>
            <a:r>
              <a:rPr lang="en-US" sz="1400" dirty="0">
                <a:latin typeface="Roboto"/>
                <a:ea typeface="Roboto"/>
                <a:cs typeface="Roboto"/>
                <a:sym typeface="Roboto"/>
              </a:rPr>
              <a:t>910</a:t>
            </a:r>
            <a:r>
              <a:rPr lang="vi-VN" sz="1400" dirty="0">
                <a:solidFill>
                  <a:srgbClr val="005992"/>
                </a:solidFill>
                <a:latin typeface="Roboto"/>
                <a:ea typeface="Roboto"/>
                <a:cs typeface="Roboto"/>
                <a:sym typeface="Roboto"/>
              </a:rPr>
              <a:t> tỷ đồng. </a:t>
            </a:r>
            <a:r>
              <a:rPr lang="vi-VN" sz="1400" b="0" i="0" dirty="0">
                <a:solidFill>
                  <a:srgbClr val="005992"/>
                </a:solidFill>
                <a:latin typeface="Arial"/>
                <a:ea typeface="Arial"/>
                <a:cs typeface="Arial"/>
                <a:sym typeface="Arial"/>
              </a:rPr>
              <a:t>Độ rộng thị trường </a:t>
            </a:r>
            <a:r>
              <a:rPr lang="vi-VN" sz="1400" dirty="0">
                <a:solidFill>
                  <a:srgbClr val="005992"/>
                </a:solidFill>
                <a:latin typeface="Arial"/>
                <a:ea typeface="Arial"/>
                <a:cs typeface="Arial"/>
                <a:sym typeface="Arial"/>
              </a:rPr>
              <a:t>nghiêng về mã </a:t>
            </a:r>
            <a:r>
              <a:rPr lang="en-US" dirty="0" err="1">
                <a:solidFill>
                  <a:srgbClr val="005992"/>
                </a:solidFill>
              </a:rPr>
              <a:t>tăng</a:t>
            </a:r>
            <a:r>
              <a:rPr lang="vi-VN" sz="1400" b="0" i="0" dirty="0">
                <a:solidFill>
                  <a:srgbClr val="005992"/>
                </a:solidFill>
                <a:latin typeface="Arial"/>
                <a:ea typeface="Arial"/>
                <a:cs typeface="Arial"/>
                <a:sym typeface="Arial"/>
              </a:rPr>
              <a:t>, với </a:t>
            </a:r>
            <a:r>
              <a:rPr lang="en-US" sz="1400" b="0" i="0" dirty="0">
                <a:latin typeface="Arial"/>
                <a:ea typeface="Arial"/>
                <a:cs typeface="Arial"/>
                <a:sym typeface="Arial"/>
              </a:rPr>
              <a:t>320</a:t>
            </a:r>
            <a:r>
              <a:rPr lang="vi-VN" sz="1400" b="0" i="0" dirty="0">
                <a:solidFill>
                  <a:srgbClr val="005992"/>
                </a:solidFill>
                <a:latin typeface="Arial"/>
                <a:ea typeface="Arial"/>
                <a:cs typeface="Arial"/>
                <a:sym typeface="Arial"/>
              </a:rPr>
              <a:t> cổ phiếu tăng giá, </a:t>
            </a:r>
            <a:r>
              <a:rPr lang="en-US" sz="1400" b="0" i="0" dirty="0">
                <a:latin typeface="Arial"/>
                <a:ea typeface="Arial"/>
                <a:cs typeface="Arial"/>
                <a:sym typeface="Arial"/>
              </a:rPr>
              <a:t>167</a:t>
            </a:r>
            <a:r>
              <a:rPr lang="vi-VN" sz="1400" b="0" i="0" dirty="0">
                <a:solidFill>
                  <a:srgbClr val="005992"/>
                </a:solidFill>
                <a:latin typeface="Arial"/>
                <a:ea typeface="Arial"/>
                <a:cs typeface="Arial"/>
                <a:sym typeface="Arial"/>
              </a:rPr>
              <a:t> cổ phiếu giảm giá</a:t>
            </a:r>
            <a:r>
              <a:rPr lang="vi-VN" sz="1400" dirty="0">
                <a:solidFill>
                  <a:srgbClr val="005992"/>
                </a:solidFill>
                <a:latin typeface="Arial"/>
                <a:ea typeface="Arial"/>
                <a:cs typeface="Arial"/>
                <a:sym typeface="Arial"/>
              </a:rPr>
              <a:t> và </a:t>
            </a:r>
            <a:r>
              <a:rPr lang="en-US" dirty="0">
                <a:solidFill>
                  <a:srgbClr val="005992"/>
                </a:solidFill>
                <a:latin typeface="Arial"/>
                <a:ea typeface="Arial"/>
                <a:cs typeface="Arial"/>
                <a:sym typeface="Arial"/>
              </a:rPr>
              <a:t>75</a:t>
            </a:r>
            <a:r>
              <a:rPr lang="en-US" sz="1400" dirty="0">
                <a:latin typeface="Arial"/>
                <a:ea typeface="Arial"/>
                <a:cs typeface="Arial"/>
                <a:sym typeface="Arial"/>
              </a:rPr>
              <a:t> </a:t>
            </a:r>
            <a:r>
              <a:rPr lang="vi-VN" sz="1400" dirty="0">
                <a:solidFill>
                  <a:srgbClr val="005992"/>
                </a:solidFill>
                <a:latin typeface="Arial"/>
                <a:ea typeface="Arial"/>
                <a:cs typeface="Arial"/>
                <a:sym typeface="Arial"/>
              </a:rPr>
              <a:t>cổ phiếu đứng giá.</a:t>
            </a:r>
            <a:endParaRPr lang="en-US" dirty="0">
              <a:cs typeface="Roboto" panose="02000000000000000000" pitchFamily="2" charset="0"/>
            </a:endParaRPr>
          </a:p>
          <a:p>
            <a:pPr>
              <a:spcBef>
                <a:spcPts val="1200"/>
              </a:spcBef>
            </a:pPr>
            <a:r>
              <a:rPr lang="en-US" dirty="0" err="1"/>
              <a:t>Các</a:t>
            </a:r>
            <a:r>
              <a:rPr lang="en-US" dirty="0"/>
              <a:t> </a:t>
            </a:r>
            <a:r>
              <a:rPr lang="en-US" dirty="0" err="1"/>
              <a:t>nhóm</a:t>
            </a:r>
            <a:r>
              <a:rPr lang="en-US" dirty="0"/>
              <a:t> </a:t>
            </a:r>
            <a:r>
              <a:rPr lang="en-US" dirty="0" err="1"/>
              <a:t>ngành</a:t>
            </a:r>
            <a:r>
              <a:rPr lang="en-US" dirty="0"/>
              <a:t> </a:t>
            </a:r>
            <a:r>
              <a:rPr lang="en-US" dirty="0" err="1"/>
              <a:t>ghi</a:t>
            </a:r>
            <a:r>
              <a:rPr lang="en-US" dirty="0"/>
              <a:t> </a:t>
            </a:r>
            <a:r>
              <a:rPr lang="en-US" dirty="0" err="1"/>
              <a:t>nhận</a:t>
            </a:r>
            <a:r>
              <a:rPr lang="en-US" dirty="0"/>
              <a:t> </a:t>
            </a:r>
            <a:r>
              <a:rPr lang="en-US" dirty="0" err="1"/>
              <a:t>sự</a:t>
            </a:r>
            <a:r>
              <a:rPr lang="en-US" dirty="0"/>
              <a:t> </a:t>
            </a:r>
            <a:r>
              <a:rPr lang="en-US" dirty="0" err="1"/>
              <a:t>biến</a:t>
            </a:r>
            <a:r>
              <a:rPr lang="en-US" dirty="0"/>
              <a:t> </a:t>
            </a:r>
            <a:r>
              <a:rPr lang="en-US" dirty="0" err="1"/>
              <a:t>động</a:t>
            </a:r>
            <a:r>
              <a:rPr lang="en-US" dirty="0"/>
              <a:t> </a:t>
            </a:r>
            <a:r>
              <a:rPr lang="en-US" dirty="0" err="1"/>
              <a:t>tăng</a:t>
            </a:r>
            <a:r>
              <a:rPr lang="en-US" dirty="0"/>
              <a:t> </a:t>
            </a:r>
            <a:r>
              <a:rPr lang="en-US" dirty="0" err="1"/>
              <a:t>mạnh</a:t>
            </a:r>
            <a:r>
              <a:rPr lang="en-US" dirty="0"/>
              <a:t> </a:t>
            </a:r>
            <a:r>
              <a:rPr lang="en-US" dirty="0" err="1"/>
              <a:t>nhất</a:t>
            </a:r>
            <a:r>
              <a:rPr lang="en-US" dirty="0"/>
              <a:t> </a:t>
            </a:r>
            <a:r>
              <a:rPr lang="en-US" dirty="0" err="1"/>
              <a:t>như</a:t>
            </a:r>
            <a:r>
              <a:rPr lang="en-US" dirty="0"/>
              <a:t> </a:t>
            </a:r>
            <a:r>
              <a:rPr lang="en-US" dirty="0" err="1"/>
              <a:t>nhóm</a:t>
            </a:r>
            <a:r>
              <a:rPr lang="en-US" dirty="0"/>
              <a:t> </a:t>
            </a:r>
            <a:r>
              <a:rPr lang="en-US" dirty="0" err="1"/>
              <a:t>ngành</a:t>
            </a:r>
            <a:r>
              <a:rPr lang="en-US" dirty="0"/>
              <a:t> </a:t>
            </a:r>
            <a:r>
              <a:rPr lang="en-US" dirty="0" err="1"/>
              <a:t>Dịch</a:t>
            </a:r>
            <a:r>
              <a:rPr lang="en-US" dirty="0"/>
              <a:t> </a:t>
            </a:r>
            <a:r>
              <a:rPr lang="en-US" dirty="0" err="1"/>
              <a:t>vụ</a:t>
            </a:r>
            <a:r>
              <a:rPr lang="en-US" dirty="0"/>
              <a:t> </a:t>
            </a:r>
            <a:r>
              <a:rPr lang="en-US" dirty="0" err="1"/>
              <a:t>tài</a:t>
            </a:r>
            <a:r>
              <a:rPr lang="en-US" dirty="0"/>
              <a:t> </a:t>
            </a:r>
            <a:r>
              <a:rPr lang="en-US" dirty="0" err="1"/>
              <a:t>chính</a:t>
            </a:r>
            <a:r>
              <a:rPr lang="en-US" dirty="0"/>
              <a:t>, </a:t>
            </a:r>
            <a:r>
              <a:rPr lang="en-US" dirty="0" err="1"/>
              <a:t>Công</a:t>
            </a:r>
            <a:r>
              <a:rPr lang="en-US" dirty="0"/>
              <a:t> </a:t>
            </a:r>
            <a:r>
              <a:rPr lang="en-US" dirty="0" err="1"/>
              <a:t>nghệ</a:t>
            </a:r>
            <a:r>
              <a:rPr lang="en-US" dirty="0"/>
              <a:t> </a:t>
            </a:r>
            <a:r>
              <a:rPr lang="en-US" dirty="0" err="1"/>
              <a:t>thông</a:t>
            </a:r>
            <a:r>
              <a:rPr lang="en-US" dirty="0"/>
              <a:t> tin. Trong </a:t>
            </a:r>
            <a:r>
              <a:rPr lang="en-US" dirty="0" err="1"/>
              <a:t>khi</a:t>
            </a:r>
            <a:r>
              <a:rPr lang="en-US" dirty="0"/>
              <a:t> </a:t>
            </a:r>
            <a:r>
              <a:rPr lang="en-US" dirty="0" err="1"/>
              <a:t>đó</a:t>
            </a:r>
            <a:r>
              <a:rPr lang="en-US" dirty="0"/>
              <a:t>, </a:t>
            </a:r>
            <a:r>
              <a:rPr lang="en-US" dirty="0" err="1"/>
              <a:t>nhóm</a:t>
            </a:r>
            <a:r>
              <a:rPr lang="en-US" dirty="0"/>
              <a:t> </a:t>
            </a:r>
            <a:r>
              <a:rPr lang="en-US" dirty="0" err="1"/>
              <a:t>ngành</a:t>
            </a:r>
            <a:r>
              <a:rPr lang="en-US" dirty="0"/>
              <a:t> </a:t>
            </a:r>
            <a:r>
              <a:rPr lang="en-US" dirty="0" err="1"/>
              <a:t>ghi</a:t>
            </a:r>
            <a:r>
              <a:rPr lang="en-US" dirty="0"/>
              <a:t> </a:t>
            </a:r>
            <a:r>
              <a:rPr lang="en-US" dirty="0" err="1"/>
              <a:t>nhận</a:t>
            </a:r>
            <a:r>
              <a:rPr lang="en-US" dirty="0"/>
              <a:t> </a:t>
            </a:r>
            <a:r>
              <a:rPr lang="en-US" dirty="0" err="1"/>
              <a:t>biến</a:t>
            </a:r>
            <a:r>
              <a:rPr lang="en-US" dirty="0"/>
              <a:t> </a:t>
            </a:r>
            <a:r>
              <a:rPr lang="en-US" dirty="0" err="1"/>
              <a:t>động</a:t>
            </a:r>
            <a:r>
              <a:rPr lang="en-US" dirty="0"/>
              <a:t> </a:t>
            </a:r>
            <a:r>
              <a:rPr lang="en-US" dirty="0" err="1"/>
              <a:t>giảm</a:t>
            </a:r>
            <a:r>
              <a:rPr lang="en-US" dirty="0"/>
              <a:t> </a:t>
            </a:r>
            <a:r>
              <a:rPr lang="en-US" dirty="0" err="1"/>
              <a:t>là</a:t>
            </a:r>
            <a:r>
              <a:rPr lang="en-US" dirty="0"/>
              <a:t> </a:t>
            </a:r>
            <a:r>
              <a:rPr lang="en-US" dirty="0" err="1"/>
              <a:t>Viễn</a:t>
            </a:r>
            <a:r>
              <a:rPr lang="en-US" dirty="0"/>
              <a:t> </a:t>
            </a:r>
            <a:r>
              <a:rPr lang="en-US" dirty="0" err="1"/>
              <a:t>thông</a:t>
            </a:r>
            <a:r>
              <a:rPr lang="en-US" dirty="0"/>
              <a:t>, </a:t>
            </a:r>
            <a:r>
              <a:rPr lang="en-US" dirty="0" err="1"/>
              <a:t>Điện</a:t>
            </a:r>
            <a:r>
              <a:rPr lang="en-US" dirty="0"/>
              <a:t>, </a:t>
            </a:r>
            <a:r>
              <a:rPr lang="en-US" dirty="0" err="1"/>
              <a:t>nước</a:t>
            </a:r>
            <a:r>
              <a:rPr lang="en-US" dirty="0"/>
              <a:t> </a:t>
            </a:r>
            <a:r>
              <a:rPr lang="en-US" dirty="0" err="1"/>
              <a:t>và</a:t>
            </a:r>
            <a:r>
              <a:rPr lang="en-US" dirty="0"/>
              <a:t> </a:t>
            </a:r>
            <a:r>
              <a:rPr lang="en-US" dirty="0" err="1"/>
              <a:t>xăng</a:t>
            </a:r>
            <a:r>
              <a:rPr lang="en-US" dirty="0"/>
              <a:t> </a:t>
            </a:r>
            <a:r>
              <a:rPr lang="en-US" dirty="0" err="1"/>
              <a:t>dầu</a:t>
            </a:r>
            <a:r>
              <a:rPr lang="en-US" dirty="0"/>
              <a:t> </a:t>
            </a:r>
            <a:r>
              <a:rPr lang="en-US" dirty="0" err="1"/>
              <a:t>khí</a:t>
            </a:r>
            <a:r>
              <a:rPr lang="en-US" dirty="0"/>
              <a:t> </a:t>
            </a:r>
            <a:r>
              <a:rPr lang="en-US" dirty="0" err="1"/>
              <a:t>đốt</a:t>
            </a:r>
            <a:r>
              <a:rPr lang="en-US" dirty="0"/>
              <a:t>. </a:t>
            </a:r>
            <a:endParaRPr lang="en-US" dirty="0">
              <a:solidFill>
                <a:srgbClr val="FF0000"/>
              </a:solidFill>
            </a:endParaRPr>
          </a:p>
          <a:p>
            <a:pPr>
              <a:spcBef>
                <a:spcPts val="1200"/>
              </a:spcBef>
            </a:pPr>
            <a:r>
              <a:rPr lang="en-US" dirty="0" err="1">
                <a:cs typeface="Roboto" panose="02000000000000000000" pitchFamily="2" charset="0"/>
              </a:rPr>
              <a:t>Nhà</a:t>
            </a:r>
            <a:r>
              <a:rPr lang="en-US" dirty="0">
                <a:cs typeface="Roboto" panose="02000000000000000000" pitchFamily="2" charset="0"/>
              </a:rPr>
              <a:t> </a:t>
            </a:r>
            <a:r>
              <a:rPr lang="en-US" dirty="0" err="1">
                <a:cs typeface="Roboto" panose="02000000000000000000" pitchFamily="2" charset="0"/>
              </a:rPr>
              <a:t>đầu</a:t>
            </a:r>
            <a:r>
              <a:rPr lang="en-US" dirty="0">
                <a:cs typeface="Roboto" panose="02000000000000000000" pitchFamily="2" charset="0"/>
              </a:rPr>
              <a:t> </a:t>
            </a:r>
            <a:r>
              <a:rPr lang="en-US" dirty="0" err="1">
                <a:cs typeface="Roboto" panose="02000000000000000000" pitchFamily="2" charset="0"/>
              </a:rPr>
              <a:t>tư</a:t>
            </a:r>
            <a:r>
              <a:rPr lang="en-US" dirty="0">
                <a:cs typeface="Roboto" panose="02000000000000000000" pitchFamily="2" charset="0"/>
              </a:rPr>
              <a:t> </a:t>
            </a:r>
            <a:r>
              <a:rPr lang="en-US" dirty="0" err="1">
                <a:cs typeface="Roboto" panose="02000000000000000000" pitchFamily="2" charset="0"/>
              </a:rPr>
              <a:t>nước</a:t>
            </a:r>
            <a:r>
              <a:rPr lang="en-US" dirty="0">
                <a:cs typeface="Roboto" panose="02000000000000000000" pitchFamily="2" charset="0"/>
              </a:rPr>
              <a:t> </a:t>
            </a:r>
            <a:r>
              <a:rPr lang="en-US" dirty="0" err="1">
                <a:cs typeface="Roboto" panose="02000000000000000000" pitchFamily="2" charset="0"/>
              </a:rPr>
              <a:t>ngoài</a:t>
            </a:r>
            <a:r>
              <a:rPr lang="en-US" dirty="0">
                <a:cs typeface="Roboto" panose="02000000000000000000" pitchFamily="2" charset="0"/>
              </a:rPr>
              <a:t> </a:t>
            </a:r>
            <a:r>
              <a:rPr lang="en-US" dirty="0" err="1">
                <a:cs typeface="Roboto" panose="02000000000000000000" pitchFamily="2" charset="0"/>
              </a:rPr>
              <a:t>mua</a:t>
            </a:r>
            <a:r>
              <a:rPr lang="en-US" dirty="0">
                <a:cs typeface="Roboto" panose="02000000000000000000" pitchFamily="2" charset="0"/>
              </a:rPr>
              <a:t> </a:t>
            </a:r>
            <a:r>
              <a:rPr lang="en-US" dirty="0" err="1">
                <a:cs typeface="Roboto" panose="02000000000000000000" pitchFamily="2" charset="0"/>
              </a:rPr>
              <a:t>ròng</a:t>
            </a:r>
            <a:r>
              <a:rPr lang="en-US" dirty="0">
                <a:cs typeface="Roboto" panose="02000000000000000000" pitchFamily="2" charset="0"/>
              </a:rPr>
              <a:t> </a:t>
            </a:r>
            <a:r>
              <a:rPr lang="en-US" dirty="0" err="1">
                <a:cs typeface="Roboto" panose="02000000000000000000" pitchFamily="2" charset="0"/>
              </a:rPr>
              <a:t>với</a:t>
            </a:r>
            <a:r>
              <a:rPr lang="en-US" dirty="0">
                <a:cs typeface="Roboto" panose="02000000000000000000" pitchFamily="2" charset="0"/>
              </a:rPr>
              <a:t> </a:t>
            </a:r>
            <a:r>
              <a:rPr lang="en-US" dirty="0" err="1">
                <a:cs typeface="Roboto" panose="02000000000000000000" pitchFamily="2" charset="0"/>
              </a:rPr>
              <a:t>giá</a:t>
            </a:r>
            <a:r>
              <a:rPr lang="en-US" dirty="0">
                <a:cs typeface="Roboto" panose="02000000000000000000" pitchFamily="2" charset="0"/>
              </a:rPr>
              <a:t> </a:t>
            </a:r>
            <a:r>
              <a:rPr lang="en-US" dirty="0" err="1">
                <a:cs typeface="Roboto" panose="02000000000000000000" pitchFamily="2" charset="0"/>
              </a:rPr>
              <a:t>trị</a:t>
            </a:r>
            <a:r>
              <a:rPr lang="en-US" dirty="0">
                <a:cs typeface="Roboto" panose="02000000000000000000" pitchFamily="2" charset="0"/>
              </a:rPr>
              <a:t> 525,89 </a:t>
            </a:r>
            <a:r>
              <a:rPr lang="en-US" dirty="0" err="1">
                <a:cs typeface="Roboto" panose="02000000000000000000" pitchFamily="2" charset="0"/>
              </a:rPr>
              <a:t>tỷ</a:t>
            </a:r>
            <a:r>
              <a:rPr lang="en-US" dirty="0">
                <a:cs typeface="Roboto" panose="02000000000000000000" pitchFamily="2" charset="0"/>
              </a:rPr>
              <a:t>, </a:t>
            </a:r>
            <a:r>
              <a:rPr lang="en-US" dirty="0" err="1">
                <a:cs typeface="Roboto" panose="02000000000000000000" pitchFamily="2" charset="0"/>
              </a:rPr>
              <a:t>tập</a:t>
            </a:r>
            <a:r>
              <a:rPr lang="en-US" dirty="0">
                <a:cs typeface="Roboto" panose="02000000000000000000" pitchFamily="2" charset="0"/>
              </a:rPr>
              <a:t> </a:t>
            </a:r>
            <a:r>
              <a:rPr lang="en-US" dirty="0" err="1">
                <a:cs typeface="Roboto" panose="02000000000000000000" pitchFamily="2" charset="0"/>
              </a:rPr>
              <a:t>trung</a:t>
            </a:r>
            <a:r>
              <a:rPr lang="en-US" dirty="0">
                <a:cs typeface="Roboto" panose="02000000000000000000" pitchFamily="2" charset="0"/>
              </a:rPr>
              <a:t> </a:t>
            </a:r>
            <a:r>
              <a:rPr lang="en-US" dirty="0" err="1">
                <a:cs typeface="Roboto" panose="02000000000000000000" pitchFamily="2" charset="0"/>
              </a:rPr>
              <a:t>mua</a:t>
            </a:r>
            <a:r>
              <a:rPr lang="en-US" dirty="0">
                <a:cs typeface="Roboto" panose="02000000000000000000" pitchFamily="2" charset="0"/>
              </a:rPr>
              <a:t>  </a:t>
            </a:r>
            <a:r>
              <a:rPr lang="en-US" dirty="0" err="1">
                <a:cs typeface="Roboto" panose="02000000000000000000" pitchFamily="2" charset="0"/>
              </a:rPr>
              <a:t>các</a:t>
            </a:r>
            <a:r>
              <a:rPr lang="en-US" dirty="0">
                <a:cs typeface="Roboto" panose="02000000000000000000" pitchFamily="2" charset="0"/>
              </a:rPr>
              <a:t> </a:t>
            </a:r>
            <a:r>
              <a:rPr lang="en-US" dirty="0" err="1">
                <a:cs typeface="Roboto" panose="02000000000000000000" pitchFamily="2" charset="0"/>
              </a:rPr>
              <a:t>cổ</a:t>
            </a:r>
            <a:r>
              <a:rPr lang="en-US" dirty="0">
                <a:cs typeface="Roboto" panose="02000000000000000000" pitchFamily="2" charset="0"/>
              </a:rPr>
              <a:t> </a:t>
            </a:r>
            <a:r>
              <a:rPr lang="en-US" dirty="0" err="1">
                <a:cs typeface="Roboto" panose="02000000000000000000" pitchFamily="2" charset="0"/>
              </a:rPr>
              <a:t>phiếu</a:t>
            </a:r>
            <a:r>
              <a:rPr lang="en-US" dirty="0">
                <a:cs typeface="Roboto" panose="02000000000000000000" pitchFamily="2" charset="0"/>
              </a:rPr>
              <a:t> KDC, CTG, VRE. </a:t>
            </a:r>
            <a:r>
              <a:rPr lang="en-US" dirty="0" err="1">
                <a:cs typeface="Roboto" panose="02000000000000000000" pitchFamily="2" charset="0"/>
              </a:rPr>
              <a:t>Bên</a:t>
            </a:r>
            <a:r>
              <a:rPr lang="en-US" dirty="0">
                <a:cs typeface="Roboto" panose="02000000000000000000" pitchFamily="2" charset="0"/>
              </a:rPr>
              <a:t> </a:t>
            </a:r>
            <a:r>
              <a:rPr lang="en-US" dirty="0" err="1">
                <a:cs typeface="Roboto" panose="02000000000000000000" pitchFamily="2" charset="0"/>
              </a:rPr>
              <a:t>cạnh</a:t>
            </a:r>
            <a:r>
              <a:rPr lang="en-US" dirty="0">
                <a:cs typeface="Roboto" panose="02000000000000000000" pitchFamily="2" charset="0"/>
              </a:rPr>
              <a:t> </a:t>
            </a:r>
            <a:r>
              <a:rPr lang="en-US" dirty="0" err="1">
                <a:cs typeface="Roboto" panose="02000000000000000000" pitchFamily="2" charset="0"/>
              </a:rPr>
              <a:t>đó</a:t>
            </a:r>
            <a:r>
              <a:rPr lang="en-US" dirty="0">
                <a:cs typeface="Roboto" panose="02000000000000000000" pitchFamily="2" charset="0"/>
              </a:rPr>
              <a:t>, </a:t>
            </a:r>
            <a:r>
              <a:rPr lang="en-US" dirty="0" err="1">
                <a:cs typeface="Roboto" panose="02000000000000000000" pitchFamily="2" charset="0"/>
              </a:rPr>
              <a:t>tự</a:t>
            </a:r>
            <a:r>
              <a:rPr lang="en-US" dirty="0">
                <a:cs typeface="Roboto" panose="02000000000000000000" pitchFamily="2" charset="0"/>
              </a:rPr>
              <a:t> </a:t>
            </a:r>
            <a:r>
              <a:rPr lang="en-US" dirty="0" err="1">
                <a:cs typeface="Roboto" panose="02000000000000000000" pitchFamily="2" charset="0"/>
              </a:rPr>
              <a:t>doanh</a:t>
            </a:r>
            <a:r>
              <a:rPr lang="en-US" dirty="0">
                <a:cs typeface="Roboto" panose="02000000000000000000" pitchFamily="2" charset="0"/>
              </a:rPr>
              <a:t> </a:t>
            </a:r>
            <a:r>
              <a:rPr lang="en-US" dirty="0" err="1">
                <a:cs typeface="Roboto" panose="02000000000000000000" pitchFamily="2" charset="0"/>
              </a:rPr>
              <a:t>tham</a:t>
            </a:r>
            <a:r>
              <a:rPr lang="en-US" dirty="0">
                <a:cs typeface="Roboto" panose="02000000000000000000" pitchFamily="2" charset="0"/>
              </a:rPr>
              <a:t> </a:t>
            </a:r>
            <a:r>
              <a:rPr lang="en-US" dirty="0" err="1">
                <a:cs typeface="Roboto" panose="02000000000000000000" pitchFamily="2" charset="0"/>
              </a:rPr>
              <a:t>gia</a:t>
            </a:r>
            <a:r>
              <a:rPr lang="en-US" dirty="0">
                <a:cs typeface="Roboto" panose="02000000000000000000" pitchFamily="2" charset="0"/>
              </a:rPr>
              <a:t> </a:t>
            </a:r>
            <a:r>
              <a:rPr lang="en-US" dirty="0" err="1">
                <a:cs typeface="Roboto" panose="02000000000000000000" pitchFamily="2" charset="0"/>
              </a:rPr>
              <a:t>bán</a:t>
            </a:r>
            <a:r>
              <a:rPr lang="en-US" dirty="0">
                <a:cs typeface="Roboto" panose="02000000000000000000" pitchFamily="2" charset="0"/>
              </a:rPr>
              <a:t> </a:t>
            </a:r>
            <a:r>
              <a:rPr lang="en-US" dirty="0" err="1">
                <a:cs typeface="Roboto" panose="02000000000000000000" pitchFamily="2" charset="0"/>
              </a:rPr>
              <a:t>ròng</a:t>
            </a:r>
            <a:r>
              <a:rPr lang="en-US" dirty="0">
                <a:cs typeface="Roboto" panose="02000000000000000000" pitchFamily="2" charset="0"/>
              </a:rPr>
              <a:t> 34,43 </a:t>
            </a:r>
            <a:r>
              <a:rPr lang="en-US" dirty="0" err="1">
                <a:cs typeface="Roboto" panose="02000000000000000000" pitchFamily="2" charset="0"/>
              </a:rPr>
              <a:t>tỷ</a:t>
            </a:r>
            <a:r>
              <a:rPr lang="en-US" dirty="0">
                <a:cs typeface="Roboto" panose="02000000000000000000" pitchFamily="2" charset="0"/>
              </a:rPr>
              <a:t> </a:t>
            </a:r>
            <a:r>
              <a:rPr lang="en-US" dirty="0" err="1">
                <a:cs typeface="Roboto" panose="02000000000000000000" pitchFamily="2" charset="0"/>
              </a:rPr>
              <a:t>đồng</a:t>
            </a:r>
            <a:r>
              <a:rPr lang="en-US" dirty="0">
                <a:cs typeface="Roboto" panose="02000000000000000000" pitchFamily="2" charset="0"/>
              </a:rPr>
              <a:t>, </a:t>
            </a:r>
            <a:r>
              <a:rPr lang="en-US" dirty="0" err="1">
                <a:cs typeface="Roboto" panose="02000000000000000000" pitchFamily="2" charset="0"/>
              </a:rPr>
              <a:t>tập</a:t>
            </a:r>
            <a:r>
              <a:rPr lang="en-US" dirty="0">
                <a:cs typeface="Roboto" panose="02000000000000000000" pitchFamily="2" charset="0"/>
              </a:rPr>
              <a:t> </a:t>
            </a:r>
            <a:r>
              <a:rPr lang="en-US" dirty="0" err="1">
                <a:cs typeface="Roboto" panose="02000000000000000000" pitchFamily="2" charset="0"/>
              </a:rPr>
              <a:t>trung</a:t>
            </a:r>
            <a:r>
              <a:rPr lang="en-US" dirty="0">
                <a:cs typeface="Roboto" panose="02000000000000000000" pitchFamily="2" charset="0"/>
              </a:rPr>
              <a:t> ở </a:t>
            </a:r>
            <a:r>
              <a:rPr lang="en-US" dirty="0" err="1">
                <a:cs typeface="Roboto" panose="02000000000000000000" pitchFamily="2" charset="0"/>
              </a:rPr>
              <a:t>các</a:t>
            </a:r>
            <a:r>
              <a:rPr lang="en-US" dirty="0">
                <a:cs typeface="Roboto" panose="02000000000000000000" pitchFamily="2" charset="0"/>
              </a:rPr>
              <a:t> </a:t>
            </a:r>
            <a:r>
              <a:rPr lang="en-US" dirty="0" err="1">
                <a:cs typeface="Roboto" panose="02000000000000000000" pitchFamily="2" charset="0"/>
              </a:rPr>
              <a:t>mã</a:t>
            </a:r>
            <a:r>
              <a:rPr lang="en-US" dirty="0">
                <a:cs typeface="Roboto" panose="02000000000000000000" pitchFamily="2" charset="0"/>
              </a:rPr>
              <a:t> CTG, STB, HPG.</a:t>
            </a:r>
            <a:endParaRPr lang="vi-VN" b="0" i="0" dirty="0">
              <a:solidFill>
                <a:srgbClr val="333333"/>
              </a:solidFill>
              <a:effectLst/>
              <a:latin typeface="Arial" panose="020B0604020202020204" pitchFamily="34" charset="0"/>
            </a:endParaRPr>
          </a:p>
          <a:p>
            <a:pPr algn="l"/>
            <a:r>
              <a:rPr lang="vi-VN" i="0" dirty="0">
                <a:effectLst/>
                <a:cs typeface="Roboto" panose="02000000000000000000" pitchFamily="2" charset="0"/>
              </a:rPr>
              <a:t>8 tháng năm 2023, Hoa Kỳ tiếp tục là thị trường xuất khẩu lớn nhất của Việt Nam với kim ngạch ước đạt 62,3 tỷ USD.</a:t>
            </a:r>
            <a:endParaRPr lang="en-US" i="0" dirty="0">
              <a:effectLst/>
              <a:cs typeface="Roboto" panose="02000000000000000000" pitchFamily="2" charset="0"/>
            </a:endParaRPr>
          </a:p>
          <a:p>
            <a:pPr algn="l"/>
            <a:r>
              <a:rPr lang="vi-VN" i="0" dirty="0">
                <a:effectLst/>
                <a:cs typeface="Roboto" panose="02000000000000000000" pitchFamily="2" charset="0"/>
              </a:rPr>
              <a:t>Bộ Công Thương xây dựng khung giá phát điện nhà máy điện mặt trời, điện gió</a:t>
            </a:r>
          </a:p>
        </p:txBody>
      </p:sp>
      <p:pic>
        <p:nvPicPr>
          <p:cNvPr id="6" name="Picture 5">
            <a:extLst>
              <a:ext uri="{FF2B5EF4-FFF2-40B4-BE49-F238E27FC236}">
                <a16:creationId xmlns:a16="http://schemas.microsoft.com/office/drawing/2014/main" id="{1EFCF046-C0B1-A85A-9658-4438DC57F9F7}"/>
              </a:ext>
            </a:extLst>
          </p:cNvPr>
          <p:cNvPicPr>
            <a:picLocks noChangeAspect="1"/>
          </p:cNvPicPr>
          <p:nvPr/>
        </p:nvPicPr>
        <p:blipFill>
          <a:blip r:embed="rId4"/>
          <a:stretch>
            <a:fillRect/>
          </a:stretch>
        </p:blipFill>
        <p:spPr>
          <a:xfrm>
            <a:off x="99507" y="-69353"/>
            <a:ext cx="2155356" cy="817300"/>
          </a:xfrm>
          <a:prstGeom prst="rect">
            <a:avLst/>
          </a:prstGeom>
        </p:spPr>
      </p:pic>
    </p:spTree>
    <p:extLst>
      <p:ext uri="{BB962C8B-B14F-4D97-AF65-F5344CB8AC3E}">
        <p14:creationId xmlns:p14="http://schemas.microsoft.com/office/powerpoint/2010/main" val="37325582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087D67C2-F404-1D98-1CFC-245DC2638BBD}"/>
              </a:ext>
            </a:extLst>
          </p:cNvPr>
          <p:cNvSpPr txBox="1"/>
          <p:nvPr/>
        </p:nvSpPr>
        <p:spPr>
          <a:xfrm>
            <a:off x="2179069" y="477623"/>
            <a:ext cx="8148291" cy="461665"/>
          </a:xfrm>
          <a:prstGeom prst="rect">
            <a:avLst/>
          </a:prstGeom>
          <a:noFill/>
        </p:spPr>
        <p:txBody>
          <a:bodyPr wrap="square" rtlCol="0">
            <a:spAutoFit/>
          </a:bodyPr>
          <a:lstStyle/>
          <a:p>
            <a:pPr algn="ctr"/>
            <a:r>
              <a:rPr lang="en-US" sz="2400" b="1" dirty="0">
                <a:solidFill>
                  <a:srgbClr val="005993"/>
                </a:solidFill>
                <a:latin typeface="Roboto" pitchFamily="2" charset="0"/>
                <a:ea typeface="Roboto" pitchFamily="2" charset="0"/>
                <a:cs typeface="Aldhabi" panose="020B0604020202020204" pitchFamily="2" charset="-78"/>
              </a:rPr>
              <a:t>TIN TỨC ĐẦU NGÀY</a:t>
            </a:r>
            <a:endParaRPr lang="en-GB" sz="2400" b="1" dirty="0">
              <a:solidFill>
                <a:srgbClr val="005992"/>
              </a:solidFill>
              <a:latin typeface="Roboto" pitchFamily="2" charset="0"/>
              <a:ea typeface="Roboto" pitchFamily="2" charset="0"/>
              <a:cs typeface="Aldhabi" panose="020B0604020202020204" pitchFamily="2" charset="-78"/>
            </a:endParaRPr>
          </a:p>
        </p:txBody>
      </p:sp>
      <p:sp>
        <p:nvSpPr>
          <p:cNvPr id="7" name="TextBox 6">
            <a:extLst>
              <a:ext uri="{FF2B5EF4-FFF2-40B4-BE49-F238E27FC236}">
                <a16:creationId xmlns:a16="http://schemas.microsoft.com/office/drawing/2014/main" id="{6FB1CD26-2886-162B-DF4E-370EEC442695}"/>
              </a:ext>
            </a:extLst>
          </p:cNvPr>
          <p:cNvSpPr txBox="1"/>
          <p:nvPr/>
        </p:nvSpPr>
        <p:spPr>
          <a:xfrm>
            <a:off x="182880" y="1294923"/>
            <a:ext cx="6046714" cy="3817455"/>
          </a:xfrm>
          <a:prstGeom prst="rect">
            <a:avLst/>
          </a:prstGeom>
          <a:noFill/>
        </p:spPr>
        <p:txBody>
          <a:bodyPr wrap="square">
            <a:spAutoFit/>
          </a:bodyPr>
          <a:lstStyle/>
          <a:p>
            <a:pPr marL="0" indent="0" algn="just">
              <a:spcBef>
                <a:spcPts val="1800"/>
              </a:spcBef>
              <a:buSzPct val="150000"/>
              <a:buFontTx/>
              <a:buNone/>
            </a:pPr>
            <a:r>
              <a:rPr lang="en-US" sz="1400" b="1" dirty="0" err="1">
                <a:solidFill>
                  <a:srgbClr val="FF0000"/>
                </a:solidFill>
                <a:latin typeface="Roboto" pitchFamily="2" charset="0"/>
                <a:ea typeface="Roboto" pitchFamily="2" charset="0"/>
              </a:rPr>
              <a:t>Doanh</a:t>
            </a:r>
            <a:r>
              <a:rPr lang="en-US" sz="1400" b="1" dirty="0">
                <a:solidFill>
                  <a:srgbClr val="FF0000"/>
                </a:solidFill>
                <a:latin typeface="Roboto" pitchFamily="2" charset="0"/>
                <a:ea typeface="Roboto" pitchFamily="2" charset="0"/>
              </a:rPr>
              <a:t> </a:t>
            </a:r>
            <a:r>
              <a:rPr lang="en-US" sz="1400" b="1" dirty="0" err="1">
                <a:solidFill>
                  <a:srgbClr val="FF0000"/>
                </a:solidFill>
                <a:latin typeface="Roboto" pitchFamily="2" charset="0"/>
                <a:ea typeface="Roboto" pitchFamily="2" charset="0"/>
              </a:rPr>
              <a:t>nghiệp</a:t>
            </a:r>
            <a:endParaRPr lang="en-GB" sz="1400" dirty="0">
              <a:solidFill>
                <a:srgbClr val="FF0000"/>
              </a:solidFill>
              <a:latin typeface="Roboto" pitchFamily="2" charset="0"/>
              <a:ea typeface="Roboto" pitchFamily="2" charset="0"/>
            </a:endParaRPr>
          </a:p>
          <a:p>
            <a:pPr marL="285750" indent="-285750" algn="just">
              <a:lnSpc>
                <a:spcPct val="110000"/>
              </a:lnSpc>
              <a:spcBef>
                <a:spcPts val="1800"/>
              </a:spcBef>
              <a:buSzPct val="150000"/>
              <a:buBlip>
                <a:blip r:embed="rId2"/>
              </a:buBlip>
            </a:pPr>
            <a:r>
              <a:rPr lang="en-US" sz="1400" dirty="0" err="1">
                <a:solidFill>
                  <a:srgbClr val="005992"/>
                </a:solidFill>
                <a:latin typeface="Roboto" panose="02000000000000000000" pitchFamily="2" charset="0"/>
                <a:ea typeface="Roboto" panose="02000000000000000000" pitchFamily="2" charset="0"/>
                <a:cs typeface="Roboto" panose="02000000000000000000" pitchFamily="2" charset="0"/>
                <a:sym typeface="Roboto"/>
              </a:rPr>
              <a:t>TCM</a:t>
            </a:r>
            <a:r>
              <a:rPr lang="vi-VN" sz="1400" dirty="0">
                <a:solidFill>
                  <a:srgbClr val="005992"/>
                </a:solidFill>
                <a:latin typeface="Roboto" panose="02000000000000000000" pitchFamily="2" charset="0"/>
                <a:ea typeface="Roboto" panose="02000000000000000000" pitchFamily="2" charset="0"/>
                <a:cs typeface="Roboto" panose="02000000000000000000" pitchFamily="2" charset="0"/>
                <a:sym typeface="Roboto"/>
              </a:rPr>
              <a:t>:</a:t>
            </a:r>
            <a:r>
              <a:rPr lang="en-US" sz="1400" dirty="0">
                <a:solidFill>
                  <a:srgbClr val="005992"/>
                </a:solidFill>
                <a:latin typeface="Roboto" panose="02000000000000000000" pitchFamily="2" charset="0"/>
                <a:ea typeface="Roboto" panose="02000000000000000000" pitchFamily="2" charset="0"/>
                <a:cs typeface="Roboto" panose="02000000000000000000" pitchFamily="2" charset="0"/>
                <a:sym typeface="Roboto"/>
              </a:rPr>
              <a:t> T</a:t>
            </a:r>
            <a:r>
              <a:rPr lang="vi-VN" sz="1400" i="0" dirty="0">
                <a:solidFill>
                  <a:srgbClr val="005992"/>
                </a:solidFill>
                <a:effectLst/>
                <a:latin typeface="Roboto" panose="02000000000000000000" pitchFamily="2" charset="0"/>
                <a:ea typeface="Roboto" panose="02000000000000000000" pitchFamily="2" charset="0"/>
                <a:cs typeface="Roboto" panose="02000000000000000000" pitchFamily="2" charset="0"/>
              </a:rPr>
              <a:t>hông qua triển khai phương án thưởng cổ phiếu tỷ lệ 13%</a:t>
            </a:r>
            <a:r>
              <a:rPr lang="en-US" sz="1400" i="0" dirty="0">
                <a:solidFill>
                  <a:srgbClr val="005992"/>
                </a:solidFill>
                <a:effectLst/>
                <a:latin typeface="Roboto" panose="02000000000000000000" pitchFamily="2" charset="0"/>
                <a:ea typeface="Roboto" panose="02000000000000000000" pitchFamily="2" charset="0"/>
                <a:cs typeface="Roboto" panose="02000000000000000000" pitchFamily="2" charset="0"/>
              </a:rPr>
              <a:t>, </a:t>
            </a:r>
            <a:r>
              <a:rPr lang="en-US" sz="1400" i="0" dirty="0" err="1">
                <a:solidFill>
                  <a:srgbClr val="005992"/>
                </a:solidFill>
                <a:effectLst/>
                <a:latin typeface="Roboto" panose="02000000000000000000" pitchFamily="2" charset="0"/>
                <a:ea typeface="Roboto" panose="02000000000000000000" pitchFamily="2" charset="0"/>
                <a:cs typeface="Roboto" panose="02000000000000000000" pitchFamily="2" charset="0"/>
              </a:rPr>
              <a:t>tăng</a:t>
            </a:r>
            <a:r>
              <a:rPr lang="en-US" sz="1400" i="0" dirty="0">
                <a:solidFill>
                  <a:srgbClr val="005992"/>
                </a:solidFill>
                <a:effectLst/>
                <a:latin typeface="Roboto" panose="02000000000000000000" pitchFamily="2" charset="0"/>
                <a:ea typeface="Roboto" panose="02000000000000000000" pitchFamily="2" charset="0"/>
                <a:cs typeface="Roboto" panose="02000000000000000000" pitchFamily="2" charset="0"/>
              </a:rPr>
              <a:t> </a:t>
            </a:r>
            <a:r>
              <a:rPr lang="en-US" sz="1400" i="0" dirty="0" err="1">
                <a:solidFill>
                  <a:srgbClr val="005992"/>
                </a:solidFill>
                <a:effectLst/>
                <a:latin typeface="Roboto" panose="02000000000000000000" pitchFamily="2" charset="0"/>
                <a:ea typeface="Roboto" panose="02000000000000000000" pitchFamily="2" charset="0"/>
                <a:cs typeface="Roboto" panose="02000000000000000000" pitchFamily="2" charset="0"/>
              </a:rPr>
              <a:t>vốn</a:t>
            </a:r>
            <a:r>
              <a:rPr lang="en-US" sz="1400" i="0" dirty="0">
                <a:solidFill>
                  <a:srgbClr val="005992"/>
                </a:solidFill>
                <a:effectLst/>
                <a:latin typeface="Roboto" panose="02000000000000000000" pitchFamily="2" charset="0"/>
                <a:ea typeface="Roboto" panose="02000000000000000000" pitchFamily="2" charset="0"/>
                <a:cs typeface="Roboto" panose="02000000000000000000" pitchFamily="2" charset="0"/>
              </a:rPr>
              <a:t> </a:t>
            </a:r>
            <a:r>
              <a:rPr lang="en-US" sz="1400" i="0" dirty="0" err="1">
                <a:solidFill>
                  <a:srgbClr val="005992"/>
                </a:solidFill>
                <a:effectLst/>
                <a:latin typeface="Roboto" panose="02000000000000000000" pitchFamily="2" charset="0"/>
                <a:ea typeface="Roboto" panose="02000000000000000000" pitchFamily="2" charset="0"/>
                <a:cs typeface="Roboto" panose="02000000000000000000" pitchFamily="2" charset="0"/>
              </a:rPr>
              <a:t>lên</a:t>
            </a:r>
            <a:r>
              <a:rPr lang="en-US" sz="1400" i="0" dirty="0">
                <a:solidFill>
                  <a:srgbClr val="005992"/>
                </a:solidFill>
                <a:effectLst/>
                <a:latin typeface="Roboto" panose="02000000000000000000" pitchFamily="2" charset="0"/>
                <a:ea typeface="Roboto" panose="02000000000000000000" pitchFamily="2" charset="0"/>
                <a:cs typeface="Roboto" panose="02000000000000000000" pitchFamily="2" charset="0"/>
              </a:rPr>
              <a:t> 927 </a:t>
            </a:r>
            <a:r>
              <a:rPr lang="en-US" sz="1400" i="0" dirty="0" err="1">
                <a:solidFill>
                  <a:srgbClr val="005992"/>
                </a:solidFill>
                <a:effectLst/>
                <a:latin typeface="Roboto" panose="02000000000000000000" pitchFamily="2" charset="0"/>
                <a:ea typeface="Roboto" panose="02000000000000000000" pitchFamily="2" charset="0"/>
                <a:cs typeface="Roboto" panose="02000000000000000000" pitchFamily="2" charset="0"/>
              </a:rPr>
              <a:t>tỷ</a:t>
            </a:r>
            <a:endParaRPr lang="en-US" sz="1400" dirty="0">
              <a:solidFill>
                <a:srgbClr val="005992"/>
              </a:solidFill>
              <a:latin typeface="Roboto" panose="02000000000000000000" pitchFamily="2" charset="0"/>
              <a:ea typeface="Roboto" panose="02000000000000000000" pitchFamily="2" charset="0"/>
              <a:cs typeface="Roboto" panose="02000000000000000000" pitchFamily="2" charset="0"/>
            </a:endParaRPr>
          </a:p>
          <a:p>
            <a:pPr marL="285750" indent="-285750" algn="just">
              <a:lnSpc>
                <a:spcPct val="110000"/>
              </a:lnSpc>
              <a:spcBef>
                <a:spcPts val="1800"/>
              </a:spcBef>
              <a:buSzPct val="150000"/>
              <a:buBlip>
                <a:blip r:embed="rId2"/>
              </a:buBlip>
            </a:pPr>
            <a:r>
              <a:rPr lang="en-US" sz="1400" dirty="0">
                <a:solidFill>
                  <a:srgbClr val="005992"/>
                </a:solidFill>
                <a:latin typeface="Roboto" panose="02000000000000000000" pitchFamily="2" charset="0"/>
                <a:ea typeface="Roboto" panose="02000000000000000000" pitchFamily="2" charset="0"/>
                <a:cs typeface="Roboto" panose="02000000000000000000" pitchFamily="2" charset="0"/>
                <a:sym typeface="Roboto"/>
              </a:rPr>
              <a:t>GIL: </a:t>
            </a:r>
            <a:r>
              <a:rPr lang="en-US" sz="1400" dirty="0" err="1">
                <a:solidFill>
                  <a:srgbClr val="005992"/>
                </a:solidFill>
                <a:latin typeface="Roboto" panose="02000000000000000000" pitchFamily="2" charset="0"/>
                <a:ea typeface="Roboto" panose="02000000000000000000" pitchFamily="2" charset="0"/>
                <a:cs typeface="Roboto" panose="02000000000000000000" pitchFamily="2" charset="0"/>
                <a:sym typeface="Roboto"/>
              </a:rPr>
              <a:t>Bị</a:t>
            </a:r>
            <a:r>
              <a:rPr lang="en-US" sz="1400" dirty="0">
                <a:solidFill>
                  <a:srgbClr val="005992"/>
                </a:solidFill>
                <a:latin typeface="Roboto" panose="02000000000000000000" pitchFamily="2" charset="0"/>
                <a:ea typeface="Roboto" panose="02000000000000000000" pitchFamily="2" charset="0"/>
                <a:cs typeface="Roboto" panose="02000000000000000000" pitchFamily="2" charset="0"/>
                <a:sym typeface="Roboto"/>
              </a:rPr>
              <a:t> HOSE </a:t>
            </a:r>
            <a:r>
              <a:rPr lang="en-US" sz="1400" dirty="0" err="1">
                <a:solidFill>
                  <a:srgbClr val="005992"/>
                </a:solidFill>
                <a:latin typeface="Roboto" panose="02000000000000000000" pitchFamily="2" charset="0"/>
                <a:ea typeface="Roboto" panose="02000000000000000000" pitchFamily="2" charset="0"/>
                <a:cs typeface="Roboto" panose="02000000000000000000" pitchFamily="2" charset="0"/>
                <a:sym typeface="Roboto"/>
              </a:rPr>
              <a:t>cắt</a:t>
            </a:r>
            <a:r>
              <a:rPr lang="en-US" sz="1400" dirty="0">
                <a:solidFill>
                  <a:srgbClr val="005992"/>
                </a:solidFill>
                <a:latin typeface="Roboto" panose="02000000000000000000" pitchFamily="2" charset="0"/>
                <a:ea typeface="Roboto" panose="02000000000000000000" pitchFamily="2" charset="0"/>
                <a:cs typeface="Roboto" panose="02000000000000000000" pitchFamily="2" charset="0"/>
                <a:sym typeface="Roboto"/>
              </a:rPr>
              <a:t> margin </a:t>
            </a:r>
            <a:r>
              <a:rPr lang="en-US" sz="1400" i="0" dirty="0">
                <a:solidFill>
                  <a:srgbClr val="005992"/>
                </a:solidFill>
                <a:effectLst/>
                <a:latin typeface="Roboto" panose="02000000000000000000" pitchFamily="2" charset="0"/>
                <a:ea typeface="Roboto" panose="02000000000000000000" pitchFamily="2" charset="0"/>
                <a:cs typeface="Roboto" panose="02000000000000000000" pitchFamily="2" charset="0"/>
              </a:rPr>
              <a:t>do </a:t>
            </a:r>
            <a:r>
              <a:rPr lang="en-US" sz="1400" i="0" dirty="0" err="1">
                <a:solidFill>
                  <a:srgbClr val="005992"/>
                </a:solidFill>
                <a:effectLst/>
                <a:latin typeface="Roboto" panose="02000000000000000000" pitchFamily="2" charset="0"/>
                <a:ea typeface="Roboto" panose="02000000000000000000" pitchFamily="2" charset="0"/>
                <a:cs typeface="Roboto" panose="02000000000000000000" pitchFamily="2" charset="0"/>
              </a:rPr>
              <a:t>lợi</a:t>
            </a:r>
            <a:r>
              <a:rPr lang="en-US" sz="1400" i="0" dirty="0">
                <a:solidFill>
                  <a:srgbClr val="005992"/>
                </a:solidFill>
                <a:effectLst/>
                <a:latin typeface="Roboto" panose="02000000000000000000" pitchFamily="2" charset="0"/>
                <a:ea typeface="Roboto" panose="02000000000000000000" pitchFamily="2" charset="0"/>
                <a:cs typeface="Roboto" panose="02000000000000000000" pitchFamily="2" charset="0"/>
              </a:rPr>
              <a:t> </a:t>
            </a:r>
            <a:r>
              <a:rPr lang="en-US" sz="1400" i="0" dirty="0" err="1">
                <a:solidFill>
                  <a:srgbClr val="005992"/>
                </a:solidFill>
                <a:effectLst/>
                <a:latin typeface="Roboto" panose="02000000000000000000" pitchFamily="2" charset="0"/>
                <a:ea typeface="Roboto" panose="02000000000000000000" pitchFamily="2" charset="0"/>
                <a:cs typeface="Roboto" panose="02000000000000000000" pitchFamily="2" charset="0"/>
              </a:rPr>
              <a:t>nhuận</a:t>
            </a:r>
            <a:r>
              <a:rPr lang="en-US" sz="1400" i="0" dirty="0">
                <a:solidFill>
                  <a:srgbClr val="005992"/>
                </a:solidFill>
                <a:effectLst/>
                <a:latin typeface="Roboto" panose="02000000000000000000" pitchFamily="2" charset="0"/>
                <a:ea typeface="Roboto" panose="02000000000000000000" pitchFamily="2" charset="0"/>
                <a:cs typeface="Roboto" panose="02000000000000000000" pitchFamily="2" charset="0"/>
              </a:rPr>
              <a:t> </a:t>
            </a:r>
            <a:r>
              <a:rPr lang="en-US" sz="1400" i="0" dirty="0" err="1">
                <a:solidFill>
                  <a:srgbClr val="005992"/>
                </a:solidFill>
                <a:effectLst/>
                <a:latin typeface="Roboto" panose="02000000000000000000" pitchFamily="2" charset="0"/>
                <a:ea typeface="Roboto" panose="02000000000000000000" pitchFamily="2" charset="0"/>
                <a:cs typeface="Roboto" panose="02000000000000000000" pitchFamily="2" charset="0"/>
              </a:rPr>
              <a:t>sau</a:t>
            </a:r>
            <a:r>
              <a:rPr lang="en-US" sz="1400" i="0" dirty="0">
                <a:solidFill>
                  <a:srgbClr val="005992"/>
                </a:solidFill>
                <a:effectLst/>
                <a:latin typeface="Roboto" panose="02000000000000000000" pitchFamily="2" charset="0"/>
                <a:ea typeface="Roboto" panose="02000000000000000000" pitchFamily="2" charset="0"/>
                <a:cs typeface="Roboto" panose="02000000000000000000" pitchFamily="2" charset="0"/>
              </a:rPr>
              <a:t> </a:t>
            </a:r>
            <a:r>
              <a:rPr lang="en-US" sz="1400" i="0" dirty="0" err="1">
                <a:solidFill>
                  <a:srgbClr val="005992"/>
                </a:solidFill>
                <a:effectLst/>
                <a:latin typeface="Roboto" panose="02000000000000000000" pitchFamily="2" charset="0"/>
                <a:ea typeface="Roboto" panose="02000000000000000000" pitchFamily="2" charset="0"/>
                <a:cs typeface="Roboto" panose="02000000000000000000" pitchFamily="2" charset="0"/>
              </a:rPr>
              <a:t>thuế</a:t>
            </a:r>
            <a:r>
              <a:rPr lang="en-US" sz="1400" i="0" dirty="0">
                <a:solidFill>
                  <a:srgbClr val="005992"/>
                </a:solidFill>
                <a:effectLst/>
                <a:latin typeface="Roboto" panose="02000000000000000000" pitchFamily="2" charset="0"/>
                <a:ea typeface="Roboto" panose="02000000000000000000" pitchFamily="2" charset="0"/>
                <a:cs typeface="Roboto" panose="02000000000000000000" pitchFamily="2" charset="0"/>
              </a:rPr>
              <a:t> </a:t>
            </a:r>
            <a:r>
              <a:rPr lang="en-US" sz="1400" i="0" dirty="0" err="1">
                <a:solidFill>
                  <a:srgbClr val="005992"/>
                </a:solidFill>
                <a:effectLst/>
                <a:latin typeface="Roboto" panose="02000000000000000000" pitchFamily="2" charset="0"/>
                <a:ea typeface="Roboto" panose="02000000000000000000" pitchFamily="2" charset="0"/>
                <a:cs typeface="Roboto" panose="02000000000000000000" pitchFamily="2" charset="0"/>
              </a:rPr>
              <a:t>của</a:t>
            </a:r>
            <a:r>
              <a:rPr lang="en-US" sz="1400" i="0" dirty="0">
                <a:solidFill>
                  <a:srgbClr val="005992"/>
                </a:solidFill>
                <a:effectLst/>
                <a:latin typeface="Roboto" panose="02000000000000000000" pitchFamily="2" charset="0"/>
                <a:ea typeface="Roboto" panose="02000000000000000000" pitchFamily="2" charset="0"/>
                <a:cs typeface="Roboto" panose="02000000000000000000" pitchFamily="2" charset="0"/>
              </a:rPr>
              <a:t> </a:t>
            </a:r>
            <a:r>
              <a:rPr lang="en-US" sz="1400" i="0" dirty="0" err="1">
                <a:solidFill>
                  <a:srgbClr val="005992"/>
                </a:solidFill>
                <a:effectLst/>
                <a:latin typeface="Roboto" panose="02000000000000000000" pitchFamily="2" charset="0"/>
                <a:ea typeface="Roboto" panose="02000000000000000000" pitchFamily="2" charset="0"/>
                <a:cs typeface="Roboto" panose="02000000000000000000" pitchFamily="2" charset="0"/>
              </a:rPr>
              <a:t>cổ</a:t>
            </a:r>
            <a:r>
              <a:rPr lang="en-US" sz="1400" i="0" dirty="0">
                <a:solidFill>
                  <a:srgbClr val="005992"/>
                </a:solidFill>
                <a:effectLst/>
                <a:latin typeface="Roboto" panose="02000000000000000000" pitchFamily="2" charset="0"/>
                <a:ea typeface="Roboto" panose="02000000000000000000" pitchFamily="2" charset="0"/>
                <a:cs typeface="Roboto" panose="02000000000000000000" pitchFamily="2" charset="0"/>
              </a:rPr>
              <a:t> </a:t>
            </a:r>
            <a:r>
              <a:rPr lang="en-US" sz="1400" i="0" dirty="0" err="1">
                <a:solidFill>
                  <a:srgbClr val="005992"/>
                </a:solidFill>
                <a:effectLst/>
                <a:latin typeface="Roboto" panose="02000000000000000000" pitchFamily="2" charset="0"/>
                <a:ea typeface="Roboto" panose="02000000000000000000" pitchFamily="2" charset="0"/>
                <a:cs typeface="Roboto" panose="02000000000000000000" pitchFamily="2" charset="0"/>
              </a:rPr>
              <a:t>đông</a:t>
            </a:r>
            <a:r>
              <a:rPr lang="en-US" sz="1400" i="0" dirty="0">
                <a:solidFill>
                  <a:srgbClr val="005992"/>
                </a:solidFill>
                <a:effectLst/>
                <a:latin typeface="Roboto" panose="02000000000000000000" pitchFamily="2" charset="0"/>
                <a:ea typeface="Roboto" panose="02000000000000000000" pitchFamily="2" charset="0"/>
                <a:cs typeface="Roboto" panose="02000000000000000000" pitchFamily="2" charset="0"/>
              </a:rPr>
              <a:t> </a:t>
            </a:r>
            <a:r>
              <a:rPr lang="en-US" sz="1400" i="0" dirty="0" err="1">
                <a:solidFill>
                  <a:srgbClr val="005992"/>
                </a:solidFill>
                <a:effectLst/>
                <a:latin typeface="Roboto" panose="02000000000000000000" pitchFamily="2" charset="0"/>
                <a:ea typeface="Roboto" panose="02000000000000000000" pitchFamily="2" charset="0"/>
                <a:cs typeface="Roboto" panose="02000000000000000000" pitchFamily="2" charset="0"/>
              </a:rPr>
              <a:t>công</a:t>
            </a:r>
            <a:r>
              <a:rPr lang="en-US" sz="1400" i="0" dirty="0">
                <a:solidFill>
                  <a:srgbClr val="005992"/>
                </a:solidFill>
                <a:effectLst/>
                <a:latin typeface="Roboto" panose="02000000000000000000" pitchFamily="2" charset="0"/>
                <a:ea typeface="Roboto" panose="02000000000000000000" pitchFamily="2" charset="0"/>
                <a:cs typeface="Roboto" panose="02000000000000000000" pitchFamily="2" charset="0"/>
              </a:rPr>
              <a:t> ty </a:t>
            </a:r>
            <a:r>
              <a:rPr lang="en-US" sz="1400" i="0" dirty="0" err="1">
                <a:solidFill>
                  <a:srgbClr val="005992"/>
                </a:solidFill>
                <a:effectLst/>
                <a:latin typeface="Roboto" panose="02000000000000000000" pitchFamily="2" charset="0"/>
                <a:ea typeface="Roboto" panose="02000000000000000000" pitchFamily="2" charset="0"/>
                <a:cs typeface="Roboto" panose="02000000000000000000" pitchFamily="2" charset="0"/>
              </a:rPr>
              <a:t>mẹ</a:t>
            </a:r>
            <a:r>
              <a:rPr lang="en-US" sz="1400" i="0" dirty="0">
                <a:solidFill>
                  <a:srgbClr val="005992"/>
                </a:solidFill>
                <a:effectLst/>
                <a:latin typeface="Roboto" panose="02000000000000000000" pitchFamily="2" charset="0"/>
                <a:ea typeface="Roboto" panose="02000000000000000000" pitchFamily="2" charset="0"/>
                <a:cs typeface="Roboto" panose="02000000000000000000" pitchFamily="2" charset="0"/>
              </a:rPr>
              <a:t> </a:t>
            </a:r>
            <a:r>
              <a:rPr lang="en-US" sz="1400" i="0" dirty="0" err="1">
                <a:solidFill>
                  <a:srgbClr val="005992"/>
                </a:solidFill>
                <a:effectLst/>
                <a:latin typeface="Roboto" panose="02000000000000000000" pitchFamily="2" charset="0"/>
                <a:ea typeface="Roboto" panose="02000000000000000000" pitchFamily="2" charset="0"/>
                <a:cs typeface="Roboto" panose="02000000000000000000" pitchFamily="2" charset="0"/>
              </a:rPr>
              <a:t>trên</a:t>
            </a:r>
            <a:r>
              <a:rPr lang="en-US" sz="1400" i="0" dirty="0">
                <a:solidFill>
                  <a:srgbClr val="005992"/>
                </a:solidFill>
                <a:effectLst/>
                <a:latin typeface="Roboto" panose="02000000000000000000" pitchFamily="2" charset="0"/>
                <a:ea typeface="Roboto" panose="02000000000000000000" pitchFamily="2" charset="0"/>
                <a:cs typeface="Roboto" panose="02000000000000000000" pitchFamily="2" charset="0"/>
              </a:rPr>
              <a:t> </a:t>
            </a:r>
            <a:r>
              <a:rPr lang="en-US" sz="1400" i="0" dirty="0" err="1">
                <a:solidFill>
                  <a:srgbClr val="005992"/>
                </a:solidFill>
                <a:effectLst/>
                <a:latin typeface="Roboto" panose="02000000000000000000" pitchFamily="2" charset="0"/>
                <a:ea typeface="Roboto" panose="02000000000000000000" pitchFamily="2" charset="0"/>
                <a:cs typeface="Roboto" panose="02000000000000000000" pitchFamily="2" charset="0"/>
              </a:rPr>
              <a:t>BCTC</a:t>
            </a:r>
            <a:r>
              <a:rPr lang="en-US" sz="1400" i="0" dirty="0">
                <a:solidFill>
                  <a:srgbClr val="005992"/>
                </a:solidFill>
                <a:effectLst/>
                <a:latin typeface="Roboto" panose="02000000000000000000" pitchFamily="2" charset="0"/>
                <a:ea typeface="Roboto" panose="02000000000000000000" pitchFamily="2" charset="0"/>
                <a:cs typeface="Roboto" panose="02000000000000000000" pitchFamily="2" charset="0"/>
              </a:rPr>
              <a:t> </a:t>
            </a:r>
            <a:r>
              <a:rPr lang="en-US" sz="1400" i="0" dirty="0" err="1">
                <a:solidFill>
                  <a:srgbClr val="005992"/>
                </a:solidFill>
                <a:effectLst/>
                <a:latin typeface="Roboto" panose="02000000000000000000" pitchFamily="2" charset="0"/>
                <a:ea typeface="Roboto" panose="02000000000000000000" pitchFamily="2" charset="0"/>
                <a:cs typeface="Roboto" panose="02000000000000000000" pitchFamily="2" charset="0"/>
              </a:rPr>
              <a:t>Hợp</a:t>
            </a:r>
            <a:r>
              <a:rPr lang="en-US" sz="1400" i="0" dirty="0">
                <a:solidFill>
                  <a:srgbClr val="005992"/>
                </a:solidFill>
                <a:effectLst/>
                <a:latin typeface="Roboto" panose="02000000000000000000" pitchFamily="2" charset="0"/>
                <a:ea typeface="Roboto" panose="02000000000000000000" pitchFamily="2" charset="0"/>
                <a:cs typeface="Roboto" panose="02000000000000000000" pitchFamily="2" charset="0"/>
              </a:rPr>
              <a:t> </a:t>
            </a:r>
            <a:r>
              <a:rPr lang="en-US" sz="1400" i="0" dirty="0" err="1">
                <a:solidFill>
                  <a:srgbClr val="005992"/>
                </a:solidFill>
                <a:effectLst/>
                <a:latin typeface="Roboto" panose="02000000000000000000" pitchFamily="2" charset="0"/>
                <a:ea typeface="Roboto" panose="02000000000000000000" pitchFamily="2" charset="0"/>
                <a:cs typeface="Roboto" panose="02000000000000000000" pitchFamily="2" charset="0"/>
              </a:rPr>
              <a:t>nhất</a:t>
            </a:r>
            <a:r>
              <a:rPr lang="en-US" sz="1400" i="0" dirty="0">
                <a:solidFill>
                  <a:srgbClr val="005992"/>
                </a:solidFill>
                <a:effectLst/>
                <a:latin typeface="Roboto" panose="02000000000000000000" pitchFamily="2" charset="0"/>
                <a:ea typeface="Roboto" panose="02000000000000000000" pitchFamily="2" charset="0"/>
                <a:cs typeface="Roboto" panose="02000000000000000000" pitchFamily="2" charset="0"/>
              </a:rPr>
              <a:t> </a:t>
            </a:r>
            <a:r>
              <a:rPr lang="en-US" sz="1400" i="0" dirty="0" err="1">
                <a:solidFill>
                  <a:srgbClr val="005992"/>
                </a:solidFill>
                <a:effectLst/>
                <a:latin typeface="Roboto" panose="02000000000000000000" pitchFamily="2" charset="0"/>
                <a:ea typeface="Roboto" panose="02000000000000000000" pitchFamily="2" charset="0"/>
                <a:cs typeface="Roboto" panose="02000000000000000000" pitchFamily="2" charset="0"/>
              </a:rPr>
              <a:t>soát</a:t>
            </a:r>
            <a:r>
              <a:rPr lang="en-US" sz="1400" i="0" dirty="0">
                <a:solidFill>
                  <a:srgbClr val="005992"/>
                </a:solidFill>
                <a:effectLst/>
                <a:latin typeface="Roboto" panose="02000000000000000000" pitchFamily="2" charset="0"/>
                <a:ea typeface="Roboto" panose="02000000000000000000" pitchFamily="2" charset="0"/>
                <a:cs typeface="Roboto" panose="02000000000000000000" pitchFamily="2" charset="0"/>
              </a:rPr>
              <a:t> </a:t>
            </a:r>
            <a:r>
              <a:rPr lang="en-US" sz="1400" i="0" dirty="0" err="1">
                <a:solidFill>
                  <a:srgbClr val="005992"/>
                </a:solidFill>
                <a:effectLst/>
                <a:latin typeface="Roboto" panose="02000000000000000000" pitchFamily="2" charset="0"/>
                <a:ea typeface="Roboto" panose="02000000000000000000" pitchFamily="2" charset="0"/>
                <a:cs typeface="Roboto" panose="02000000000000000000" pitchFamily="2" charset="0"/>
              </a:rPr>
              <a:t>xét</a:t>
            </a:r>
            <a:r>
              <a:rPr lang="en-US" sz="1400" i="0" dirty="0">
                <a:solidFill>
                  <a:srgbClr val="005992"/>
                </a:solidFill>
                <a:effectLst/>
                <a:latin typeface="Roboto" panose="02000000000000000000" pitchFamily="2" charset="0"/>
                <a:ea typeface="Roboto" panose="02000000000000000000" pitchFamily="2" charset="0"/>
                <a:cs typeface="Roboto" panose="02000000000000000000" pitchFamily="2" charset="0"/>
              </a:rPr>
              <a:t> </a:t>
            </a:r>
            <a:r>
              <a:rPr lang="en-US" sz="1400" i="0" dirty="0" err="1">
                <a:solidFill>
                  <a:srgbClr val="005992"/>
                </a:solidFill>
                <a:effectLst/>
                <a:latin typeface="Roboto" panose="02000000000000000000" pitchFamily="2" charset="0"/>
                <a:ea typeface="Roboto" panose="02000000000000000000" pitchFamily="2" charset="0"/>
                <a:cs typeface="Roboto" panose="02000000000000000000" pitchFamily="2" charset="0"/>
              </a:rPr>
              <a:t>bán</a:t>
            </a:r>
            <a:r>
              <a:rPr lang="en-US" sz="1400" i="0" dirty="0">
                <a:solidFill>
                  <a:srgbClr val="005992"/>
                </a:solidFill>
                <a:effectLst/>
                <a:latin typeface="Roboto" panose="02000000000000000000" pitchFamily="2" charset="0"/>
                <a:ea typeface="Roboto" panose="02000000000000000000" pitchFamily="2" charset="0"/>
                <a:cs typeface="Roboto" panose="02000000000000000000" pitchFamily="2" charset="0"/>
              </a:rPr>
              <a:t> </a:t>
            </a:r>
            <a:r>
              <a:rPr lang="en-US" sz="1400" i="0" dirty="0" err="1">
                <a:solidFill>
                  <a:srgbClr val="005992"/>
                </a:solidFill>
                <a:effectLst/>
                <a:latin typeface="Roboto" panose="02000000000000000000" pitchFamily="2" charset="0"/>
                <a:ea typeface="Roboto" panose="02000000000000000000" pitchFamily="2" charset="0"/>
                <a:cs typeface="Roboto" panose="02000000000000000000" pitchFamily="2" charset="0"/>
              </a:rPr>
              <a:t>niên</a:t>
            </a:r>
            <a:r>
              <a:rPr lang="en-US" sz="1400" i="0" dirty="0">
                <a:solidFill>
                  <a:srgbClr val="005992"/>
                </a:solidFill>
                <a:effectLst/>
                <a:latin typeface="Roboto" panose="02000000000000000000" pitchFamily="2" charset="0"/>
                <a:ea typeface="Roboto" panose="02000000000000000000" pitchFamily="2" charset="0"/>
                <a:cs typeface="Roboto" panose="02000000000000000000" pitchFamily="2" charset="0"/>
              </a:rPr>
              <a:t> </a:t>
            </a:r>
            <a:r>
              <a:rPr lang="en-US" sz="1400" i="0" dirty="0" err="1">
                <a:solidFill>
                  <a:srgbClr val="005992"/>
                </a:solidFill>
                <a:effectLst/>
                <a:latin typeface="Roboto" panose="02000000000000000000" pitchFamily="2" charset="0"/>
                <a:ea typeface="Roboto" panose="02000000000000000000" pitchFamily="2" charset="0"/>
                <a:cs typeface="Roboto" panose="02000000000000000000" pitchFamily="2" charset="0"/>
              </a:rPr>
              <a:t>năm</a:t>
            </a:r>
            <a:r>
              <a:rPr lang="en-US" sz="1400" i="0" dirty="0">
                <a:solidFill>
                  <a:srgbClr val="005992"/>
                </a:solidFill>
                <a:effectLst/>
                <a:latin typeface="Roboto" panose="02000000000000000000" pitchFamily="2" charset="0"/>
                <a:ea typeface="Roboto" panose="02000000000000000000" pitchFamily="2" charset="0"/>
                <a:cs typeface="Roboto" panose="02000000000000000000" pitchFamily="2" charset="0"/>
              </a:rPr>
              <a:t> 2023 </a:t>
            </a:r>
            <a:r>
              <a:rPr lang="en-US" sz="1400" i="0" dirty="0" err="1">
                <a:solidFill>
                  <a:srgbClr val="005992"/>
                </a:solidFill>
                <a:effectLst/>
                <a:latin typeface="Roboto" panose="02000000000000000000" pitchFamily="2" charset="0"/>
                <a:ea typeface="Roboto" panose="02000000000000000000" pitchFamily="2" charset="0"/>
                <a:cs typeface="Roboto" panose="02000000000000000000" pitchFamily="2" charset="0"/>
              </a:rPr>
              <a:t>là</a:t>
            </a:r>
            <a:r>
              <a:rPr lang="en-US" sz="1400" i="0" dirty="0">
                <a:solidFill>
                  <a:srgbClr val="005992"/>
                </a:solidFill>
                <a:effectLst/>
                <a:latin typeface="Roboto" panose="02000000000000000000" pitchFamily="2" charset="0"/>
                <a:ea typeface="Roboto" panose="02000000000000000000" pitchFamily="2" charset="0"/>
                <a:cs typeface="Roboto" panose="02000000000000000000" pitchFamily="2" charset="0"/>
              </a:rPr>
              <a:t> </a:t>
            </a:r>
            <a:r>
              <a:rPr lang="en-US" sz="1400" i="0" dirty="0" err="1">
                <a:solidFill>
                  <a:srgbClr val="005992"/>
                </a:solidFill>
                <a:effectLst/>
                <a:latin typeface="Roboto" panose="02000000000000000000" pitchFamily="2" charset="0"/>
                <a:ea typeface="Roboto" panose="02000000000000000000" pitchFamily="2" charset="0"/>
                <a:cs typeface="Roboto" panose="02000000000000000000" pitchFamily="2" charset="0"/>
              </a:rPr>
              <a:t>số</a:t>
            </a:r>
            <a:r>
              <a:rPr lang="en-US" sz="1400" i="0" dirty="0">
                <a:solidFill>
                  <a:srgbClr val="005992"/>
                </a:solidFill>
                <a:effectLst/>
                <a:latin typeface="Roboto" panose="02000000000000000000" pitchFamily="2" charset="0"/>
                <a:ea typeface="Roboto" panose="02000000000000000000" pitchFamily="2" charset="0"/>
                <a:cs typeface="Roboto" panose="02000000000000000000" pitchFamily="2" charset="0"/>
              </a:rPr>
              <a:t> </a:t>
            </a:r>
            <a:r>
              <a:rPr lang="en-US" sz="1400" i="0" dirty="0" err="1">
                <a:solidFill>
                  <a:srgbClr val="005992"/>
                </a:solidFill>
                <a:effectLst/>
                <a:latin typeface="Roboto" panose="02000000000000000000" pitchFamily="2" charset="0"/>
                <a:ea typeface="Roboto" panose="02000000000000000000" pitchFamily="2" charset="0"/>
                <a:cs typeface="Roboto" panose="02000000000000000000" pitchFamily="2" charset="0"/>
              </a:rPr>
              <a:t>âm</a:t>
            </a:r>
            <a:r>
              <a:rPr lang="en-US" sz="1400" i="0" dirty="0">
                <a:solidFill>
                  <a:srgbClr val="005992"/>
                </a:solidFill>
                <a:effectLst/>
                <a:latin typeface="Roboto" panose="02000000000000000000" pitchFamily="2" charset="0"/>
                <a:ea typeface="Roboto" panose="02000000000000000000" pitchFamily="2" charset="0"/>
                <a:cs typeface="Roboto" panose="02000000000000000000" pitchFamily="2" charset="0"/>
              </a:rPr>
              <a:t>.</a:t>
            </a:r>
            <a:endParaRPr lang="en-US" sz="1400" dirty="0">
              <a:solidFill>
                <a:srgbClr val="005992"/>
              </a:solidFill>
              <a:effectLst/>
              <a:latin typeface="Roboto" panose="02000000000000000000" pitchFamily="2" charset="0"/>
              <a:ea typeface="Roboto" panose="02000000000000000000" pitchFamily="2" charset="0"/>
              <a:cs typeface="Roboto" panose="02000000000000000000" pitchFamily="2" charset="0"/>
            </a:endParaRPr>
          </a:p>
          <a:p>
            <a:pPr marL="285750" indent="-285750" algn="just">
              <a:lnSpc>
                <a:spcPct val="110000"/>
              </a:lnSpc>
              <a:spcBef>
                <a:spcPts val="1800"/>
              </a:spcBef>
              <a:buSzPct val="150000"/>
              <a:buBlip>
                <a:blip r:embed="rId2"/>
              </a:buBlip>
            </a:pPr>
            <a:r>
              <a:rPr lang="en-US" sz="1400" dirty="0" err="1">
                <a:solidFill>
                  <a:srgbClr val="005992"/>
                </a:solidFill>
                <a:latin typeface="Roboto" panose="02000000000000000000" pitchFamily="2" charset="0"/>
                <a:ea typeface="Roboto" panose="02000000000000000000" pitchFamily="2" charset="0"/>
                <a:cs typeface="Roboto" panose="02000000000000000000" pitchFamily="2" charset="0"/>
                <a:sym typeface="Roboto"/>
              </a:rPr>
              <a:t>NVL</a:t>
            </a:r>
            <a:r>
              <a:rPr lang="vi-VN" sz="1400" dirty="0">
                <a:solidFill>
                  <a:srgbClr val="005992"/>
                </a:solidFill>
                <a:latin typeface="Roboto" panose="02000000000000000000" pitchFamily="2" charset="0"/>
                <a:ea typeface="Roboto" panose="02000000000000000000" pitchFamily="2" charset="0"/>
                <a:cs typeface="Roboto" panose="02000000000000000000" pitchFamily="2" charset="0"/>
                <a:sym typeface="Roboto"/>
              </a:rPr>
              <a:t>:</a:t>
            </a:r>
            <a:r>
              <a:rPr lang="en-US" sz="1400" dirty="0">
                <a:solidFill>
                  <a:srgbClr val="005992"/>
                </a:solidFill>
                <a:latin typeface="Roboto" panose="02000000000000000000" pitchFamily="2" charset="0"/>
                <a:ea typeface="Roboto" panose="02000000000000000000" pitchFamily="2" charset="0"/>
                <a:cs typeface="Roboto" panose="02000000000000000000" pitchFamily="2" charset="0"/>
                <a:sym typeface="Roboto"/>
              </a:rPr>
              <a:t> </a:t>
            </a:r>
            <a:r>
              <a:rPr lang="vi-VN" sz="1400" i="0" dirty="0">
                <a:solidFill>
                  <a:srgbClr val="005992"/>
                </a:solidFill>
                <a:effectLst/>
                <a:latin typeface="Roboto" panose="02000000000000000000" pitchFamily="2" charset="0"/>
                <a:ea typeface="Roboto" panose="02000000000000000000" pitchFamily="2" charset="0"/>
                <a:cs typeface="Roboto" panose="02000000000000000000" pitchFamily="2" charset="0"/>
              </a:rPr>
              <a:t>Kế toán trưởng Novaland bị phạt hành chính 100 triệu do bán "chui" cổ phiếu NVL</a:t>
            </a:r>
            <a:endParaRPr lang="en-US" sz="1400" dirty="0">
              <a:solidFill>
                <a:srgbClr val="005992"/>
              </a:solidFill>
              <a:effectLst/>
              <a:latin typeface="Roboto" panose="02000000000000000000" pitchFamily="2" charset="0"/>
              <a:ea typeface="Roboto" panose="02000000000000000000" pitchFamily="2" charset="0"/>
              <a:cs typeface="Roboto" panose="02000000000000000000" pitchFamily="2" charset="0"/>
              <a:sym typeface="Roboto"/>
            </a:endParaRPr>
          </a:p>
          <a:p>
            <a:pPr marL="285750" indent="-285750" algn="just">
              <a:lnSpc>
                <a:spcPct val="110000"/>
              </a:lnSpc>
              <a:spcBef>
                <a:spcPts val="1800"/>
              </a:spcBef>
              <a:buSzPct val="150000"/>
              <a:buBlip>
                <a:blip r:embed="rId2"/>
              </a:buBlip>
            </a:pPr>
            <a:r>
              <a:rPr lang="en-US" sz="1400" dirty="0">
                <a:solidFill>
                  <a:srgbClr val="005992"/>
                </a:solidFill>
                <a:latin typeface="Roboto" panose="02000000000000000000" pitchFamily="2" charset="0"/>
                <a:ea typeface="Roboto" panose="02000000000000000000" pitchFamily="2" charset="0"/>
                <a:cs typeface="Roboto" panose="02000000000000000000" pitchFamily="2" charset="0"/>
                <a:sym typeface="Roboto"/>
              </a:rPr>
              <a:t>KBC</a:t>
            </a:r>
            <a:r>
              <a:rPr lang="vi-VN" sz="1400" dirty="0">
                <a:solidFill>
                  <a:srgbClr val="005992"/>
                </a:solidFill>
                <a:latin typeface="Roboto" panose="02000000000000000000" pitchFamily="2" charset="0"/>
                <a:ea typeface="Roboto" panose="02000000000000000000" pitchFamily="2" charset="0"/>
                <a:cs typeface="Roboto" panose="02000000000000000000" pitchFamily="2" charset="0"/>
                <a:sym typeface="Roboto"/>
              </a:rPr>
              <a:t>: </a:t>
            </a:r>
            <a:r>
              <a:rPr lang="en-US" sz="1400" dirty="0" err="1">
                <a:solidFill>
                  <a:srgbClr val="005992"/>
                </a:solidFill>
                <a:effectLst/>
                <a:latin typeface="Roboto" panose="02000000000000000000" pitchFamily="2" charset="0"/>
                <a:ea typeface="Roboto" panose="02000000000000000000" pitchFamily="2" charset="0"/>
                <a:cs typeface="Roboto" panose="02000000000000000000" pitchFamily="2" charset="0"/>
              </a:rPr>
              <a:t>Đô</a:t>
            </a:r>
            <a:r>
              <a:rPr lang="en-US" sz="1400" dirty="0">
                <a:solidFill>
                  <a:srgbClr val="005992"/>
                </a:solidFill>
                <a:effectLst/>
                <a:latin typeface="Roboto" panose="02000000000000000000" pitchFamily="2" charset="0"/>
                <a:ea typeface="Roboto" panose="02000000000000000000" pitchFamily="2" charset="0"/>
                <a:cs typeface="Roboto" panose="02000000000000000000" pitchFamily="2" charset="0"/>
              </a:rPr>
              <a:t> </a:t>
            </a:r>
            <a:r>
              <a:rPr lang="en-US" sz="1400" dirty="0" err="1">
                <a:solidFill>
                  <a:srgbClr val="005992"/>
                </a:solidFill>
                <a:effectLst/>
                <a:latin typeface="Roboto" panose="02000000000000000000" pitchFamily="2" charset="0"/>
                <a:ea typeface="Roboto" panose="02000000000000000000" pitchFamily="2" charset="0"/>
                <a:cs typeface="Roboto" panose="02000000000000000000" pitchFamily="2" charset="0"/>
              </a:rPr>
              <a:t>thị</a:t>
            </a:r>
            <a:r>
              <a:rPr lang="en-US" sz="1400" dirty="0">
                <a:solidFill>
                  <a:srgbClr val="005992"/>
                </a:solidFill>
                <a:effectLst/>
                <a:latin typeface="Roboto" panose="02000000000000000000" pitchFamily="2" charset="0"/>
                <a:ea typeface="Roboto" panose="02000000000000000000" pitchFamily="2" charset="0"/>
                <a:cs typeface="Roboto" panose="02000000000000000000" pitchFamily="2" charset="0"/>
              </a:rPr>
              <a:t> </a:t>
            </a:r>
            <a:r>
              <a:rPr lang="en-US" sz="1400" dirty="0" err="1">
                <a:solidFill>
                  <a:srgbClr val="005992"/>
                </a:solidFill>
                <a:effectLst/>
                <a:latin typeface="Roboto" panose="02000000000000000000" pitchFamily="2" charset="0"/>
                <a:ea typeface="Roboto" panose="02000000000000000000" pitchFamily="2" charset="0"/>
                <a:cs typeface="Roboto" panose="02000000000000000000" pitchFamily="2" charset="0"/>
              </a:rPr>
              <a:t>Kinh</a:t>
            </a:r>
            <a:r>
              <a:rPr lang="en-US" sz="1400" dirty="0">
                <a:solidFill>
                  <a:srgbClr val="005992"/>
                </a:solidFill>
                <a:effectLst/>
                <a:latin typeface="Roboto" panose="02000000000000000000" pitchFamily="2" charset="0"/>
                <a:ea typeface="Roboto" panose="02000000000000000000" pitchFamily="2" charset="0"/>
                <a:cs typeface="Roboto" panose="02000000000000000000" pitchFamily="2" charset="0"/>
              </a:rPr>
              <a:t> </a:t>
            </a:r>
            <a:r>
              <a:rPr lang="en-US" sz="1400" dirty="0" err="1">
                <a:solidFill>
                  <a:srgbClr val="005992"/>
                </a:solidFill>
                <a:effectLst/>
                <a:latin typeface="Roboto" panose="02000000000000000000" pitchFamily="2" charset="0"/>
                <a:ea typeface="Roboto" panose="02000000000000000000" pitchFamily="2" charset="0"/>
                <a:cs typeface="Roboto" panose="02000000000000000000" pitchFamily="2" charset="0"/>
              </a:rPr>
              <a:t>Bắc</a:t>
            </a:r>
            <a:r>
              <a:rPr lang="en-US" sz="1400" dirty="0">
                <a:solidFill>
                  <a:srgbClr val="005992"/>
                </a:solidFill>
                <a:effectLst/>
                <a:latin typeface="Roboto" panose="02000000000000000000" pitchFamily="2" charset="0"/>
                <a:ea typeface="Roboto" panose="02000000000000000000" pitchFamily="2" charset="0"/>
                <a:cs typeface="Roboto" panose="02000000000000000000" pitchFamily="2" charset="0"/>
              </a:rPr>
              <a:t> (KBC) </a:t>
            </a:r>
            <a:r>
              <a:rPr lang="en-US" sz="1400" dirty="0" err="1">
                <a:solidFill>
                  <a:srgbClr val="005992"/>
                </a:solidFill>
                <a:effectLst/>
                <a:latin typeface="Roboto" panose="02000000000000000000" pitchFamily="2" charset="0"/>
                <a:ea typeface="Roboto" panose="02000000000000000000" pitchFamily="2" charset="0"/>
                <a:cs typeface="Roboto" panose="02000000000000000000" pitchFamily="2" charset="0"/>
              </a:rPr>
              <a:t>bị</a:t>
            </a:r>
            <a:r>
              <a:rPr lang="en-US" sz="1400" dirty="0">
                <a:solidFill>
                  <a:srgbClr val="005992"/>
                </a:solidFill>
                <a:effectLst/>
                <a:latin typeface="Roboto" panose="02000000000000000000" pitchFamily="2" charset="0"/>
                <a:ea typeface="Roboto" panose="02000000000000000000" pitchFamily="2" charset="0"/>
                <a:cs typeface="Roboto" panose="02000000000000000000" pitchFamily="2" charset="0"/>
              </a:rPr>
              <a:t> UBCKNN </a:t>
            </a:r>
            <a:r>
              <a:rPr lang="en-US" sz="1400" dirty="0" err="1">
                <a:solidFill>
                  <a:srgbClr val="005992"/>
                </a:solidFill>
                <a:effectLst/>
                <a:latin typeface="Roboto" panose="02000000000000000000" pitchFamily="2" charset="0"/>
                <a:ea typeface="Roboto" panose="02000000000000000000" pitchFamily="2" charset="0"/>
                <a:cs typeface="Roboto" panose="02000000000000000000" pitchFamily="2" charset="0"/>
              </a:rPr>
              <a:t>xử</a:t>
            </a:r>
            <a:r>
              <a:rPr lang="en-US" sz="1400" dirty="0">
                <a:solidFill>
                  <a:srgbClr val="005992"/>
                </a:solidFill>
                <a:effectLst/>
                <a:latin typeface="Roboto" panose="02000000000000000000" pitchFamily="2" charset="0"/>
                <a:ea typeface="Roboto" panose="02000000000000000000" pitchFamily="2" charset="0"/>
                <a:cs typeface="Roboto" panose="02000000000000000000" pitchFamily="2" charset="0"/>
              </a:rPr>
              <a:t> </a:t>
            </a:r>
            <a:r>
              <a:rPr lang="en-US" sz="1400" dirty="0" err="1">
                <a:solidFill>
                  <a:srgbClr val="005992"/>
                </a:solidFill>
                <a:effectLst/>
                <a:latin typeface="Roboto" panose="02000000000000000000" pitchFamily="2" charset="0"/>
                <a:ea typeface="Roboto" panose="02000000000000000000" pitchFamily="2" charset="0"/>
                <a:cs typeface="Roboto" panose="02000000000000000000" pitchFamily="2" charset="0"/>
              </a:rPr>
              <a:t>phạt</a:t>
            </a:r>
            <a:r>
              <a:rPr lang="en-US" sz="1400" dirty="0">
                <a:solidFill>
                  <a:srgbClr val="005992"/>
                </a:solidFill>
                <a:effectLst/>
                <a:latin typeface="Roboto" panose="02000000000000000000" pitchFamily="2" charset="0"/>
                <a:ea typeface="Roboto" panose="02000000000000000000" pitchFamily="2" charset="0"/>
                <a:cs typeface="Roboto" panose="02000000000000000000" pitchFamily="2" charset="0"/>
              </a:rPr>
              <a:t> do vi </a:t>
            </a:r>
            <a:r>
              <a:rPr lang="en-US" sz="1400" dirty="0" err="1">
                <a:solidFill>
                  <a:srgbClr val="005992"/>
                </a:solidFill>
                <a:effectLst/>
                <a:latin typeface="Roboto" panose="02000000000000000000" pitchFamily="2" charset="0"/>
                <a:ea typeface="Roboto" panose="02000000000000000000" pitchFamily="2" charset="0"/>
                <a:cs typeface="Roboto" panose="02000000000000000000" pitchFamily="2" charset="0"/>
              </a:rPr>
              <a:t>phạm</a:t>
            </a:r>
            <a:r>
              <a:rPr lang="en-US" sz="1400" dirty="0">
                <a:solidFill>
                  <a:srgbClr val="005992"/>
                </a:solidFill>
                <a:effectLst/>
                <a:latin typeface="Roboto" panose="02000000000000000000" pitchFamily="2" charset="0"/>
                <a:ea typeface="Roboto" panose="02000000000000000000" pitchFamily="2" charset="0"/>
                <a:cs typeface="Roboto" panose="02000000000000000000" pitchFamily="2" charset="0"/>
              </a:rPr>
              <a:t> </a:t>
            </a:r>
            <a:r>
              <a:rPr lang="en-US" sz="1400" dirty="0" err="1">
                <a:solidFill>
                  <a:srgbClr val="005992"/>
                </a:solidFill>
                <a:effectLst/>
                <a:latin typeface="Roboto" panose="02000000000000000000" pitchFamily="2" charset="0"/>
                <a:ea typeface="Roboto" panose="02000000000000000000" pitchFamily="2" charset="0"/>
                <a:cs typeface="Roboto" panose="02000000000000000000" pitchFamily="2" charset="0"/>
              </a:rPr>
              <a:t>công</a:t>
            </a:r>
            <a:r>
              <a:rPr lang="en-US" sz="1400" dirty="0">
                <a:solidFill>
                  <a:srgbClr val="005992"/>
                </a:solidFill>
                <a:effectLst/>
                <a:latin typeface="Roboto" panose="02000000000000000000" pitchFamily="2" charset="0"/>
                <a:ea typeface="Roboto" panose="02000000000000000000" pitchFamily="2" charset="0"/>
                <a:cs typeface="Roboto" panose="02000000000000000000" pitchFamily="2" charset="0"/>
              </a:rPr>
              <a:t> </a:t>
            </a:r>
            <a:r>
              <a:rPr lang="en-US" sz="1400" dirty="0" err="1">
                <a:solidFill>
                  <a:srgbClr val="005992"/>
                </a:solidFill>
                <a:effectLst/>
                <a:latin typeface="Roboto" panose="02000000000000000000" pitchFamily="2" charset="0"/>
                <a:ea typeface="Roboto" panose="02000000000000000000" pitchFamily="2" charset="0"/>
                <a:cs typeface="Roboto" panose="02000000000000000000" pitchFamily="2" charset="0"/>
              </a:rPr>
              <a:t>bố</a:t>
            </a:r>
            <a:r>
              <a:rPr lang="en-US" sz="1400" dirty="0">
                <a:solidFill>
                  <a:srgbClr val="005992"/>
                </a:solidFill>
                <a:effectLst/>
                <a:latin typeface="Roboto" panose="02000000000000000000" pitchFamily="2" charset="0"/>
                <a:ea typeface="Roboto" panose="02000000000000000000" pitchFamily="2" charset="0"/>
                <a:cs typeface="Roboto" panose="02000000000000000000" pitchFamily="2" charset="0"/>
              </a:rPr>
              <a:t> </a:t>
            </a:r>
            <a:r>
              <a:rPr lang="en-US" sz="1400" dirty="0" err="1">
                <a:solidFill>
                  <a:srgbClr val="005992"/>
                </a:solidFill>
                <a:effectLst/>
                <a:latin typeface="Roboto" panose="02000000000000000000" pitchFamily="2" charset="0"/>
                <a:ea typeface="Roboto" panose="02000000000000000000" pitchFamily="2" charset="0"/>
                <a:cs typeface="Roboto" panose="02000000000000000000" pitchFamily="2" charset="0"/>
              </a:rPr>
              <a:t>thông</a:t>
            </a:r>
            <a:r>
              <a:rPr lang="en-US" sz="1400" dirty="0">
                <a:solidFill>
                  <a:srgbClr val="005992"/>
                </a:solidFill>
                <a:effectLst/>
                <a:latin typeface="Roboto" panose="02000000000000000000" pitchFamily="2" charset="0"/>
                <a:ea typeface="Roboto" panose="02000000000000000000" pitchFamily="2" charset="0"/>
                <a:cs typeface="Roboto" panose="02000000000000000000" pitchFamily="2" charset="0"/>
              </a:rPr>
              <a:t> tin</a:t>
            </a:r>
          </a:p>
          <a:p>
            <a:pPr marL="285750" indent="-285750" algn="just">
              <a:lnSpc>
                <a:spcPct val="110000"/>
              </a:lnSpc>
              <a:spcBef>
                <a:spcPts val="1800"/>
              </a:spcBef>
              <a:buSzPct val="150000"/>
              <a:buBlip>
                <a:blip r:embed="rId2"/>
              </a:buBlip>
            </a:pPr>
            <a:r>
              <a:rPr lang="en-US" sz="1400" dirty="0">
                <a:solidFill>
                  <a:srgbClr val="005992"/>
                </a:solidFill>
                <a:latin typeface="Roboto" panose="02000000000000000000" pitchFamily="2" charset="0"/>
                <a:ea typeface="Roboto" panose="02000000000000000000" pitchFamily="2" charset="0"/>
                <a:cs typeface="Roboto" panose="02000000000000000000" pitchFamily="2" charset="0"/>
                <a:sym typeface="Roboto"/>
              </a:rPr>
              <a:t>PLX</a:t>
            </a:r>
            <a:r>
              <a:rPr lang="vi-VN" sz="1400" dirty="0">
                <a:solidFill>
                  <a:srgbClr val="005992"/>
                </a:solidFill>
                <a:latin typeface="Roboto" panose="02000000000000000000" pitchFamily="2" charset="0"/>
                <a:ea typeface="Roboto" panose="02000000000000000000" pitchFamily="2" charset="0"/>
                <a:cs typeface="Roboto" panose="02000000000000000000" pitchFamily="2" charset="0"/>
                <a:sym typeface="Roboto"/>
              </a:rPr>
              <a:t>:</a:t>
            </a:r>
            <a:r>
              <a:rPr lang="en-US" sz="1400" dirty="0">
                <a:solidFill>
                  <a:srgbClr val="005992"/>
                </a:solidFill>
                <a:latin typeface="Roboto" panose="02000000000000000000" pitchFamily="2" charset="0"/>
                <a:ea typeface="Roboto" panose="02000000000000000000" pitchFamily="2" charset="0"/>
                <a:cs typeface="Roboto" panose="02000000000000000000" pitchFamily="2" charset="0"/>
                <a:sym typeface="Roboto"/>
              </a:rPr>
              <a:t> </a:t>
            </a:r>
            <a:r>
              <a:rPr lang="vi-VN" sz="1400" dirty="0">
                <a:solidFill>
                  <a:srgbClr val="005992"/>
                </a:solidFill>
                <a:effectLst/>
                <a:latin typeface="Roboto" panose="02000000000000000000" pitchFamily="2" charset="0"/>
                <a:ea typeface="Roboto" panose="02000000000000000000" pitchFamily="2" charset="0"/>
                <a:cs typeface="Roboto" panose="02000000000000000000" pitchFamily="2" charset="0"/>
              </a:rPr>
              <a:t>Ngân hàng Nhà nước chính thức chấp thuận Petrolimex bàn giao PGBank cho 3 nhà đầu tư, dự kiến thu về 2.568 tỷ đồng</a:t>
            </a:r>
          </a:p>
        </p:txBody>
      </p:sp>
      <p:sp>
        <p:nvSpPr>
          <p:cNvPr id="6" name="TextBox 5">
            <a:extLst>
              <a:ext uri="{FF2B5EF4-FFF2-40B4-BE49-F238E27FC236}">
                <a16:creationId xmlns:a16="http://schemas.microsoft.com/office/drawing/2014/main" id="{5B6FFBC9-85F5-7DC7-CB36-82DD81F3C289}"/>
              </a:ext>
            </a:extLst>
          </p:cNvPr>
          <p:cNvSpPr txBox="1"/>
          <p:nvPr/>
        </p:nvSpPr>
        <p:spPr>
          <a:xfrm>
            <a:off x="6229594" y="1741199"/>
            <a:ext cx="5556984" cy="3371179"/>
          </a:xfrm>
          <a:prstGeom prst="rect">
            <a:avLst/>
          </a:prstGeom>
          <a:noFill/>
        </p:spPr>
        <p:txBody>
          <a:bodyPr wrap="square">
            <a:spAutoFit/>
          </a:bodyPr>
          <a:lstStyle>
            <a:defPPr>
              <a:defRPr lang="en-US"/>
            </a:defPPr>
            <a:lvl1pPr marL="285750" indent="-285750" algn="just">
              <a:lnSpc>
                <a:spcPct val="110000"/>
              </a:lnSpc>
              <a:spcBef>
                <a:spcPts val="1800"/>
              </a:spcBef>
              <a:buSzPct val="150000"/>
              <a:buFontTx/>
              <a:buBlip>
                <a:blip r:embed="rId2"/>
              </a:buBlip>
              <a:defRPr sz="1400">
                <a:solidFill>
                  <a:srgbClr val="005992"/>
                </a:solidFill>
                <a:latin typeface="Roboto" pitchFamily="2" charset="0"/>
                <a:ea typeface="Roboto" pitchFamily="2" charset="0"/>
              </a:defRPr>
            </a:lvl1pPr>
          </a:lstStyle>
          <a:p>
            <a:r>
              <a:rPr lang="en-US" dirty="0" err="1">
                <a:cs typeface="Roboto" panose="02000000000000000000" pitchFamily="2" charset="0"/>
                <a:sym typeface="Roboto"/>
              </a:rPr>
              <a:t>SHS</a:t>
            </a:r>
            <a:r>
              <a:rPr lang="vi-VN" sz="1400" dirty="0">
                <a:cs typeface="Roboto" panose="02000000000000000000" pitchFamily="2" charset="0"/>
                <a:sym typeface="Roboto"/>
              </a:rPr>
              <a:t>: </a:t>
            </a:r>
            <a:r>
              <a:rPr lang="en-US" dirty="0">
                <a:cs typeface="Roboto" panose="02000000000000000000" pitchFamily="2" charset="0"/>
                <a:sym typeface="Roboto"/>
              </a:rPr>
              <a:t>Ô</a:t>
            </a:r>
            <a:r>
              <a:rPr lang="vi-VN" b="0" i="0" dirty="0">
                <a:effectLst/>
                <a:cs typeface="Roboto" panose="02000000000000000000" pitchFamily="2" charset="0"/>
              </a:rPr>
              <a:t>ng Nguyễn Chí Thành, Phó Tổng Giám đốc CTCP Chứng khoán Sài Gòn – Hà Nội đã hoàn tất bán ra toàn bộ hơn 1,1 triệu cổ phiếu SHS nắm giữ</a:t>
            </a:r>
            <a:endParaRPr lang="en-US" sz="1400" dirty="0">
              <a:cs typeface="Roboto" panose="02000000000000000000" pitchFamily="2" charset="0"/>
              <a:sym typeface="Roboto"/>
            </a:endParaRPr>
          </a:p>
          <a:p>
            <a:r>
              <a:rPr lang="en-US" sz="1400" dirty="0">
                <a:cs typeface="Roboto" panose="02000000000000000000" pitchFamily="2" charset="0"/>
                <a:sym typeface="Roboto"/>
              </a:rPr>
              <a:t>HBC</a:t>
            </a:r>
            <a:r>
              <a:rPr lang="vi-VN" sz="1400" dirty="0">
                <a:cs typeface="Roboto" panose="02000000000000000000" pitchFamily="2" charset="0"/>
                <a:sym typeface="Roboto"/>
              </a:rPr>
              <a:t>: </a:t>
            </a:r>
            <a:r>
              <a:rPr lang="vi-VN" b="0" i="0" dirty="0">
                <a:effectLst/>
                <a:cs typeface="Roboto" panose="02000000000000000000" pitchFamily="2" charset="0"/>
              </a:rPr>
              <a:t>Đang lãi hơn trăm tỷ, Xây dựng Hòa Bình (HBC) sau soát xét chuyển sang lỗ hơn 700 tỷ đồng</a:t>
            </a:r>
            <a:endParaRPr lang="en-US" sz="1400" dirty="0">
              <a:cs typeface="Roboto" panose="02000000000000000000" pitchFamily="2" charset="0"/>
              <a:sym typeface="Roboto"/>
            </a:endParaRPr>
          </a:p>
          <a:p>
            <a:r>
              <a:rPr lang="en-US" dirty="0" err="1">
                <a:cs typeface="Roboto" panose="02000000000000000000" pitchFamily="2" charset="0"/>
                <a:sym typeface="Roboto"/>
              </a:rPr>
              <a:t>KHG</a:t>
            </a:r>
            <a:r>
              <a:rPr lang="vi-VN" sz="1400" dirty="0">
                <a:cs typeface="Roboto" panose="02000000000000000000" pitchFamily="2" charset="0"/>
                <a:sym typeface="Roboto"/>
              </a:rPr>
              <a:t>: </a:t>
            </a:r>
            <a:r>
              <a:rPr lang="vi-VN" b="0" i="0" dirty="0">
                <a:effectLst/>
                <a:cs typeface="Roboto" panose="02000000000000000000" pitchFamily="2" charset="0"/>
              </a:rPr>
              <a:t>Khải Hoàn Land dự kiến phát hành riêng lẻ 180 triệu cp huy động hơn 1.8 ngàn tỷ đồng</a:t>
            </a:r>
            <a:endParaRPr lang="en-US" sz="1400" dirty="0">
              <a:cs typeface="Roboto" panose="02000000000000000000" pitchFamily="2" charset="0"/>
              <a:sym typeface="Roboto"/>
            </a:endParaRPr>
          </a:p>
          <a:p>
            <a:r>
              <a:rPr lang="en-US" sz="1400" dirty="0">
                <a:cs typeface="Roboto" panose="02000000000000000000" pitchFamily="2" charset="0"/>
              </a:rPr>
              <a:t>HAG: </a:t>
            </a:r>
            <a:r>
              <a:rPr lang="en-US" sz="1400" dirty="0" err="1">
                <a:cs typeface="Roboto" panose="02000000000000000000" pitchFamily="2" charset="0"/>
              </a:rPr>
              <a:t>G</a:t>
            </a:r>
            <a:r>
              <a:rPr lang="en-US" b="0" i="0" dirty="0" err="1">
                <a:effectLst/>
                <a:cs typeface="Roboto" panose="02000000000000000000" pitchFamily="2" charset="0"/>
              </a:rPr>
              <a:t>iảm</a:t>
            </a:r>
            <a:r>
              <a:rPr lang="en-US" b="0" i="0" dirty="0">
                <a:effectLst/>
                <a:cs typeface="Roboto" panose="02000000000000000000" pitchFamily="2" charset="0"/>
              </a:rPr>
              <a:t> </a:t>
            </a:r>
            <a:r>
              <a:rPr lang="en-US" b="0" i="0" dirty="0" err="1">
                <a:effectLst/>
                <a:cs typeface="Roboto" panose="02000000000000000000" pitchFamily="2" charset="0"/>
              </a:rPr>
              <a:t>lãi</a:t>
            </a:r>
            <a:r>
              <a:rPr lang="en-US" b="0" i="0" dirty="0">
                <a:effectLst/>
                <a:cs typeface="Roboto" panose="02000000000000000000" pitchFamily="2" charset="0"/>
              </a:rPr>
              <a:t> </a:t>
            </a:r>
            <a:r>
              <a:rPr lang="en-US" b="0" i="0" dirty="0" err="1">
                <a:effectLst/>
                <a:cs typeface="Roboto" panose="02000000000000000000" pitchFamily="2" charset="0"/>
              </a:rPr>
              <a:t>ròng</a:t>
            </a:r>
            <a:r>
              <a:rPr lang="en-US" b="0" i="0" dirty="0">
                <a:effectLst/>
                <a:cs typeface="Roboto" panose="02000000000000000000" pitchFamily="2" charset="0"/>
              </a:rPr>
              <a:t> </a:t>
            </a:r>
            <a:r>
              <a:rPr lang="en-US" b="0" i="0" dirty="0" err="1">
                <a:effectLst/>
                <a:cs typeface="Roboto" panose="02000000000000000000" pitchFamily="2" charset="0"/>
              </a:rPr>
              <a:t>bán</a:t>
            </a:r>
            <a:r>
              <a:rPr lang="en-US" b="0" i="0" dirty="0">
                <a:effectLst/>
                <a:cs typeface="Roboto" panose="02000000000000000000" pitchFamily="2" charset="0"/>
              </a:rPr>
              <a:t> </a:t>
            </a:r>
            <a:r>
              <a:rPr lang="en-US" b="0" i="0" dirty="0" err="1">
                <a:effectLst/>
                <a:cs typeface="Roboto" panose="02000000000000000000" pitchFamily="2" charset="0"/>
              </a:rPr>
              <a:t>niên</a:t>
            </a:r>
            <a:r>
              <a:rPr lang="en-US" b="0" i="0" dirty="0">
                <a:effectLst/>
                <a:cs typeface="Roboto" panose="02000000000000000000" pitchFamily="2" charset="0"/>
              </a:rPr>
              <a:t> 5% </a:t>
            </a:r>
            <a:r>
              <a:rPr lang="en-US" b="0" i="0" dirty="0" err="1">
                <a:effectLst/>
                <a:cs typeface="Roboto" panose="02000000000000000000" pitchFamily="2" charset="0"/>
              </a:rPr>
              <a:t>sau</a:t>
            </a:r>
            <a:r>
              <a:rPr lang="en-US" b="0" i="0" dirty="0">
                <a:effectLst/>
                <a:cs typeface="Roboto" panose="02000000000000000000" pitchFamily="2" charset="0"/>
              </a:rPr>
              <a:t> </a:t>
            </a:r>
            <a:r>
              <a:rPr lang="en-US" b="0" i="0" dirty="0" err="1">
                <a:effectLst/>
                <a:cs typeface="Roboto" panose="02000000000000000000" pitchFamily="2" charset="0"/>
              </a:rPr>
              <a:t>soát</a:t>
            </a:r>
            <a:r>
              <a:rPr lang="en-US" b="0" i="0" dirty="0">
                <a:effectLst/>
                <a:cs typeface="Roboto" panose="02000000000000000000" pitchFamily="2" charset="0"/>
              </a:rPr>
              <a:t> </a:t>
            </a:r>
            <a:r>
              <a:rPr lang="en-US" b="0" i="0" dirty="0" err="1">
                <a:effectLst/>
                <a:cs typeface="Roboto" panose="02000000000000000000" pitchFamily="2" charset="0"/>
              </a:rPr>
              <a:t>xét</a:t>
            </a:r>
            <a:r>
              <a:rPr lang="en-US" b="0" i="0" dirty="0">
                <a:effectLst/>
                <a:cs typeface="Roboto" panose="02000000000000000000" pitchFamily="2" charset="0"/>
              </a:rPr>
              <a:t>, </a:t>
            </a:r>
            <a:r>
              <a:rPr lang="en-US" b="0" i="0" dirty="0" err="1">
                <a:effectLst/>
                <a:cs typeface="Roboto" panose="02000000000000000000" pitchFamily="2" charset="0"/>
              </a:rPr>
              <a:t>kiểm</a:t>
            </a:r>
            <a:r>
              <a:rPr lang="en-US" b="0" i="0" dirty="0">
                <a:effectLst/>
                <a:cs typeface="Roboto" panose="02000000000000000000" pitchFamily="2" charset="0"/>
              </a:rPr>
              <a:t> </a:t>
            </a:r>
            <a:r>
              <a:rPr lang="en-US" b="0" i="0" dirty="0" err="1">
                <a:effectLst/>
                <a:cs typeface="Roboto" panose="02000000000000000000" pitchFamily="2" charset="0"/>
              </a:rPr>
              <a:t>toán</a:t>
            </a:r>
            <a:r>
              <a:rPr lang="en-US" b="0" i="0" dirty="0">
                <a:effectLst/>
                <a:cs typeface="Roboto" panose="02000000000000000000" pitchFamily="2" charset="0"/>
              </a:rPr>
              <a:t> </a:t>
            </a:r>
            <a:r>
              <a:rPr lang="en-US" b="0" i="0" dirty="0" err="1">
                <a:effectLst/>
                <a:cs typeface="Roboto" panose="02000000000000000000" pitchFamily="2" charset="0"/>
              </a:rPr>
              <a:t>nghi</a:t>
            </a:r>
            <a:r>
              <a:rPr lang="en-US" b="0" i="0" dirty="0">
                <a:effectLst/>
                <a:cs typeface="Roboto" panose="02000000000000000000" pitchFamily="2" charset="0"/>
              </a:rPr>
              <a:t> </a:t>
            </a:r>
            <a:r>
              <a:rPr lang="en-US" b="0" i="0" dirty="0" err="1">
                <a:effectLst/>
                <a:cs typeface="Roboto" panose="02000000000000000000" pitchFamily="2" charset="0"/>
              </a:rPr>
              <a:t>ngờ</a:t>
            </a:r>
            <a:r>
              <a:rPr lang="en-US" b="0" i="0" dirty="0">
                <a:effectLst/>
                <a:cs typeface="Roboto" panose="02000000000000000000" pitchFamily="2" charset="0"/>
              </a:rPr>
              <a:t> </a:t>
            </a:r>
            <a:r>
              <a:rPr lang="en-US" b="0" i="0" dirty="0" err="1">
                <a:effectLst/>
                <a:cs typeface="Roboto" panose="02000000000000000000" pitchFamily="2" charset="0"/>
              </a:rPr>
              <a:t>khả</a:t>
            </a:r>
            <a:r>
              <a:rPr lang="en-US" b="0" i="0" dirty="0">
                <a:effectLst/>
                <a:cs typeface="Roboto" panose="02000000000000000000" pitchFamily="2" charset="0"/>
              </a:rPr>
              <a:t> </a:t>
            </a:r>
            <a:r>
              <a:rPr lang="en-US" b="0" i="0" dirty="0" err="1">
                <a:effectLst/>
                <a:cs typeface="Roboto" panose="02000000000000000000" pitchFamily="2" charset="0"/>
              </a:rPr>
              <a:t>năng</a:t>
            </a:r>
            <a:r>
              <a:rPr lang="en-US" b="0" i="0" dirty="0">
                <a:effectLst/>
                <a:cs typeface="Roboto" panose="02000000000000000000" pitchFamily="2" charset="0"/>
              </a:rPr>
              <a:t> </a:t>
            </a:r>
            <a:r>
              <a:rPr lang="en-US" b="0" i="0" dirty="0" err="1">
                <a:effectLst/>
                <a:cs typeface="Roboto" panose="02000000000000000000" pitchFamily="2" charset="0"/>
              </a:rPr>
              <a:t>hoạt</a:t>
            </a:r>
            <a:r>
              <a:rPr lang="en-US" b="0" i="0" dirty="0">
                <a:effectLst/>
                <a:cs typeface="Roboto" panose="02000000000000000000" pitchFamily="2" charset="0"/>
              </a:rPr>
              <a:t> </a:t>
            </a:r>
            <a:r>
              <a:rPr lang="en-US" b="0" i="0" dirty="0" err="1">
                <a:effectLst/>
                <a:cs typeface="Roboto" panose="02000000000000000000" pitchFamily="2" charset="0"/>
              </a:rPr>
              <a:t>động</a:t>
            </a:r>
            <a:r>
              <a:rPr lang="en-US" b="0" i="0" dirty="0">
                <a:effectLst/>
                <a:cs typeface="Roboto" panose="02000000000000000000" pitchFamily="2" charset="0"/>
              </a:rPr>
              <a:t> </a:t>
            </a:r>
            <a:r>
              <a:rPr lang="en-US" b="0" i="0" dirty="0" err="1">
                <a:effectLst/>
                <a:cs typeface="Roboto" panose="02000000000000000000" pitchFamily="2" charset="0"/>
              </a:rPr>
              <a:t>liên</a:t>
            </a:r>
            <a:r>
              <a:rPr lang="en-US" b="0" i="0" dirty="0">
                <a:effectLst/>
                <a:cs typeface="Roboto" panose="02000000000000000000" pitchFamily="2" charset="0"/>
              </a:rPr>
              <a:t> </a:t>
            </a:r>
            <a:r>
              <a:rPr lang="en-US" b="0" i="0" dirty="0" err="1">
                <a:effectLst/>
                <a:cs typeface="Roboto" panose="02000000000000000000" pitchFamily="2" charset="0"/>
              </a:rPr>
              <a:t>tục</a:t>
            </a:r>
            <a:endParaRPr lang="en-US" b="0" i="0" dirty="0">
              <a:effectLst/>
              <a:cs typeface="Roboto" panose="02000000000000000000" pitchFamily="2" charset="0"/>
            </a:endParaRPr>
          </a:p>
          <a:p>
            <a:r>
              <a:rPr lang="en-US" sz="1400" dirty="0" err="1">
                <a:cs typeface="Roboto" panose="02000000000000000000" pitchFamily="2" charset="0"/>
              </a:rPr>
              <a:t>HPX</a:t>
            </a:r>
            <a:r>
              <a:rPr lang="vi-VN" sz="1400" dirty="0">
                <a:cs typeface="Roboto" panose="02000000000000000000" pitchFamily="2" charset="0"/>
              </a:rPr>
              <a:t>:</a:t>
            </a:r>
            <a:r>
              <a:rPr lang="en-US" sz="1400" dirty="0">
                <a:cs typeface="Roboto" panose="02000000000000000000" pitchFamily="2" charset="0"/>
              </a:rPr>
              <a:t> </a:t>
            </a:r>
            <a:r>
              <a:rPr lang="vi-VN" sz="1400" b="0" i="0" dirty="0">
                <a:effectLst/>
                <a:cs typeface="Roboto" panose="02000000000000000000" pitchFamily="2" charset="0"/>
              </a:rPr>
              <a:t>Hải Phát Invest báo lãi hơn 84 tỷ đồng trong quý 2/2023</a:t>
            </a:r>
            <a:endParaRPr lang="en-US" sz="1400" dirty="0">
              <a:cs typeface="Roboto" panose="02000000000000000000" pitchFamily="2" charset="0"/>
            </a:endParaRPr>
          </a:p>
        </p:txBody>
      </p:sp>
      <p:pic>
        <p:nvPicPr>
          <p:cNvPr id="8" name="Picture 7">
            <a:extLst>
              <a:ext uri="{FF2B5EF4-FFF2-40B4-BE49-F238E27FC236}">
                <a16:creationId xmlns:a16="http://schemas.microsoft.com/office/drawing/2014/main" id="{356DFCEE-D598-668B-E008-4727E4116034}"/>
              </a:ext>
            </a:extLst>
          </p:cNvPr>
          <p:cNvPicPr>
            <a:picLocks noChangeAspect="1"/>
          </p:cNvPicPr>
          <p:nvPr/>
        </p:nvPicPr>
        <p:blipFill>
          <a:blip r:embed="rId3"/>
          <a:stretch>
            <a:fillRect/>
          </a:stretch>
        </p:blipFill>
        <p:spPr>
          <a:xfrm>
            <a:off x="99507" y="22215"/>
            <a:ext cx="2155356" cy="817300"/>
          </a:xfrm>
          <a:prstGeom prst="rect">
            <a:avLst/>
          </a:prstGeom>
        </p:spPr>
      </p:pic>
    </p:spTree>
    <p:extLst>
      <p:ext uri="{BB962C8B-B14F-4D97-AF65-F5344CB8AC3E}">
        <p14:creationId xmlns:p14="http://schemas.microsoft.com/office/powerpoint/2010/main" val="40616487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1C203234-0CD6-F41B-67E3-DCC6B789A9FE}"/>
              </a:ext>
            </a:extLst>
          </p:cNvPr>
          <p:cNvGraphicFramePr>
            <a:graphicFrameLocks noGrp="1"/>
          </p:cNvGraphicFramePr>
          <p:nvPr>
            <p:extLst>
              <p:ext uri="{D42A27DB-BD31-4B8C-83A1-F6EECF244321}">
                <p14:modId xmlns:p14="http://schemas.microsoft.com/office/powerpoint/2010/main" val="2480027966"/>
              </p:ext>
            </p:extLst>
          </p:nvPr>
        </p:nvGraphicFramePr>
        <p:xfrm>
          <a:off x="2131819" y="1055645"/>
          <a:ext cx="8317328" cy="4941861"/>
        </p:xfrm>
        <a:graphic>
          <a:graphicData uri="http://schemas.openxmlformats.org/drawingml/2006/table">
            <a:tbl>
              <a:tblPr firstRow="1" bandRow="1">
                <a:tableStyleId>{5C22544A-7EE6-4342-B048-85BDC9FD1C3A}</a:tableStyleId>
              </a:tblPr>
              <a:tblGrid>
                <a:gridCol w="1942314">
                  <a:extLst>
                    <a:ext uri="{9D8B030D-6E8A-4147-A177-3AD203B41FA5}">
                      <a16:colId xmlns:a16="http://schemas.microsoft.com/office/drawing/2014/main" val="1880721994"/>
                    </a:ext>
                  </a:extLst>
                </a:gridCol>
                <a:gridCol w="1441319">
                  <a:extLst>
                    <a:ext uri="{9D8B030D-6E8A-4147-A177-3AD203B41FA5}">
                      <a16:colId xmlns:a16="http://schemas.microsoft.com/office/drawing/2014/main" val="4099856148"/>
                    </a:ext>
                  </a:extLst>
                </a:gridCol>
                <a:gridCol w="1058597">
                  <a:extLst>
                    <a:ext uri="{9D8B030D-6E8A-4147-A177-3AD203B41FA5}">
                      <a16:colId xmlns:a16="http://schemas.microsoft.com/office/drawing/2014/main" val="2369927786"/>
                    </a:ext>
                  </a:extLst>
                </a:gridCol>
                <a:gridCol w="1058597">
                  <a:extLst>
                    <a:ext uri="{9D8B030D-6E8A-4147-A177-3AD203B41FA5}">
                      <a16:colId xmlns:a16="http://schemas.microsoft.com/office/drawing/2014/main" val="2732225832"/>
                    </a:ext>
                  </a:extLst>
                </a:gridCol>
                <a:gridCol w="920164">
                  <a:extLst>
                    <a:ext uri="{9D8B030D-6E8A-4147-A177-3AD203B41FA5}">
                      <a16:colId xmlns:a16="http://schemas.microsoft.com/office/drawing/2014/main" val="1328165744"/>
                    </a:ext>
                  </a:extLst>
                </a:gridCol>
                <a:gridCol w="1026024">
                  <a:extLst>
                    <a:ext uri="{9D8B030D-6E8A-4147-A177-3AD203B41FA5}">
                      <a16:colId xmlns:a16="http://schemas.microsoft.com/office/drawing/2014/main" val="1843624545"/>
                    </a:ext>
                  </a:extLst>
                </a:gridCol>
                <a:gridCol w="870313">
                  <a:extLst>
                    <a:ext uri="{9D8B030D-6E8A-4147-A177-3AD203B41FA5}">
                      <a16:colId xmlns:a16="http://schemas.microsoft.com/office/drawing/2014/main" val="2340530482"/>
                    </a:ext>
                  </a:extLst>
                </a:gridCol>
              </a:tblGrid>
              <a:tr h="513273">
                <a:tc>
                  <a:txBody>
                    <a:bodyPr/>
                    <a:lstStyle/>
                    <a:p>
                      <a:pPr algn="ctr" fontAlgn="ctr">
                        <a:spcBef>
                          <a:spcPts val="200"/>
                        </a:spcBef>
                        <a:spcAft>
                          <a:spcPts val="200"/>
                        </a:spcAft>
                      </a:pPr>
                      <a:r>
                        <a:rPr lang="en-GB" sz="1400" b="1" i="0" u="none" strike="noStrike" dirty="0">
                          <a:solidFill>
                            <a:srgbClr val="FFFFFF"/>
                          </a:solidFill>
                          <a:effectLst/>
                          <a:latin typeface="Roboto" pitchFamily="2" charset="0"/>
                        </a:rPr>
                        <a:t>CHỈ SỐ</a:t>
                      </a:r>
                    </a:p>
                  </a:txBody>
                  <a:tcPr marL="7620" marR="7620" marT="7620" marB="0" anchor="ctr">
                    <a:solidFill>
                      <a:srgbClr val="005992"/>
                    </a:solidFill>
                  </a:tcPr>
                </a:tc>
                <a:tc>
                  <a:txBody>
                    <a:bodyPr/>
                    <a:lstStyle/>
                    <a:p>
                      <a:pPr algn="ctr" fontAlgn="ctr">
                        <a:spcBef>
                          <a:spcPts val="200"/>
                        </a:spcBef>
                        <a:spcAft>
                          <a:spcPts val="200"/>
                        </a:spcAft>
                      </a:pPr>
                      <a:r>
                        <a:rPr lang="en-US" sz="1400" b="1" i="0" u="none" strike="noStrike" dirty="0">
                          <a:solidFill>
                            <a:srgbClr val="FFFFFF"/>
                          </a:solidFill>
                          <a:effectLst/>
                          <a:latin typeface="Roboto" pitchFamily="2" charset="0"/>
                        </a:rPr>
                        <a:t>30</a:t>
                      </a:r>
                      <a:r>
                        <a:rPr lang="en-GB" sz="1400" b="1" i="0" u="none" strike="noStrike" dirty="0">
                          <a:solidFill>
                            <a:srgbClr val="FFFFFF"/>
                          </a:solidFill>
                          <a:effectLst/>
                          <a:latin typeface="Roboto" pitchFamily="2" charset="0"/>
                        </a:rPr>
                        <a:t>/</a:t>
                      </a:r>
                      <a:r>
                        <a:rPr lang="en-US" sz="1400" b="1" i="0" u="none" strike="noStrike" dirty="0">
                          <a:solidFill>
                            <a:srgbClr val="FFFFFF"/>
                          </a:solidFill>
                          <a:effectLst/>
                          <a:latin typeface="Roboto" pitchFamily="2" charset="0"/>
                        </a:rPr>
                        <a:t>08</a:t>
                      </a:r>
                      <a:r>
                        <a:rPr lang="en-GB" sz="1400" b="1" i="0" u="none" strike="noStrike" dirty="0">
                          <a:solidFill>
                            <a:srgbClr val="FFFFFF"/>
                          </a:solidFill>
                          <a:effectLst/>
                          <a:latin typeface="Roboto" pitchFamily="2" charset="0"/>
                        </a:rPr>
                        <a:t>/2023</a:t>
                      </a:r>
                    </a:p>
                  </a:txBody>
                  <a:tcPr marL="7620" marR="7620" marT="7620" marB="0" anchor="ctr">
                    <a:solidFill>
                      <a:srgbClr val="005992"/>
                    </a:solidFill>
                  </a:tcPr>
                </a:tc>
                <a:tc>
                  <a:txBody>
                    <a:bodyPr/>
                    <a:lstStyle/>
                    <a:p>
                      <a:pPr algn="ctr" fontAlgn="ctr">
                        <a:spcBef>
                          <a:spcPts val="200"/>
                        </a:spcBef>
                        <a:spcAft>
                          <a:spcPts val="200"/>
                        </a:spcAft>
                      </a:pPr>
                      <a:r>
                        <a:rPr lang="en-GB" sz="1400" b="1" i="0" u="none" strike="noStrike" dirty="0">
                          <a:solidFill>
                            <a:srgbClr val="FFFFFF"/>
                          </a:solidFill>
                          <a:effectLst/>
                          <a:latin typeface="Roboto" pitchFamily="2" charset="0"/>
                        </a:rPr>
                        <a:t>% </a:t>
                      </a:r>
                      <a:r>
                        <a:rPr lang="en-GB" sz="1400" b="1" i="0" u="none" strike="noStrike" dirty="0" err="1">
                          <a:solidFill>
                            <a:srgbClr val="FFFFFF"/>
                          </a:solidFill>
                          <a:effectLst/>
                          <a:latin typeface="Roboto" pitchFamily="2" charset="0"/>
                        </a:rPr>
                        <a:t>Ngày</a:t>
                      </a:r>
                      <a:endParaRPr lang="en-GB" sz="1400" b="1" i="0" u="none" strike="noStrike" dirty="0">
                        <a:solidFill>
                          <a:srgbClr val="FFFFFF"/>
                        </a:solidFill>
                        <a:effectLst/>
                        <a:latin typeface="Roboto" pitchFamily="2" charset="0"/>
                      </a:endParaRPr>
                    </a:p>
                  </a:txBody>
                  <a:tcPr marL="7620" marR="7620" marT="7620" marB="0" anchor="ctr">
                    <a:solidFill>
                      <a:srgbClr val="005992"/>
                    </a:solidFill>
                  </a:tcPr>
                </a:tc>
                <a:tc>
                  <a:txBody>
                    <a:bodyPr/>
                    <a:lstStyle/>
                    <a:p>
                      <a:pPr algn="ctr" fontAlgn="ctr">
                        <a:spcBef>
                          <a:spcPts val="200"/>
                        </a:spcBef>
                        <a:spcAft>
                          <a:spcPts val="200"/>
                        </a:spcAft>
                      </a:pPr>
                      <a:r>
                        <a:rPr lang="en-GB" sz="1400" b="1" i="0" u="none" strike="noStrike" dirty="0">
                          <a:solidFill>
                            <a:srgbClr val="FFFFFF"/>
                          </a:solidFill>
                          <a:effectLst/>
                          <a:latin typeface="Roboto" pitchFamily="2" charset="0"/>
                        </a:rPr>
                        <a:t>% </a:t>
                      </a:r>
                      <a:r>
                        <a:rPr lang="en-GB" sz="1400" b="1" i="0" u="none" strike="noStrike" dirty="0" err="1">
                          <a:solidFill>
                            <a:srgbClr val="FFFFFF"/>
                          </a:solidFill>
                          <a:effectLst/>
                          <a:latin typeface="Roboto" pitchFamily="2" charset="0"/>
                        </a:rPr>
                        <a:t>Tuần</a:t>
                      </a:r>
                      <a:endParaRPr lang="en-GB" sz="1400" b="1" i="0" u="none" strike="noStrike" dirty="0">
                        <a:solidFill>
                          <a:srgbClr val="FFFFFF"/>
                        </a:solidFill>
                        <a:effectLst/>
                        <a:latin typeface="Roboto" pitchFamily="2" charset="0"/>
                      </a:endParaRPr>
                    </a:p>
                  </a:txBody>
                  <a:tcPr marL="7620" marR="7620" marT="7620" marB="0" anchor="ctr">
                    <a:solidFill>
                      <a:srgbClr val="005992"/>
                    </a:solidFill>
                  </a:tcPr>
                </a:tc>
                <a:tc>
                  <a:txBody>
                    <a:bodyPr/>
                    <a:lstStyle/>
                    <a:p>
                      <a:pPr algn="ctr" fontAlgn="ctr">
                        <a:spcBef>
                          <a:spcPts val="200"/>
                        </a:spcBef>
                        <a:spcAft>
                          <a:spcPts val="200"/>
                        </a:spcAft>
                      </a:pPr>
                      <a:r>
                        <a:rPr lang="en-GB" sz="1400" b="1" i="0" u="none" strike="noStrike" dirty="0">
                          <a:solidFill>
                            <a:srgbClr val="FFFFFF"/>
                          </a:solidFill>
                          <a:effectLst/>
                          <a:latin typeface="Roboto" pitchFamily="2" charset="0"/>
                        </a:rPr>
                        <a:t>% </a:t>
                      </a:r>
                      <a:r>
                        <a:rPr lang="en-GB" sz="1400" b="1" i="0" u="none" strike="noStrike" dirty="0" err="1">
                          <a:solidFill>
                            <a:srgbClr val="FFFFFF"/>
                          </a:solidFill>
                          <a:effectLst/>
                          <a:latin typeface="Roboto" pitchFamily="2" charset="0"/>
                        </a:rPr>
                        <a:t>Tháng</a:t>
                      </a:r>
                      <a:endParaRPr lang="en-GB" sz="1400" b="1" i="0" u="none" strike="noStrike" dirty="0">
                        <a:solidFill>
                          <a:srgbClr val="FFFFFF"/>
                        </a:solidFill>
                        <a:effectLst/>
                        <a:latin typeface="Roboto" pitchFamily="2" charset="0"/>
                      </a:endParaRPr>
                    </a:p>
                  </a:txBody>
                  <a:tcPr marL="7620" marR="7620" marT="7620" marB="0" anchor="ctr">
                    <a:solidFill>
                      <a:srgbClr val="005992"/>
                    </a:solidFill>
                  </a:tcPr>
                </a:tc>
                <a:tc>
                  <a:txBody>
                    <a:bodyPr/>
                    <a:lstStyle/>
                    <a:p>
                      <a:pPr algn="ctr" fontAlgn="ctr">
                        <a:spcBef>
                          <a:spcPts val="200"/>
                        </a:spcBef>
                        <a:spcAft>
                          <a:spcPts val="200"/>
                        </a:spcAft>
                      </a:pPr>
                      <a:r>
                        <a:rPr lang="en-GB" sz="1400" b="1" i="0" u="none" strike="noStrike" dirty="0">
                          <a:solidFill>
                            <a:srgbClr val="FFFFFF"/>
                          </a:solidFill>
                          <a:effectLst/>
                          <a:latin typeface="Roboto" pitchFamily="2" charset="0"/>
                        </a:rPr>
                        <a:t>% YTD</a:t>
                      </a:r>
                    </a:p>
                  </a:txBody>
                  <a:tcPr marL="7620" marR="7620" marT="7620" marB="0" anchor="ctr">
                    <a:solidFill>
                      <a:srgbClr val="005992"/>
                    </a:solidFill>
                  </a:tcPr>
                </a:tc>
                <a:tc>
                  <a:txBody>
                    <a:bodyPr/>
                    <a:lstStyle/>
                    <a:p>
                      <a:pPr algn="ctr" fontAlgn="ctr">
                        <a:spcBef>
                          <a:spcPts val="200"/>
                        </a:spcBef>
                        <a:spcAft>
                          <a:spcPts val="200"/>
                        </a:spcAft>
                      </a:pPr>
                      <a:r>
                        <a:rPr lang="en-GB" sz="1400" b="1" i="0" u="none" strike="noStrike" dirty="0">
                          <a:solidFill>
                            <a:srgbClr val="FFFFFF"/>
                          </a:solidFill>
                          <a:effectLst/>
                          <a:latin typeface="Roboto" pitchFamily="2" charset="0"/>
                        </a:rPr>
                        <a:t>% </a:t>
                      </a:r>
                      <a:r>
                        <a:rPr lang="en-GB" sz="1400" b="1" i="0" u="none" strike="noStrike" dirty="0" err="1">
                          <a:solidFill>
                            <a:srgbClr val="FFFFFF"/>
                          </a:solidFill>
                          <a:effectLst/>
                          <a:latin typeface="Roboto" pitchFamily="2" charset="0"/>
                        </a:rPr>
                        <a:t>Năm</a:t>
                      </a:r>
                      <a:endParaRPr lang="en-GB" sz="1400" b="1" i="0" u="none" strike="noStrike" dirty="0">
                        <a:solidFill>
                          <a:srgbClr val="FFFFFF"/>
                        </a:solidFill>
                        <a:effectLst/>
                        <a:latin typeface="Roboto" pitchFamily="2" charset="0"/>
                      </a:endParaRPr>
                    </a:p>
                  </a:txBody>
                  <a:tcPr marL="7620" marR="7620" marT="7620" marB="0" anchor="ctr">
                    <a:solidFill>
                      <a:srgbClr val="005992"/>
                    </a:solidFill>
                  </a:tcPr>
                </a:tc>
                <a:extLst>
                  <a:ext uri="{0D108BD9-81ED-4DB2-BD59-A6C34878D82A}">
                    <a16:rowId xmlns:a16="http://schemas.microsoft.com/office/drawing/2014/main" val="2789082340"/>
                  </a:ext>
                </a:extLst>
              </a:tr>
              <a:tr h="292150">
                <a:tc>
                  <a:txBody>
                    <a:bodyPr/>
                    <a:lstStyle/>
                    <a:p>
                      <a:pPr algn="ctr" fontAlgn="b"/>
                      <a:r>
                        <a:rPr lang="en-US" sz="1400" b="1"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VN INDEX</a:t>
                      </a:r>
                    </a:p>
                  </a:txBody>
                  <a:tcPr marL="6350" marR="6350" marT="6350" marB="0" anchor="b"/>
                </a:tc>
                <a:tc>
                  <a:txBody>
                    <a:bodyPr/>
                    <a:lstStyle/>
                    <a:p>
                      <a:pPr algn="ctr" fontAlgn="b"/>
                      <a:r>
                        <a:rPr lang="en-US" sz="1400" b="0"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1213,16</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0,72%</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3,46%</a:t>
                      </a:r>
                    </a:p>
                  </a:txBody>
                  <a:tcPr marL="9525" marR="9525" marT="9525" marB="0" anchor="b"/>
                </a:tc>
                <a:tc>
                  <a:txBody>
                    <a:bodyPr/>
                    <a:lstStyle/>
                    <a:p>
                      <a:pPr algn="ctr" fontAlgn="b"/>
                      <a:r>
                        <a:rPr lang="en-US" sz="1400" b="0" i="0" u="none" strike="noStrike">
                          <a:solidFill>
                            <a:srgbClr val="9C0006"/>
                          </a:solidFill>
                          <a:effectLst/>
                          <a:latin typeface="Roboto" panose="02000000000000000000" pitchFamily="2" charset="0"/>
                          <a:ea typeface="Roboto" panose="02000000000000000000" pitchFamily="2" charset="0"/>
                          <a:cs typeface="Roboto" panose="02000000000000000000" pitchFamily="2" charset="0"/>
                        </a:rPr>
                        <a:t>-0,80%</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20,46%</a:t>
                      </a:r>
                    </a:p>
                  </a:txBody>
                  <a:tcPr marL="9525" marR="9525" marT="9525" marB="0" anchor="b"/>
                </a:tc>
                <a:tc>
                  <a:txBody>
                    <a:bodyPr/>
                    <a:lstStyle/>
                    <a:p>
                      <a:pPr algn="ctr" fontAlgn="b"/>
                      <a:r>
                        <a:rPr lang="en-US" sz="1400" b="0" i="0" u="none" strike="noStrike">
                          <a:solidFill>
                            <a:srgbClr val="9C0006"/>
                          </a:solidFill>
                          <a:effectLst/>
                          <a:latin typeface="Roboto" panose="02000000000000000000" pitchFamily="2" charset="0"/>
                          <a:ea typeface="Roboto" panose="02000000000000000000" pitchFamily="2" charset="0"/>
                          <a:cs typeface="Roboto" panose="02000000000000000000" pitchFamily="2" charset="0"/>
                        </a:rPr>
                        <a:t>-5,26%</a:t>
                      </a:r>
                    </a:p>
                  </a:txBody>
                  <a:tcPr marL="9525" marR="9525" marT="9525" marB="0" anchor="b"/>
                </a:tc>
                <a:extLst>
                  <a:ext uri="{0D108BD9-81ED-4DB2-BD59-A6C34878D82A}">
                    <a16:rowId xmlns:a16="http://schemas.microsoft.com/office/drawing/2014/main" val="1326342104"/>
                  </a:ext>
                </a:extLst>
              </a:tr>
              <a:tr h="292150">
                <a:tc>
                  <a:txBody>
                    <a:bodyPr/>
                    <a:lstStyle/>
                    <a:p>
                      <a:pPr algn="ctr" fontAlgn="b"/>
                      <a:r>
                        <a:rPr lang="en-US" sz="1400" b="1"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HNX30 INDEX</a:t>
                      </a:r>
                    </a:p>
                  </a:txBody>
                  <a:tcPr marL="6350" marR="6350" marT="6350"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519,73</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1,33%</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7,90%</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8,95%</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56,98%</a:t>
                      </a:r>
                    </a:p>
                  </a:txBody>
                  <a:tcPr marL="9525" marR="9525" marT="9525" marB="0" anchor="b"/>
                </a:tc>
                <a:tc>
                  <a:txBody>
                    <a:bodyPr/>
                    <a:lstStyle/>
                    <a:p>
                      <a:pPr algn="ctr" fontAlgn="b"/>
                      <a:r>
                        <a:rPr lang="en-US" sz="1400" b="0" i="0" u="none" strike="noStrike">
                          <a:solidFill>
                            <a:srgbClr val="9C0006"/>
                          </a:solidFill>
                          <a:effectLst/>
                          <a:latin typeface="Roboto" panose="02000000000000000000" pitchFamily="2" charset="0"/>
                          <a:ea typeface="Roboto" panose="02000000000000000000" pitchFamily="2" charset="0"/>
                          <a:cs typeface="Roboto" panose="02000000000000000000" pitchFamily="2" charset="0"/>
                        </a:rPr>
                        <a:t>-1,50%</a:t>
                      </a:r>
                    </a:p>
                  </a:txBody>
                  <a:tcPr marL="9525" marR="9525" marT="9525" marB="0" anchor="b"/>
                </a:tc>
                <a:extLst>
                  <a:ext uri="{0D108BD9-81ED-4DB2-BD59-A6C34878D82A}">
                    <a16:rowId xmlns:a16="http://schemas.microsoft.com/office/drawing/2014/main" val="1805435746"/>
                  </a:ext>
                </a:extLst>
              </a:tr>
              <a:tr h="292150">
                <a:tc>
                  <a:txBody>
                    <a:bodyPr/>
                    <a:lstStyle/>
                    <a:p>
                      <a:pPr algn="ctr" fontAlgn="b"/>
                      <a:r>
                        <a:rPr lang="en-US" sz="1400" b="1" i="0" u="none" strike="noStrike" dirty="0" err="1">
                          <a:solidFill>
                            <a:srgbClr val="005992"/>
                          </a:solidFill>
                          <a:effectLst/>
                          <a:latin typeface="Roboto" panose="02000000000000000000" pitchFamily="2" charset="0"/>
                          <a:ea typeface="Roboto" panose="02000000000000000000" pitchFamily="2" charset="0"/>
                          <a:cs typeface="Roboto" panose="02000000000000000000" pitchFamily="2" charset="0"/>
                        </a:rPr>
                        <a:t>VN30</a:t>
                      </a:r>
                      <a:r>
                        <a:rPr lang="en-US" sz="1400" b="1"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 INDEX</a:t>
                      </a:r>
                    </a:p>
                  </a:txBody>
                  <a:tcPr marL="6350" marR="6350" marT="6350" marB="0" anchor="b"/>
                </a:tc>
                <a:tc>
                  <a:txBody>
                    <a:bodyPr/>
                    <a:lstStyle/>
                    <a:p>
                      <a:pPr algn="ctr" fontAlgn="b"/>
                      <a:r>
                        <a:rPr lang="en-US" sz="1400" b="0"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1225,56</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0,83%</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3,60%</a:t>
                      </a:r>
                    </a:p>
                  </a:txBody>
                  <a:tcPr marL="9525" marR="9525" marT="9525" marB="0" anchor="b"/>
                </a:tc>
                <a:tc>
                  <a:txBody>
                    <a:bodyPr/>
                    <a:lstStyle/>
                    <a:p>
                      <a:pPr algn="ctr" fontAlgn="b"/>
                      <a:r>
                        <a:rPr lang="en-US" sz="1400" b="0" i="0" u="none" strike="noStrike">
                          <a:solidFill>
                            <a:srgbClr val="9C0006"/>
                          </a:solidFill>
                          <a:effectLst/>
                          <a:latin typeface="Roboto" panose="02000000000000000000" pitchFamily="2" charset="0"/>
                          <a:ea typeface="Roboto" panose="02000000000000000000" pitchFamily="2" charset="0"/>
                          <a:cs typeface="Roboto" panose="02000000000000000000" pitchFamily="2" charset="0"/>
                        </a:rPr>
                        <a:t>-0,43%</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21,92%</a:t>
                      </a:r>
                    </a:p>
                  </a:txBody>
                  <a:tcPr marL="9525" marR="9525" marT="9525" marB="0" anchor="b"/>
                </a:tc>
                <a:tc>
                  <a:txBody>
                    <a:bodyPr/>
                    <a:lstStyle/>
                    <a:p>
                      <a:pPr algn="ctr" fontAlgn="b"/>
                      <a:r>
                        <a:rPr lang="en-US" sz="1400" b="0" i="0" u="none" strike="noStrike">
                          <a:solidFill>
                            <a:srgbClr val="9C0006"/>
                          </a:solidFill>
                          <a:effectLst/>
                          <a:latin typeface="Roboto" panose="02000000000000000000" pitchFamily="2" charset="0"/>
                          <a:ea typeface="Roboto" panose="02000000000000000000" pitchFamily="2" charset="0"/>
                          <a:cs typeface="Roboto" panose="02000000000000000000" pitchFamily="2" charset="0"/>
                        </a:rPr>
                        <a:t>-5,83%</a:t>
                      </a:r>
                    </a:p>
                  </a:txBody>
                  <a:tcPr marL="9525" marR="9525" marT="9525" marB="0" anchor="b"/>
                </a:tc>
                <a:extLst>
                  <a:ext uri="{0D108BD9-81ED-4DB2-BD59-A6C34878D82A}">
                    <a16:rowId xmlns:a16="http://schemas.microsoft.com/office/drawing/2014/main" val="3512794161"/>
                  </a:ext>
                </a:extLst>
              </a:tr>
              <a:tr h="292150">
                <a:tc>
                  <a:txBody>
                    <a:bodyPr/>
                    <a:lstStyle/>
                    <a:p>
                      <a:pPr algn="ctr" fontAlgn="b"/>
                      <a:r>
                        <a:rPr lang="en-US" sz="1400" b="1"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S&amp;P 500</a:t>
                      </a:r>
                    </a:p>
                  </a:txBody>
                  <a:tcPr marL="6350" marR="6350" marT="6350"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4514,87</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0,38%</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1,78%</a:t>
                      </a:r>
                    </a:p>
                  </a:txBody>
                  <a:tcPr marL="9525" marR="9525" marT="9525" marB="0" anchor="b"/>
                </a:tc>
                <a:tc>
                  <a:txBody>
                    <a:bodyPr/>
                    <a:lstStyle/>
                    <a:p>
                      <a:pPr algn="ctr" fontAlgn="b"/>
                      <a:r>
                        <a:rPr lang="en-US" sz="1400" b="0" i="0" u="none" strike="noStrike">
                          <a:solidFill>
                            <a:srgbClr val="9C0006"/>
                          </a:solidFill>
                          <a:effectLst/>
                          <a:latin typeface="Roboto" panose="02000000000000000000" pitchFamily="2" charset="0"/>
                          <a:ea typeface="Roboto" panose="02000000000000000000" pitchFamily="2" charset="0"/>
                          <a:cs typeface="Roboto" panose="02000000000000000000" pitchFamily="2" charset="0"/>
                        </a:rPr>
                        <a:t>-1,61%</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17,59%</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14,16%</a:t>
                      </a:r>
                    </a:p>
                  </a:txBody>
                  <a:tcPr marL="9525" marR="9525" marT="9525" marB="0" anchor="b"/>
                </a:tc>
                <a:extLst>
                  <a:ext uri="{0D108BD9-81ED-4DB2-BD59-A6C34878D82A}">
                    <a16:rowId xmlns:a16="http://schemas.microsoft.com/office/drawing/2014/main" val="2192614824"/>
                  </a:ext>
                </a:extLst>
              </a:tr>
              <a:tr h="292150">
                <a:tc>
                  <a:txBody>
                    <a:bodyPr/>
                    <a:lstStyle/>
                    <a:p>
                      <a:pPr algn="ctr" fontAlgn="b"/>
                      <a:r>
                        <a:rPr lang="en-US" sz="1400" b="1"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Dow Jones</a:t>
                      </a:r>
                    </a:p>
                  </a:txBody>
                  <a:tcPr marL="6350" marR="6350" marT="6350" marB="0" anchor="b"/>
                </a:tc>
                <a:tc>
                  <a:txBody>
                    <a:bodyPr/>
                    <a:lstStyle/>
                    <a:p>
                      <a:pPr algn="ctr" fontAlgn="b"/>
                      <a:r>
                        <a:rPr lang="en-US" sz="1400" b="0"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34890,24</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0,11%</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1,21%</a:t>
                      </a:r>
                    </a:p>
                  </a:txBody>
                  <a:tcPr marL="9525" marR="9525" marT="9525" marB="0" anchor="b"/>
                </a:tc>
                <a:tc>
                  <a:txBody>
                    <a:bodyPr/>
                    <a:lstStyle/>
                    <a:p>
                      <a:pPr algn="ctr" fontAlgn="b"/>
                      <a:r>
                        <a:rPr lang="en-US" sz="1400" b="0" i="0" u="none" strike="noStrike">
                          <a:solidFill>
                            <a:srgbClr val="9C0006"/>
                          </a:solidFill>
                          <a:effectLst/>
                          <a:latin typeface="Roboto" panose="02000000000000000000" pitchFamily="2" charset="0"/>
                          <a:ea typeface="Roboto" panose="02000000000000000000" pitchFamily="2" charset="0"/>
                          <a:cs typeface="Roboto" panose="02000000000000000000" pitchFamily="2" charset="0"/>
                        </a:rPr>
                        <a:t>-1,88%</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5,26%</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10,73%</a:t>
                      </a:r>
                    </a:p>
                  </a:txBody>
                  <a:tcPr marL="9525" marR="9525" marT="9525" marB="0" anchor="b"/>
                </a:tc>
                <a:extLst>
                  <a:ext uri="{0D108BD9-81ED-4DB2-BD59-A6C34878D82A}">
                    <a16:rowId xmlns:a16="http://schemas.microsoft.com/office/drawing/2014/main" val="2377962671"/>
                  </a:ext>
                </a:extLst>
              </a:tr>
              <a:tr h="292150">
                <a:tc>
                  <a:txBody>
                    <a:bodyPr/>
                    <a:lstStyle/>
                    <a:p>
                      <a:pPr algn="ctr" fontAlgn="b"/>
                      <a:r>
                        <a:rPr lang="en-US" sz="1400" b="1"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Nasdaq</a:t>
                      </a:r>
                    </a:p>
                  </a:txBody>
                  <a:tcPr marL="6350" marR="6350" marT="6350"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14019,31</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0,54%</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2,17%</a:t>
                      </a:r>
                    </a:p>
                  </a:txBody>
                  <a:tcPr marL="9525" marR="9525" marT="9525" marB="0" anchor="b"/>
                </a:tc>
                <a:tc>
                  <a:txBody>
                    <a:bodyPr/>
                    <a:lstStyle/>
                    <a:p>
                      <a:pPr algn="ctr" fontAlgn="b"/>
                      <a:r>
                        <a:rPr lang="en-US" sz="1400" b="0" i="0" u="none" strike="noStrike">
                          <a:solidFill>
                            <a:srgbClr val="9C0006"/>
                          </a:solidFill>
                          <a:effectLst/>
                          <a:latin typeface="Roboto" panose="02000000000000000000" pitchFamily="2" charset="0"/>
                          <a:ea typeface="Roboto" panose="02000000000000000000" pitchFamily="2" charset="0"/>
                          <a:cs typeface="Roboto" panose="02000000000000000000" pitchFamily="2" charset="0"/>
                        </a:rPr>
                        <a:t>-2,28%</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33,94%</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18,64%</a:t>
                      </a:r>
                    </a:p>
                  </a:txBody>
                  <a:tcPr marL="9525" marR="9525" marT="9525" marB="0" anchor="b"/>
                </a:tc>
                <a:extLst>
                  <a:ext uri="{0D108BD9-81ED-4DB2-BD59-A6C34878D82A}">
                    <a16:rowId xmlns:a16="http://schemas.microsoft.com/office/drawing/2014/main" val="1038797140"/>
                  </a:ext>
                </a:extLst>
              </a:tr>
              <a:tr h="338488">
                <a:tc>
                  <a:txBody>
                    <a:bodyPr/>
                    <a:lstStyle/>
                    <a:p>
                      <a:pPr algn="ctr" fontAlgn="b"/>
                      <a:r>
                        <a:rPr lang="en-US" sz="1400" b="1"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Shanghai Composite</a:t>
                      </a:r>
                    </a:p>
                  </a:txBody>
                  <a:tcPr marL="6350" marR="6350" marT="6350" marB="0" anchor="b"/>
                </a:tc>
                <a:tc>
                  <a:txBody>
                    <a:bodyPr/>
                    <a:lstStyle/>
                    <a:p>
                      <a:pPr algn="ctr" fontAlgn="b"/>
                      <a:r>
                        <a:rPr lang="en-US" sz="1400" b="0"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3137,137</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0,04%</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1,91%</a:t>
                      </a:r>
                    </a:p>
                  </a:txBody>
                  <a:tcPr marL="9525" marR="9525" marT="9525" marB="0" anchor="b"/>
                </a:tc>
                <a:tc>
                  <a:txBody>
                    <a:bodyPr/>
                    <a:lstStyle/>
                    <a:p>
                      <a:pPr algn="ctr" fontAlgn="b"/>
                      <a:r>
                        <a:rPr lang="en-US" sz="1400" b="0" i="0" u="none" strike="noStrike">
                          <a:solidFill>
                            <a:srgbClr val="9C0006"/>
                          </a:solidFill>
                          <a:effectLst/>
                          <a:latin typeface="Roboto" panose="02000000000000000000" pitchFamily="2" charset="0"/>
                          <a:ea typeface="Roboto" panose="02000000000000000000" pitchFamily="2" charset="0"/>
                          <a:cs typeface="Roboto" panose="02000000000000000000" pitchFamily="2" charset="0"/>
                        </a:rPr>
                        <a:t>-4,68%</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1,55%</a:t>
                      </a:r>
                    </a:p>
                  </a:txBody>
                  <a:tcPr marL="9525" marR="9525" marT="9525" marB="0" anchor="b"/>
                </a:tc>
                <a:tc>
                  <a:txBody>
                    <a:bodyPr/>
                    <a:lstStyle/>
                    <a:p>
                      <a:pPr algn="ctr" fontAlgn="b"/>
                      <a:r>
                        <a:rPr lang="en-US" sz="1400" b="0" i="0" u="none" strike="noStrike">
                          <a:solidFill>
                            <a:srgbClr val="9C0006"/>
                          </a:solidFill>
                          <a:effectLst/>
                          <a:latin typeface="Roboto" panose="02000000000000000000" pitchFamily="2" charset="0"/>
                          <a:ea typeface="Roboto" panose="02000000000000000000" pitchFamily="2" charset="0"/>
                          <a:cs typeface="Roboto" panose="02000000000000000000" pitchFamily="2" charset="0"/>
                        </a:rPr>
                        <a:t>-2,03%</a:t>
                      </a:r>
                    </a:p>
                  </a:txBody>
                  <a:tcPr marL="9525" marR="9525" marT="9525" marB="0" anchor="b"/>
                </a:tc>
                <a:extLst>
                  <a:ext uri="{0D108BD9-81ED-4DB2-BD59-A6C34878D82A}">
                    <a16:rowId xmlns:a16="http://schemas.microsoft.com/office/drawing/2014/main" val="2098792190"/>
                  </a:ext>
                </a:extLst>
              </a:tr>
              <a:tr h="292150">
                <a:tc>
                  <a:txBody>
                    <a:bodyPr/>
                    <a:lstStyle/>
                    <a:p>
                      <a:pPr algn="ctr" fontAlgn="b"/>
                      <a:r>
                        <a:rPr lang="en-US" sz="1400" b="1"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Nikkei 225</a:t>
                      </a:r>
                    </a:p>
                  </a:txBody>
                  <a:tcPr marL="6350" marR="6350" marT="6350"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32444,02</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0,34%</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0,49%</a:t>
                      </a:r>
                    </a:p>
                  </a:txBody>
                  <a:tcPr marL="9525" marR="9525" marT="9525" marB="0" anchor="b"/>
                </a:tc>
                <a:tc>
                  <a:txBody>
                    <a:bodyPr/>
                    <a:lstStyle/>
                    <a:p>
                      <a:pPr algn="ctr" fontAlgn="b"/>
                      <a:r>
                        <a:rPr lang="en-US" sz="1400" b="0" i="0" u="none" strike="noStrike">
                          <a:solidFill>
                            <a:srgbClr val="9C0006"/>
                          </a:solidFill>
                          <a:effectLst/>
                          <a:latin typeface="Roboto" panose="02000000000000000000" pitchFamily="2" charset="0"/>
                          <a:ea typeface="Roboto" panose="02000000000000000000" pitchFamily="2" charset="0"/>
                          <a:cs typeface="Roboto" panose="02000000000000000000" pitchFamily="2" charset="0"/>
                        </a:rPr>
                        <a:t>-2,20%</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24,33%</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15,49%</a:t>
                      </a:r>
                    </a:p>
                  </a:txBody>
                  <a:tcPr marL="9525" marR="9525" marT="9525" marB="0" anchor="b"/>
                </a:tc>
                <a:extLst>
                  <a:ext uri="{0D108BD9-81ED-4DB2-BD59-A6C34878D82A}">
                    <a16:rowId xmlns:a16="http://schemas.microsoft.com/office/drawing/2014/main" val="630171082"/>
                  </a:ext>
                </a:extLst>
              </a:tr>
              <a:tr h="292150">
                <a:tc>
                  <a:txBody>
                    <a:bodyPr/>
                    <a:lstStyle/>
                    <a:p>
                      <a:pPr algn="ctr" fontAlgn="b"/>
                      <a:r>
                        <a:rPr lang="en-US" sz="1400" b="1"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Thailand SET</a:t>
                      </a:r>
                    </a:p>
                  </a:txBody>
                  <a:tcPr marL="6350" marR="6350" marT="6350" marB="0" anchor="b"/>
                </a:tc>
                <a:tc>
                  <a:txBody>
                    <a:bodyPr/>
                    <a:lstStyle/>
                    <a:p>
                      <a:pPr algn="ctr" fontAlgn="b"/>
                      <a:r>
                        <a:rPr lang="en-US" sz="1400" b="0"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1576,67</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0,50%</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1,79%</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1,32%</a:t>
                      </a:r>
                    </a:p>
                  </a:txBody>
                  <a:tcPr marL="9525" marR="9525" marT="9525" marB="0" anchor="b"/>
                </a:tc>
                <a:tc>
                  <a:txBody>
                    <a:bodyPr/>
                    <a:lstStyle/>
                    <a:p>
                      <a:pPr algn="ctr" fontAlgn="b"/>
                      <a:r>
                        <a:rPr lang="en-US" sz="1400" b="0" i="0" u="none" strike="noStrike">
                          <a:solidFill>
                            <a:srgbClr val="9C0006"/>
                          </a:solidFill>
                          <a:effectLst/>
                          <a:latin typeface="Roboto" panose="02000000000000000000" pitchFamily="2" charset="0"/>
                          <a:ea typeface="Roboto" panose="02000000000000000000" pitchFamily="2" charset="0"/>
                          <a:cs typeface="Roboto" panose="02000000000000000000" pitchFamily="2" charset="0"/>
                        </a:rPr>
                        <a:t>-5,51%</a:t>
                      </a:r>
                    </a:p>
                  </a:txBody>
                  <a:tcPr marL="9525" marR="9525" marT="9525" marB="0" anchor="b"/>
                </a:tc>
                <a:tc>
                  <a:txBody>
                    <a:bodyPr/>
                    <a:lstStyle/>
                    <a:p>
                      <a:pPr algn="ctr" fontAlgn="b"/>
                      <a:r>
                        <a:rPr lang="en-US" sz="1400" b="0" i="0" u="none" strike="noStrike">
                          <a:solidFill>
                            <a:srgbClr val="9C0006"/>
                          </a:solidFill>
                          <a:effectLst/>
                          <a:latin typeface="Roboto" panose="02000000000000000000" pitchFamily="2" charset="0"/>
                          <a:ea typeface="Roboto" panose="02000000000000000000" pitchFamily="2" charset="0"/>
                          <a:cs typeface="Roboto" panose="02000000000000000000" pitchFamily="2" charset="0"/>
                        </a:rPr>
                        <a:t>-3,80%</a:t>
                      </a:r>
                    </a:p>
                  </a:txBody>
                  <a:tcPr marL="9525" marR="9525" marT="9525" marB="0" anchor="b"/>
                </a:tc>
                <a:extLst>
                  <a:ext uri="{0D108BD9-81ED-4DB2-BD59-A6C34878D82A}">
                    <a16:rowId xmlns:a16="http://schemas.microsoft.com/office/drawing/2014/main" val="2009614966"/>
                  </a:ext>
                </a:extLst>
              </a:tr>
              <a:tr h="292150">
                <a:tc>
                  <a:txBody>
                    <a:bodyPr/>
                    <a:lstStyle/>
                    <a:p>
                      <a:pPr algn="ctr" fontAlgn="b"/>
                      <a:r>
                        <a:rPr lang="en-US" sz="1400" b="1"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Malaysia</a:t>
                      </a:r>
                    </a:p>
                  </a:txBody>
                  <a:tcPr marL="6350" marR="6350" marT="6350"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1451,94</a:t>
                      </a:r>
                    </a:p>
                  </a:txBody>
                  <a:tcPr marL="9525" marR="9525" marT="9525" marB="0" anchor="b"/>
                </a:tc>
                <a:tc>
                  <a:txBody>
                    <a:bodyPr/>
                    <a:lstStyle/>
                    <a:p>
                      <a:pPr algn="ctr" fontAlgn="b"/>
                      <a:r>
                        <a:rPr lang="en-US" sz="1400" b="0" i="0" u="none" strike="noStrike">
                          <a:solidFill>
                            <a:srgbClr val="9C0006"/>
                          </a:solidFill>
                          <a:effectLst/>
                          <a:latin typeface="Roboto" panose="02000000000000000000" pitchFamily="2" charset="0"/>
                          <a:ea typeface="Roboto" panose="02000000000000000000" pitchFamily="2" charset="0"/>
                          <a:cs typeface="Roboto" panose="02000000000000000000" pitchFamily="2" charset="0"/>
                        </a:rPr>
                        <a:t>-0,17%</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0,82%</a:t>
                      </a:r>
                    </a:p>
                  </a:txBody>
                  <a:tcPr marL="9525" marR="9525" marT="9525" marB="0" anchor="b"/>
                </a:tc>
                <a:tc>
                  <a:txBody>
                    <a:bodyPr/>
                    <a:lstStyle/>
                    <a:p>
                      <a:pPr algn="ctr" fontAlgn="b"/>
                      <a:r>
                        <a:rPr lang="en-US" sz="1400" b="0" i="0" u="none" strike="noStrike">
                          <a:solidFill>
                            <a:srgbClr val="9C0006"/>
                          </a:solidFill>
                          <a:effectLst/>
                          <a:latin typeface="Roboto" panose="02000000000000000000" pitchFamily="2" charset="0"/>
                          <a:ea typeface="Roboto" panose="02000000000000000000" pitchFamily="2" charset="0"/>
                          <a:cs typeface="Roboto" panose="02000000000000000000" pitchFamily="2" charset="0"/>
                        </a:rPr>
                        <a:t>-0,51%</a:t>
                      </a:r>
                    </a:p>
                  </a:txBody>
                  <a:tcPr marL="9525" marR="9525" marT="9525" marB="0" anchor="b"/>
                </a:tc>
                <a:tc>
                  <a:txBody>
                    <a:bodyPr/>
                    <a:lstStyle/>
                    <a:p>
                      <a:pPr algn="ctr" fontAlgn="b"/>
                      <a:r>
                        <a:rPr lang="en-US" sz="1400" b="0" i="0" u="none" strike="noStrike">
                          <a:solidFill>
                            <a:srgbClr val="9C0006"/>
                          </a:solidFill>
                          <a:effectLst/>
                          <a:latin typeface="Roboto" panose="02000000000000000000" pitchFamily="2" charset="0"/>
                          <a:ea typeface="Roboto" panose="02000000000000000000" pitchFamily="2" charset="0"/>
                          <a:cs typeface="Roboto" panose="02000000000000000000" pitchFamily="2" charset="0"/>
                        </a:rPr>
                        <a:t>-2,91%</a:t>
                      </a:r>
                    </a:p>
                  </a:txBody>
                  <a:tcPr marL="9525" marR="9525" marT="9525" marB="0" anchor="b"/>
                </a:tc>
                <a:tc>
                  <a:txBody>
                    <a:bodyPr/>
                    <a:lstStyle/>
                    <a:p>
                      <a:pPr algn="ctr" fontAlgn="b"/>
                      <a:r>
                        <a:rPr lang="en-US" sz="1400" b="0" i="0" u="none" strike="noStrike">
                          <a:solidFill>
                            <a:srgbClr val="9C0006"/>
                          </a:solidFill>
                          <a:effectLst/>
                          <a:latin typeface="Roboto" panose="02000000000000000000" pitchFamily="2" charset="0"/>
                          <a:ea typeface="Roboto" panose="02000000000000000000" pitchFamily="2" charset="0"/>
                          <a:cs typeface="Roboto" panose="02000000000000000000" pitchFamily="2" charset="0"/>
                        </a:rPr>
                        <a:t>-3,98%</a:t>
                      </a:r>
                    </a:p>
                  </a:txBody>
                  <a:tcPr marL="9525" marR="9525" marT="9525" marB="0" anchor="b"/>
                </a:tc>
                <a:extLst>
                  <a:ext uri="{0D108BD9-81ED-4DB2-BD59-A6C34878D82A}">
                    <a16:rowId xmlns:a16="http://schemas.microsoft.com/office/drawing/2014/main" val="3871623658"/>
                  </a:ext>
                </a:extLst>
              </a:tr>
              <a:tr h="292150">
                <a:tc>
                  <a:txBody>
                    <a:bodyPr/>
                    <a:lstStyle/>
                    <a:p>
                      <a:pPr algn="ctr" fontAlgn="b"/>
                      <a:r>
                        <a:rPr lang="en-US" sz="1400" b="1"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Philippine</a:t>
                      </a:r>
                    </a:p>
                  </a:txBody>
                  <a:tcPr marL="6350" marR="6350" marT="6350" marB="0" anchor="b"/>
                </a:tc>
                <a:tc>
                  <a:txBody>
                    <a:bodyPr/>
                    <a:lstStyle/>
                    <a:p>
                      <a:pPr algn="ctr" fontAlgn="b"/>
                      <a:r>
                        <a:rPr lang="en-US" sz="1400" b="0"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6295,29</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1,13%</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1,33%</a:t>
                      </a:r>
                    </a:p>
                  </a:txBody>
                  <a:tcPr marL="9525" marR="9525" marT="9525" marB="0" anchor="b"/>
                </a:tc>
                <a:tc>
                  <a:txBody>
                    <a:bodyPr/>
                    <a:lstStyle/>
                    <a:p>
                      <a:pPr algn="ctr" fontAlgn="b"/>
                      <a:r>
                        <a:rPr lang="en-US" sz="1400" b="0" i="0" u="none" strike="noStrike">
                          <a:solidFill>
                            <a:srgbClr val="9C0006"/>
                          </a:solidFill>
                          <a:effectLst/>
                          <a:latin typeface="Roboto" panose="02000000000000000000" pitchFamily="2" charset="0"/>
                          <a:ea typeface="Roboto" panose="02000000000000000000" pitchFamily="2" charset="0"/>
                          <a:cs typeface="Roboto" panose="02000000000000000000" pitchFamily="2" charset="0"/>
                        </a:rPr>
                        <a:t>-4,49%</a:t>
                      </a:r>
                    </a:p>
                  </a:txBody>
                  <a:tcPr marL="9525" marR="9525" marT="9525" marB="0" anchor="b"/>
                </a:tc>
                <a:tc>
                  <a:txBody>
                    <a:bodyPr/>
                    <a:lstStyle/>
                    <a:p>
                      <a:pPr algn="ctr" fontAlgn="b"/>
                      <a:r>
                        <a:rPr lang="en-US" sz="1400" b="0" i="0" u="none" strike="noStrike">
                          <a:solidFill>
                            <a:srgbClr val="9C0006"/>
                          </a:solidFill>
                          <a:effectLst/>
                          <a:latin typeface="Roboto" panose="02000000000000000000" pitchFamily="2" charset="0"/>
                          <a:ea typeface="Roboto" panose="02000000000000000000" pitchFamily="2" charset="0"/>
                          <a:cs typeface="Roboto" panose="02000000000000000000" pitchFamily="2" charset="0"/>
                        </a:rPr>
                        <a:t>-4,13%</a:t>
                      </a:r>
                    </a:p>
                  </a:txBody>
                  <a:tcPr marL="9525" marR="9525" marT="9525" marB="0" anchor="b"/>
                </a:tc>
                <a:tc>
                  <a:txBody>
                    <a:bodyPr/>
                    <a:lstStyle/>
                    <a:p>
                      <a:pPr algn="ctr" fontAlgn="b"/>
                      <a:r>
                        <a:rPr lang="en-US" sz="1400" b="0" i="0" u="none" strike="noStrike">
                          <a:solidFill>
                            <a:srgbClr val="9C0006"/>
                          </a:solidFill>
                          <a:effectLst/>
                          <a:latin typeface="Roboto" panose="02000000000000000000" pitchFamily="2" charset="0"/>
                          <a:ea typeface="Roboto" panose="02000000000000000000" pitchFamily="2" charset="0"/>
                          <a:cs typeface="Roboto" panose="02000000000000000000" pitchFamily="2" charset="0"/>
                        </a:rPr>
                        <a:t>-4,38%</a:t>
                      </a:r>
                    </a:p>
                  </a:txBody>
                  <a:tcPr marL="9525" marR="9525" marT="9525" marB="0" anchor="b"/>
                </a:tc>
                <a:extLst>
                  <a:ext uri="{0D108BD9-81ED-4DB2-BD59-A6C34878D82A}">
                    <a16:rowId xmlns:a16="http://schemas.microsoft.com/office/drawing/2014/main" val="3395953008"/>
                  </a:ext>
                </a:extLst>
              </a:tr>
              <a:tr h="292150">
                <a:tc>
                  <a:txBody>
                    <a:bodyPr/>
                    <a:lstStyle/>
                    <a:p>
                      <a:pPr algn="ctr" fontAlgn="b"/>
                      <a:r>
                        <a:rPr lang="en-US" sz="1400" b="1"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Indonesia </a:t>
                      </a:r>
                      <a:r>
                        <a:rPr lang="en-US" sz="1400" b="1" i="0" u="none" strike="noStrike" dirty="0" err="1">
                          <a:solidFill>
                            <a:srgbClr val="005992"/>
                          </a:solidFill>
                          <a:effectLst/>
                          <a:latin typeface="Roboto" panose="02000000000000000000" pitchFamily="2" charset="0"/>
                          <a:ea typeface="Roboto" panose="02000000000000000000" pitchFamily="2" charset="0"/>
                          <a:cs typeface="Roboto" panose="02000000000000000000" pitchFamily="2" charset="0"/>
                        </a:rPr>
                        <a:t>JCI</a:t>
                      </a:r>
                      <a:endParaRPr lang="en-US" sz="1400" b="1"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endParaRPr>
                    </a:p>
                  </a:txBody>
                  <a:tcPr marL="6350" marR="6350" marT="6350" marB="0" anchor="b"/>
                </a:tc>
                <a:tc>
                  <a:txBody>
                    <a:bodyPr/>
                    <a:lstStyle/>
                    <a:p>
                      <a:pPr algn="ctr" fontAlgn="b"/>
                      <a:r>
                        <a:rPr lang="en-US" sz="1400" b="0"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6966,656</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0,13%</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0,65%</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0,51%</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1,69%</a:t>
                      </a:r>
                    </a:p>
                  </a:txBody>
                  <a:tcPr marL="9525" marR="9525" marT="9525" marB="0" anchor="b"/>
                </a:tc>
                <a:tc>
                  <a:txBody>
                    <a:bodyPr/>
                    <a:lstStyle/>
                    <a:p>
                      <a:pPr algn="ctr" fontAlgn="b"/>
                      <a:r>
                        <a:rPr lang="en-US" sz="1400" b="0" i="0" u="none" strike="noStrike">
                          <a:solidFill>
                            <a:srgbClr val="9C0006"/>
                          </a:solidFill>
                          <a:effectLst/>
                          <a:latin typeface="Roboto" panose="02000000000000000000" pitchFamily="2" charset="0"/>
                          <a:ea typeface="Roboto" panose="02000000000000000000" pitchFamily="2" charset="0"/>
                          <a:cs typeface="Roboto" panose="02000000000000000000" pitchFamily="2" charset="0"/>
                        </a:rPr>
                        <a:t>-2,95%</a:t>
                      </a:r>
                    </a:p>
                  </a:txBody>
                  <a:tcPr marL="9525" marR="9525" marT="9525" marB="0" anchor="b"/>
                </a:tc>
                <a:extLst>
                  <a:ext uri="{0D108BD9-81ED-4DB2-BD59-A6C34878D82A}">
                    <a16:rowId xmlns:a16="http://schemas.microsoft.com/office/drawing/2014/main" val="2843439857"/>
                  </a:ext>
                </a:extLst>
              </a:tr>
              <a:tr h="292150">
                <a:tc>
                  <a:txBody>
                    <a:bodyPr/>
                    <a:lstStyle/>
                    <a:p>
                      <a:pPr algn="ctr" fontAlgn="b"/>
                      <a:r>
                        <a:rPr lang="en-US" sz="1400" b="1"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FTSE 100</a:t>
                      </a:r>
                    </a:p>
                  </a:txBody>
                  <a:tcPr marL="6350" marR="6350" marT="6350" marB="0" anchor="b"/>
                </a:tc>
                <a:tc>
                  <a:txBody>
                    <a:bodyPr/>
                    <a:lstStyle/>
                    <a:p>
                      <a:pPr algn="ctr" fontAlgn="b"/>
                      <a:r>
                        <a:rPr lang="en-US" sz="1400" b="0"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7473,67</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0,12%</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2,79%</a:t>
                      </a:r>
                    </a:p>
                  </a:txBody>
                  <a:tcPr marL="9525" marR="9525" marT="9525" marB="0" anchor="b"/>
                </a:tc>
                <a:tc>
                  <a:txBody>
                    <a:bodyPr/>
                    <a:lstStyle/>
                    <a:p>
                      <a:pPr algn="ctr" fontAlgn="b"/>
                      <a:r>
                        <a:rPr lang="en-US" sz="1400" b="0" i="0" u="none" strike="noStrike">
                          <a:solidFill>
                            <a:srgbClr val="9C0006"/>
                          </a:solidFill>
                          <a:effectLst/>
                          <a:latin typeface="Roboto" panose="02000000000000000000" pitchFamily="2" charset="0"/>
                          <a:ea typeface="Roboto" panose="02000000000000000000" pitchFamily="2" charset="0"/>
                          <a:cs typeface="Roboto" panose="02000000000000000000" pitchFamily="2" charset="0"/>
                        </a:rPr>
                        <a:t>-2,93%</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0,29%</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2,60%</a:t>
                      </a:r>
                    </a:p>
                  </a:txBody>
                  <a:tcPr marL="9525" marR="9525" marT="9525" marB="0" anchor="b"/>
                </a:tc>
                <a:extLst>
                  <a:ext uri="{0D108BD9-81ED-4DB2-BD59-A6C34878D82A}">
                    <a16:rowId xmlns:a16="http://schemas.microsoft.com/office/drawing/2014/main" val="3648585391"/>
                  </a:ext>
                </a:extLst>
              </a:tr>
              <a:tr h="292150">
                <a:tc>
                  <a:txBody>
                    <a:bodyPr/>
                    <a:lstStyle/>
                    <a:p>
                      <a:pPr algn="ctr" fontAlgn="b"/>
                      <a:r>
                        <a:rPr lang="en-US" sz="1400" b="1"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DAX</a:t>
                      </a:r>
                    </a:p>
                  </a:txBody>
                  <a:tcPr marL="6350" marR="6350" marT="6350" marB="0" anchor="b"/>
                </a:tc>
                <a:tc>
                  <a:txBody>
                    <a:bodyPr/>
                    <a:lstStyle/>
                    <a:p>
                      <a:pPr algn="ctr" fontAlgn="b"/>
                      <a:r>
                        <a:rPr lang="en-US" sz="1400" b="0"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15891,93</a:t>
                      </a:r>
                    </a:p>
                  </a:txBody>
                  <a:tcPr marL="9525" marR="9525" marT="9525" marB="0" anchor="b"/>
                </a:tc>
                <a:tc>
                  <a:txBody>
                    <a:bodyPr/>
                    <a:lstStyle/>
                    <a:p>
                      <a:pPr algn="ctr" fontAlgn="b"/>
                      <a:r>
                        <a:rPr lang="en-US" sz="1400" b="0" i="0" u="none" strike="noStrike">
                          <a:solidFill>
                            <a:srgbClr val="9C0006"/>
                          </a:solidFill>
                          <a:effectLst/>
                          <a:latin typeface="Roboto" panose="02000000000000000000" pitchFamily="2" charset="0"/>
                          <a:ea typeface="Roboto" panose="02000000000000000000" pitchFamily="2" charset="0"/>
                          <a:cs typeface="Roboto" panose="02000000000000000000" pitchFamily="2" charset="0"/>
                        </a:rPr>
                        <a:t>-0,24%</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1,04%</a:t>
                      </a:r>
                    </a:p>
                  </a:txBody>
                  <a:tcPr marL="9525" marR="9525" marT="9525" marB="0" anchor="b"/>
                </a:tc>
                <a:tc>
                  <a:txBody>
                    <a:bodyPr/>
                    <a:lstStyle/>
                    <a:p>
                      <a:pPr algn="ctr" fontAlgn="b"/>
                      <a:r>
                        <a:rPr lang="en-US" sz="1400" b="0" i="0" u="none" strike="noStrike">
                          <a:solidFill>
                            <a:srgbClr val="9C0006"/>
                          </a:solidFill>
                          <a:effectLst/>
                          <a:latin typeface="Roboto" panose="02000000000000000000" pitchFamily="2" charset="0"/>
                          <a:ea typeface="Roboto" panose="02000000000000000000" pitchFamily="2" charset="0"/>
                          <a:cs typeface="Roboto" panose="02000000000000000000" pitchFamily="2" charset="0"/>
                        </a:rPr>
                        <a:t>-3,37%</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14,14%</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23,82%</a:t>
                      </a:r>
                    </a:p>
                  </a:txBody>
                  <a:tcPr marL="9525" marR="9525" marT="9525" marB="0" anchor="b"/>
                </a:tc>
                <a:extLst>
                  <a:ext uri="{0D108BD9-81ED-4DB2-BD59-A6C34878D82A}">
                    <a16:rowId xmlns:a16="http://schemas.microsoft.com/office/drawing/2014/main" val="2488234883"/>
                  </a:ext>
                </a:extLst>
              </a:tr>
              <a:tr h="292150">
                <a:tc>
                  <a:txBody>
                    <a:bodyPr/>
                    <a:lstStyle/>
                    <a:p>
                      <a:pPr algn="ctr" fontAlgn="b"/>
                      <a:r>
                        <a:rPr lang="en-US" sz="1400" b="1"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CAC 40</a:t>
                      </a:r>
                    </a:p>
                  </a:txBody>
                  <a:tcPr marL="6350" marR="6350" marT="6350" marB="0" anchor="b"/>
                </a:tc>
                <a:tc>
                  <a:txBody>
                    <a:bodyPr/>
                    <a:lstStyle/>
                    <a:p>
                      <a:pPr algn="ctr" fontAlgn="b"/>
                      <a:r>
                        <a:rPr lang="en-US" sz="1400" b="0"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7364,4</a:t>
                      </a:r>
                    </a:p>
                  </a:txBody>
                  <a:tcPr marL="9525" marR="9525" marT="9525" marB="0" anchor="b"/>
                </a:tc>
                <a:tc>
                  <a:txBody>
                    <a:bodyPr/>
                    <a:lstStyle/>
                    <a:p>
                      <a:pPr algn="ctr" fontAlgn="b"/>
                      <a:r>
                        <a:rPr lang="en-US" sz="1400" b="0" i="0" u="none" strike="noStrike">
                          <a:solidFill>
                            <a:srgbClr val="9C0006"/>
                          </a:solidFill>
                          <a:effectLst/>
                          <a:latin typeface="Roboto" panose="02000000000000000000" pitchFamily="2" charset="0"/>
                          <a:ea typeface="Roboto" panose="02000000000000000000" pitchFamily="2" charset="0"/>
                          <a:cs typeface="Roboto" panose="02000000000000000000" pitchFamily="2" charset="0"/>
                        </a:rPr>
                        <a:t>-0,12%</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1,63%</a:t>
                      </a:r>
                    </a:p>
                  </a:txBody>
                  <a:tcPr marL="9525" marR="9525" marT="9525" marB="0" anchor="b"/>
                </a:tc>
                <a:tc>
                  <a:txBody>
                    <a:bodyPr/>
                    <a:lstStyle/>
                    <a:p>
                      <a:pPr algn="ctr" fontAlgn="b"/>
                      <a:r>
                        <a:rPr lang="en-US" sz="1400" b="0" i="0" u="none" strike="noStrike">
                          <a:solidFill>
                            <a:srgbClr val="9C0006"/>
                          </a:solidFill>
                          <a:effectLst/>
                          <a:latin typeface="Roboto" panose="02000000000000000000" pitchFamily="2" charset="0"/>
                          <a:ea typeface="Roboto" panose="02000000000000000000" pitchFamily="2" charset="0"/>
                          <a:cs typeface="Roboto" panose="02000000000000000000" pitchFamily="2" charset="0"/>
                        </a:rPr>
                        <a:t>-1,78%</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13,76%</a:t>
                      </a:r>
                    </a:p>
                  </a:txBody>
                  <a:tcPr marL="9525" marR="9525" marT="9525" marB="0" anchor="b"/>
                </a:tc>
                <a:tc>
                  <a:txBody>
                    <a:bodyPr/>
                    <a:lstStyle/>
                    <a:p>
                      <a:pPr algn="ctr" fontAlgn="b"/>
                      <a:r>
                        <a:rPr lang="en-US" sz="1400" b="0" i="0" u="none" strike="noStrike" dirty="0">
                          <a:solidFill>
                            <a:srgbClr val="006100"/>
                          </a:solidFill>
                          <a:effectLst/>
                          <a:latin typeface="Roboto" panose="02000000000000000000" pitchFamily="2" charset="0"/>
                          <a:ea typeface="Roboto" panose="02000000000000000000" pitchFamily="2" charset="0"/>
                          <a:cs typeface="Roboto" panose="02000000000000000000" pitchFamily="2" charset="0"/>
                        </a:rPr>
                        <a:t>20,23%</a:t>
                      </a:r>
                    </a:p>
                  </a:txBody>
                  <a:tcPr marL="9525" marR="9525" marT="9525" marB="0" anchor="b"/>
                </a:tc>
                <a:extLst>
                  <a:ext uri="{0D108BD9-81ED-4DB2-BD59-A6C34878D82A}">
                    <a16:rowId xmlns:a16="http://schemas.microsoft.com/office/drawing/2014/main" val="2222173147"/>
                  </a:ext>
                </a:extLst>
              </a:tr>
            </a:tbl>
          </a:graphicData>
        </a:graphic>
      </p:graphicFrame>
      <p:sp>
        <p:nvSpPr>
          <p:cNvPr id="4" name="TextBox 3">
            <a:extLst>
              <a:ext uri="{FF2B5EF4-FFF2-40B4-BE49-F238E27FC236}">
                <a16:creationId xmlns:a16="http://schemas.microsoft.com/office/drawing/2014/main" id="{B2443473-B571-9A76-9A42-38B61110637C}"/>
              </a:ext>
            </a:extLst>
          </p:cNvPr>
          <p:cNvSpPr txBox="1"/>
          <p:nvPr/>
        </p:nvSpPr>
        <p:spPr>
          <a:xfrm>
            <a:off x="3298906" y="427728"/>
            <a:ext cx="7150242" cy="461665"/>
          </a:xfrm>
          <a:prstGeom prst="rect">
            <a:avLst/>
          </a:prstGeom>
          <a:noFill/>
        </p:spPr>
        <p:txBody>
          <a:bodyPr wrap="square" rtlCol="0">
            <a:spAutoFit/>
          </a:bodyPr>
          <a:lstStyle/>
          <a:p>
            <a:pPr algn="ctr"/>
            <a:r>
              <a:rPr lang="en-US" sz="2400" b="1" dirty="0">
                <a:solidFill>
                  <a:srgbClr val="005992"/>
                </a:solidFill>
                <a:latin typeface="Roboto" pitchFamily="2" charset="0"/>
                <a:ea typeface="Roboto" pitchFamily="2" charset="0"/>
              </a:rPr>
              <a:t>DIỄN BIẾN THỊ TRƯỜNG CHỨNG KHOÁN THẾ GIỚI</a:t>
            </a:r>
            <a:endParaRPr lang="en-GB" sz="2400" b="1" dirty="0">
              <a:solidFill>
                <a:srgbClr val="005992"/>
              </a:solidFill>
              <a:latin typeface="Roboto" pitchFamily="2" charset="0"/>
              <a:ea typeface="Roboto" pitchFamily="2" charset="0"/>
            </a:endParaRPr>
          </a:p>
        </p:txBody>
      </p:sp>
      <p:sp>
        <p:nvSpPr>
          <p:cNvPr id="5" name="TextBox 4">
            <a:extLst>
              <a:ext uri="{FF2B5EF4-FFF2-40B4-BE49-F238E27FC236}">
                <a16:creationId xmlns:a16="http://schemas.microsoft.com/office/drawing/2014/main" id="{7AC3D165-2194-AFDA-4D6C-00EDE1AA6617}"/>
              </a:ext>
            </a:extLst>
          </p:cNvPr>
          <p:cNvSpPr txBox="1"/>
          <p:nvPr/>
        </p:nvSpPr>
        <p:spPr>
          <a:xfrm>
            <a:off x="8144777" y="6122495"/>
            <a:ext cx="4218839" cy="307777"/>
          </a:xfrm>
          <a:prstGeom prst="rect">
            <a:avLst/>
          </a:prstGeom>
          <a:noFill/>
        </p:spPr>
        <p:txBody>
          <a:bodyPr wrap="square">
            <a:spAutoFit/>
          </a:bodyPr>
          <a:lstStyle/>
          <a:p>
            <a:r>
              <a:rPr lang="en-US" sz="1400" i="1" dirty="0" err="1">
                <a:solidFill>
                  <a:srgbClr val="002060"/>
                </a:solidFill>
                <a:latin typeface="Roboto" pitchFamily="2" charset="0"/>
                <a:ea typeface="Roboto" pitchFamily="2" charset="0"/>
              </a:rPr>
              <a:t>Nguồn</a:t>
            </a:r>
            <a:r>
              <a:rPr lang="en-US" sz="1400" i="1" dirty="0">
                <a:solidFill>
                  <a:srgbClr val="002060"/>
                </a:solidFill>
                <a:latin typeface="Roboto" pitchFamily="2" charset="0"/>
                <a:ea typeface="Roboto" pitchFamily="2" charset="0"/>
              </a:rPr>
              <a:t>: Bloomberg</a:t>
            </a:r>
            <a:r>
              <a:rPr lang="en-US" sz="1400" i="1">
                <a:solidFill>
                  <a:srgbClr val="002060"/>
                </a:solidFill>
                <a:latin typeface="Roboto" pitchFamily="2" charset="0"/>
                <a:ea typeface="Roboto" pitchFamily="2" charset="0"/>
              </a:rPr>
              <a:t>, VietinBank </a:t>
            </a:r>
            <a:r>
              <a:rPr lang="en-US" sz="1400" i="1" dirty="0">
                <a:solidFill>
                  <a:srgbClr val="002060"/>
                </a:solidFill>
                <a:latin typeface="Roboto" pitchFamily="2" charset="0"/>
                <a:ea typeface="Roboto" pitchFamily="2" charset="0"/>
              </a:rPr>
              <a:t>Securities</a:t>
            </a:r>
            <a:endParaRPr lang="en-GB" sz="1400" i="1" dirty="0">
              <a:solidFill>
                <a:srgbClr val="002060"/>
              </a:solidFill>
              <a:latin typeface="Roboto" pitchFamily="2" charset="0"/>
              <a:ea typeface="Roboto" pitchFamily="2" charset="0"/>
            </a:endParaRPr>
          </a:p>
        </p:txBody>
      </p:sp>
      <p:pic>
        <p:nvPicPr>
          <p:cNvPr id="6" name="Picture 5">
            <a:extLst>
              <a:ext uri="{FF2B5EF4-FFF2-40B4-BE49-F238E27FC236}">
                <a16:creationId xmlns:a16="http://schemas.microsoft.com/office/drawing/2014/main" id="{327A8925-3CD2-6C8B-4274-BD8DD890E5AE}"/>
              </a:ext>
            </a:extLst>
          </p:cNvPr>
          <p:cNvPicPr>
            <a:picLocks noChangeAspect="1"/>
          </p:cNvPicPr>
          <p:nvPr/>
        </p:nvPicPr>
        <p:blipFill>
          <a:blip r:embed="rId2"/>
          <a:stretch>
            <a:fillRect/>
          </a:stretch>
        </p:blipFill>
        <p:spPr>
          <a:xfrm>
            <a:off x="99507" y="22215"/>
            <a:ext cx="2155356" cy="817300"/>
          </a:xfrm>
          <a:prstGeom prst="rect">
            <a:avLst/>
          </a:prstGeom>
        </p:spPr>
      </p:pic>
    </p:spTree>
    <p:extLst>
      <p:ext uri="{BB962C8B-B14F-4D97-AF65-F5344CB8AC3E}">
        <p14:creationId xmlns:p14="http://schemas.microsoft.com/office/powerpoint/2010/main" val="24195771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A621206-F76F-F618-B2BA-51F1CA870E8E}"/>
              </a:ext>
            </a:extLst>
          </p:cNvPr>
          <p:cNvPicPr>
            <a:picLocks noChangeAspect="1"/>
          </p:cNvPicPr>
          <p:nvPr/>
        </p:nvPicPr>
        <p:blipFill>
          <a:blip r:embed="rId2"/>
          <a:stretch>
            <a:fillRect/>
          </a:stretch>
        </p:blipFill>
        <p:spPr>
          <a:xfrm>
            <a:off x="99391" y="0"/>
            <a:ext cx="2155356" cy="817300"/>
          </a:xfrm>
          <a:prstGeom prst="rect">
            <a:avLst/>
          </a:prstGeom>
        </p:spPr>
      </p:pic>
      <p:sp>
        <p:nvSpPr>
          <p:cNvPr id="3" name="TextBox 2">
            <a:extLst>
              <a:ext uri="{FF2B5EF4-FFF2-40B4-BE49-F238E27FC236}">
                <a16:creationId xmlns:a16="http://schemas.microsoft.com/office/drawing/2014/main" id="{0921A7DC-FCE7-6D76-1EE9-4288F88D2612}"/>
              </a:ext>
            </a:extLst>
          </p:cNvPr>
          <p:cNvSpPr txBox="1"/>
          <p:nvPr/>
        </p:nvSpPr>
        <p:spPr>
          <a:xfrm>
            <a:off x="7112157" y="6526208"/>
            <a:ext cx="4705847" cy="307777"/>
          </a:xfrm>
          <a:prstGeom prst="rect">
            <a:avLst/>
          </a:prstGeom>
          <a:noFill/>
        </p:spPr>
        <p:txBody>
          <a:bodyPr wrap="square">
            <a:spAutoFit/>
          </a:bodyPr>
          <a:lstStyle/>
          <a:p>
            <a:r>
              <a:rPr lang="en-US" sz="1400" i="1" dirty="0" err="1">
                <a:solidFill>
                  <a:srgbClr val="002060"/>
                </a:solidFill>
                <a:latin typeface="Roboto" pitchFamily="2" charset="0"/>
                <a:ea typeface="Roboto" pitchFamily="2" charset="0"/>
              </a:rPr>
              <a:t>Nguồn</a:t>
            </a:r>
            <a:r>
              <a:rPr lang="en-US" sz="1400" i="1" dirty="0">
                <a:solidFill>
                  <a:srgbClr val="002060"/>
                </a:solidFill>
                <a:latin typeface="Roboto" pitchFamily="2" charset="0"/>
                <a:ea typeface="Roboto" pitchFamily="2" charset="0"/>
              </a:rPr>
              <a:t>: Bloomberg (ĐV: </a:t>
            </a:r>
            <a:r>
              <a:rPr lang="en-US" sz="1400" i="1" dirty="0" err="1">
                <a:solidFill>
                  <a:srgbClr val="002060"/>
                </a:solidFill>
                <a:latin typeface="Roboto" pitchFamily="2" charset="0"/>
                <a:ea typeface="Roboto" pitchFamily="2" charset="0"/>
              </a:rPr>
              <a:t>Triệu</a:t>
            </a:r>
            <a:r>
              <a:rPr lang="en-US" sz="1400" i="1" dirty="0">
                <a:solidFill>
                  <a:srgbClr val="002060"/>
                </a:solidFill>
                <a:latin typeface="Roboto" pitchFamily="2" charset="0"/>
                <a:ea typeface="Roboto" pitchFamily="2" charset="0"/>
              </a:rPr>
              <a:t> USD), </a:t>
            </a:r>
            <a:r>
              <a:rPr lang="en-US" sz="1400" i="1" dirty="0" err="1">
                <a:solidFill>
                  <a:srgbClr val="002060"/>
                </a:solidFill>
                <a:latin typeface="Roboto" pitchFamily="2" charset="0"/>
                <a:ea typeface="Roboto" pitchFamily="2" charset="0"/>
              </a:rPr>
              <a:t>VietinBank</a:t>
            </a:r>
            <a:r>
              <a:rPr lang="en-US" sz="1400" i="1" dirty="0">
                <a:solidFill>
                  <a:srgbClr val="002060"/>
                </a:solidFill>
                <a:latin typeface="Roboto" pitchFamily="2" charset="0"/>
                <a:ea typeface="Roboto" pitchFamily="2" charset="0"/>
              </a:rPr>
              <a:t> Securities</a:t>
            </a:r>
            <a:endParaRPr lang="en-GB" sz="1400" i="1" dirty="0">
              <a:solidFill>
                <a:srgbClr val="002060"/>
              </a:solidFill>
              <a:latin typeface="Roboto" pitchFamily="2" charset="0"/>
              <a:ea typeface="Roboto" pitchFamily="2" charset="0"/>
            </a:endParaRPr>
          </a:p>
        </p:txBody>
      </p:sp>
      <p:sp>
        <p:nvSpPr>
          <p:cNvPr id="4" name="TextBox 3">
            <a:extLst>
              <a:ext uri="{FF2B5EF4-FFF2-40B4-BE49-F238E27FC236}">
                <a16:creationId xmlns:a16="http://schemas.microsoft.com/office/drawing/2014/main" id="{BD9A4E1E-4E37-433F-C51A-622ED1273F45}"/>
              </a:ext>
            </a:extLst>
          </p:cNvPr>
          <p:cNvSpPr txBox="1"/>
          <p:nvPr/>
        </p:nvSpPr>
        <p:spPr>
          <a:xfrm>
            <a:off x="4063448" y="244368"/>
            <a:ext cx="4740965" cy="430887"/>
          </a:xfrm>
          <a:prstGeom prst="rect">
            <a:avLst/>
          </a:prstGeom>
          <a:noFill/>
        </p:spPr>
        <p:txBody>
          <a:bodyPr wrap="square" rtlCol="0">
            <a:spAutoFit/>
          </a:bodyPr>
          <a:lstStyle/>
          <a:p>
            <a:r>
              <a:rPr lang="en-US" sz="2200" b="1" dirty="0">
                <a:solidFill>
                  <a:srgbClr val="005992"/>
                </a:solidFill>
                <a:latin typeface="Roboto" panose="02000000000000000000" pitchFamily="2" charset="0"/>
                <a:ea typeface="Roboto" panose="02000000000000000000" pitchFamily="2" charset="0"/>
                <a:cs typeface="Roboto" panose="02000000000000000000" pitchFamily="2" charset="0"/>
              </a:rPr>
              <a:t>CẬP NHẬT GIAO DỊCH QUỸ ETF</a:t>
            </a:r>
          </a:p>
        </p:txBody>
      </p:sp>
      <p:graphicFrame>
        <p:nvGraphicFramePr>
          <p:cNvPr id="5" name="Table 5">
            <a:extLst>
              <a:ext uri="{FF2B5EF4-FFF2-40B4-BE49-F238E27FC236}">
                <a16:creationId xmlns:a16="http://schemas.microsoft.com/office/drawing/2014/main" id="{7A5A8AB2-318B-AA7F-BE7E-FABD3EA03446}"/>
              </a:ext>
            </a:extLst>
          </p:cNvPr>
          <p:cNvGraphicFramePr>
            <a:graphicFrameLocks noGrp="1"/>
          </p:cNvGraphicFramePr>
          <p:nvPr>
            <p:extLst>
              <p:ext uri="{D42A27DB-BD31-4B8C-83A1-F6EECF244321}">
                <p14:modId xmlns:p14="http://schemas.microsoft.com/office/powerpoint/2010/main" val="1791658325"/>
              </p:ext>
            </p:extLst>
          </p:nvPr>
        </p:nvGraphicFramePr>
        <p:xfrm>
          <a:off x="404476" y="872975"/>
          <a:ext cx="11166748" cy="5659800"/>
        </p:xfrm>
        <a:graphic>
          <a:graphicData uri="http://schemas.openxmlformats.org/drawingml/2006/table">
            <a:tbl>
              <a:tblPr firstRow="1" bandRow="1">
                <a:tableStyleId>{5C22544A-7EE6-4342-B048-85BDC9FD1C3A}</a:tableStyleId>
              </a:tblPr>
              <a:tblGrid>
                <a:gridCol w="4199890">
                  <a:extLst>
                    <a:ext uri="{9D8B030D-6E8A-4147-A177-3AD203B41FA5}">
                      <a16:colId xmlns:a16="http://schemas.microsoft.com/office/drawing/2014/main" val="2733059176"/>
                    </a:ext>
                  </a:extLst>
                </a:gridCol>
                <a:gridCol w="1161143">
                  <a:extLst>
                    <a:ext uri="{9D8B030D-6E8A-4147-A177-3AD203B41FA5}">
                      <a16:colId xmlns:a16="http://schemas.microsoft.com/office/drawing/2014/main" val="3120724864"/>
                    </a:ext>
                  </a:extLst>
                </a:gridCol>
                <a:gridCol w="1161143">
                  <a:extLst>
                    <a:ext uri="{9D8B030D-6E8A-4147-A177-3AD203B41FA5}">
                      <a16:colId xmlns:a16="http://schemas.microsoft.com/office/drawing/2014/main" val="1915527689"/>
                    </a:ext>
                  </a:extLst>
                </a:gridCol>
                <a:gridCol w="1161143">
                  <a:extLst>
                    <a:ext uri="{9D8B030D-6E8A-4147-A177-3AD203B41FA5}">
                      <a16:colId xmlns:a16="http://schemas.microsoft.com/office/drawing/2014/main" val="2032241281"/>
                    </a:ext>
                  </a:extLst>
                </a:gridCol>
                <a:gridCol w="1161143">
                  <a:extLst>
                    <a:ext uri="{9D8B030D-6E8A-4147-A177-3AD203B41FA5}">
                      <a16:colId xmlns:a16="http://schemas.microsoft.com/office/drawing/2014/main" val="512972665"/>
                    </a:ext>
                  </a:extLst>
                </a:gridCol>
                <a:gridCol w="1161143">
                  <a:extLst>
                    <a:ext uri="{9D8B030D-6E8A-4147-A177-3AD203B41FA5}">
                      <a16:colId xmlns:a16="http://schemas.microsoft.com/office/drawing/2014/main" val="453659983"/>
                    </a:ext>
                  </a:extLst>
                </a:gridCol>
                <a:gridCol w="1161143">
                  <a:extLst>
                    <a:ext uri="{9D8B030D-6E8A-4147-A177-3AD203B41FA5}">
                      <a16:colId xmlns:a16="http://schemas.microsoft.com/office/drawing/2014/main" val="707172092"/>
                    </a:ext>
                  </a:extLst>
                </a:gridCol>
              </a:tblGrid>
              <a:tr h="299511">
                <a:tc>
                  <a:txBody>
                    <a:bodyPr/>
                    <a:lstStyle/>
                    <a:p>
                      <a:pPr algn="ctr" fontAlgn="b"/>
                      <a:r>
                        <a:rPr lang="en-US" sz="1400" b="1" i="0" u="none" strike="noStrike">
                          <a:solidFill>
                            <a:srgbClr val="FFFFFF"/>
                          </a:solidFill>
                          <a:effectLst/>
                          <a:latin typeface="Roboto" panose="02000000000000000000" pitchFamily="2" charset="0"/>
                        </a:rPr>
                        <a:t>Name</a:t>
                      </a:r>
                    </a:p>
                  </a:txBody>
                  <a:tcPr marL="6350" marR="6350" marT="6350" marB="0" anchor="ctr">
                    <a:solidFill>
                      <a:srgbClr val="005992"/>
                    </a:solidFill>
                  </a:tcPr>
                </a:tc>
                <a:tc>
                  <a:txBody>
                    <a:bodyPr/>
                    <a:lstStyle/>
                    <a:p>
                      <a:pPr algn="ctr" fontAlgn="b"/>
                      <a:r>
                        <a:rPr lang="en-US" sz="1400" b="1" i="0" u="none" strike="noStrike">
                          <a:solidFill>
                            <a:srgbClr val="FFFFFF"/>
                          </a:solidFill>
                          <a:effectLst/>
                          <a:latin typeface="Roboto" panose="02000000000000000000" pitchFamily="2" charset="0"/>
                        </a:rPr>
                        <a:t>1D Flow</a:t>
                      </a:r>
                    </a:p>
                  </a:txBody>
                  <a:tcPr marL="6350" marR="6350" marT="6350" marB="0" anchor="ctr">
                    <a:solidFill>
                      <a:srgbClr val="005992"/>
                    </a:solidFill>
                  </a:tcPr>
                </a:tc>
                <a:tc>
                  <a:txBody>
                    <a:bodyPr/>
                    <a:lstStyle/>
                    <a:p>
                      <a:pPr algn="ctr" fontAlgn="b"/>
                      <a:r>
                        <a:rPr lang="en-US" sz="1400" b="1" i="0" u="none" strike="noStrike">
                          <a:solidFill>
                            <a:srgbClr val="FFFFFF"/>
                          </a:solidFill>
                          <a:effectLst/>
                          <a:latin typeface="Roboto" panose="02000000000000000000" pitchFamily="2" charset="0"/>
                        </a:rPr>
                        <a:t>1W Flow</a:t>
                      </a:r>
                    </a:p>
                  </a:txBody>
                  <a:tcPr marL="6350" marR="6350" marT="6350" marB="0" anchor="ctr">
                    <a:solidFill>
                      <a:srgbClr val="005992"/>
                    </a:solidFill>
                  </a:tcPr>
                </a:tc>
                <a:tc>
                  <a:txBody>
                    <a:bodyPr/>
                    <a:lstStyle/>
                    <a:p>
                      <a:pPr algn="ctr" fontAlgn="b"/>
                      <a:r>
                        <a:rPr lang="en-US" sz="1400" b="1" i="0" u="none" strike="noStrike">
                          <a:solidFill>
                            <a:srgbClr val="FFFFFF"/>
                          </a:solidFill>
                          <a:effectLst/>
                          <a:latin typeface="Roboto" panose="02000000000000000000" pitchFamily="2" charset="0"/>
                        </a:rPr>
                        <a:t>1M Flow</a:t>
                      </a:r>
                    </a:p>
                  </a:txBody>
                  <a:tcPr marL="6350" marR="6350" marT="6350" marB="0" anchor="ctr">
                    <a:solidFill>
                      <a:srgbClr val="005992"/>
                    </a:solidFill>
                  </a:tcPr>
                </a:tc>
                <a:tc>
                  <a:txBody>
                    <a:bodyPr/>
                    <a:lstStyle/>
                    <a:p>
                      <a:pPr algn="ctr" fontAlgn="b"/>
                      <a:r>
                        <a:rPr lang="en-US" sz="1400" b="1" i="0" u="none" strike="noStrike">
                          <a:solidFill>
                            <a:srgbClr val="FFFFFF"/>
                          </a:solidFill>
                          <a:effectLst/>
                          <a:latin typeface="Roboto" panose="02000000000000000000" pitchFamily="2" charset="0"/>
                        </a:rPr>
                        <a:t>YTD Flow</a:t>
                      </a:r>
                    </a:p>
                  </a:txBody>
                  <a:tcPr marL="6350" marR="6350" marT="6350" marB="0" anchor="ctr">
                    <a:solidFill>
                      <a:srgbClr val="005992"/>
                    </a:solidFill>
                  </a:tcPr>
                </a:tc>
                <a:tc>
                  <a:txBody>
                    <a:bodyPr/>
                    <a:lstStyle/>
                    <a:p>
                      <a:pPr algn="ctr" fontAlgn="b"/>
                      <a:r>
                        <a:rPr lang="en-US" sz="1400" b="1" i="0" u="none" strike="noStrike">
                          <a:solidFill>
                            <a:srgbClr val="FFFFFF"/>
                          </a:solidFill>
                          <a:effectLst/>
                          <a:latin typeface="Roboto" panose="02000000000000000000" pitchFamily="2" charset="0"/>
                        </a:rPr>
                        <a:t>1Y Flow</a:t>
                      </a:r>
                    </a:p>
                  </a:txBody>
                  <a:tcPr marL="6350" marR="6350" marT="6350" marB="0" anchor="ctr">
                    <a:solidFill>
                      <a:srgbClr val="005992"/>
                    </a:solidFill>
                  </a:tcPr>
                </a:tc>
                <a:tc>
                  <a:txBody>
                    <a:bodyPr/>
                    <a:lstStyle/>
                    <a:p>
                      <a:pPr algn="ctr" fontAlgn="b"/>
                      <a:r>
                        <a:rPr lang="en-US" sz="1400" b="1" i="0" u="none" strike="noStrike">
                          <a:solidFill>
                            <a:srgbClr val="FFFFFF"/>
                          </a:solidFill>
                          <a:effectLst/>
                          <a:latin typeface="Roboto" panose="02000000000000000000" pitchFamily="2" charset="0"/>
                        </a:rPr>
                        <a:t>3Y Flow</a:t>
                      </a:r>
                    </a:p>
                  </a:txBody>
                  <a:tcPr marL="6350" marR="6350" marT="6350" marB="0" anchor="ctr">
                    <a:solidFill>
                      <a:srgbClr val="005992"/>
                    </a:solidFill>
                  </a:tcPr>
                </a:tc>
                <a:extLst>
                  <a:ext uri="{0D108BD9-81ED-4DB2-BD59-A6C34878D82A}">
                    <a16:rowId xmlns:a16="http://schemas.microsoft.com/office/drawing/2014/main" val="3036045527"/>
                  </a:ext>
                </a:extLst>
              </a:tr>
              <a:tr h="297429">
                <a:tc>
                  <a:txBody>
                    <a:bodyPr/>
                    <a:lstStyle/>
                    <a:p>
                      <a:pPr algn="ctr" fontAlgn="b"/>
                      <a:r>
                        <a:rPr lang="en-US" sz="1400" b="1"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Median</a:t>
                      </a:r>
                    </a:p>
                  </a:txBody>
                  <a:tcPr marL="6350" marR="6350" marT="6350" marB="0" anchor="b"/>
                </a:tc>
                <a:tc>
                  <a:txBody>
                    <a:bodyPr/>
                    <a:lstStyle/>
                    <a:p>
                      <a:pPr algn="ctr" fontAlgn="b"/>
                      <a:r>
                        <a:rPr lang="en-US" sz="1400" b="0"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0</a:t>
                      </a:r>
                    </a:p>
                  </a:txBody>
                  <a:tcPr marL="9525" marR="9525" marT="9525" marB="0" anchor="b"/>
                </a:tc>
                <a:tc>
                  <a:txBody>
                    <a:bodyPr/>
                    <a:lstStyle/>
                    <a:p>
                      <a:pPr algn="ctr" fontAlgn="b"/>
                      <a:r>
                        <a:rPr lang="en-US" sz="1400" b="0"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0</a:t>
                      </a:r>
                    </a:p>
                  </a:txBody>
                  <a:tcPr marL="9525" marR="9525" marT="9525" marB="0" anchor="b"/>
                </a:tc>
                <a:tc>
                  <a:txBody>
                    <a:bodyPr/>
                    <a:lstStyle/>
                    <a:p>
                      <a:pPr algn="ctr" fontAlgn="b"/>
                      <a:r>
                        <a:rPr lang="en-US" sz="1400" b="0" i="0" u="none" strike="noStrike">
                          <a:solidFill>
                            <a:srgbClr val="9C0006"/>
                          </a:solidFill>
                          <a:effectLst/>
                          <a:latin typeface="Roboto" panose="02000000000000000000" pitchFamily="2" charset="0"/>
                          <a:ea typeface="Roboto" panose="02000000000000000000" pitchFamily="2" charset="0"/>
                          <a:cs typeface="Roboto" panose="02000000000000000000" pitchFamily="2" charset="0"/>
                        </a:rPr>
                        <a:t>-0,82</a:t>
                      </a:r>
                    </a:p>
                  </a:txBody>
                  <a:tcPr marL="9525" marR="9525" marT="9525" marB="0" anchor="b"/>
                </a:tc>
                <a:tc>
                  <a:txBody>
                    <a:bodyPr/>
                    <a:lstStyle/>
                    <a:p>
                      <a:pPr algn="ctr" fontAlgn="b"/>
                      <a:r>
                        <a:rPr lang="en-US" sz="1400" b="0" i="0" u="none" strike="noStrike">
                          <a:solidFill>
                            <a:srgbClr val="9C0006"/>
                          </a:solidFill>
                          <a:effectLst/>
                          <a:latin typeface="Roboto" panose="02000000000000000000" pitchFamily="2" charset="0"/>
                          <a:ea typeface="Roboto" panose="02000000000000000000" pitchFamily="2" charset="0"/>
                          <a:cs typeface="Roboto" panose="02000000000000000000" pitchFamily="2" charset="0"/>
                        </a:rPr>
                        <a:t>-0,38</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4,94</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1,04</a:t>
                      </a:r>
                    </a:p>
                  </a:txBody>
                  <a:tcPr marL="9525" marR="9525" marT="9525" marB="0" anchor="b"/>
                </a:tc>
                <a:extLst>
                  <a:ext uri="{0D108BD9-81ED-4DB2-BD59-A6C34878D82A}">
                    <a16:rowId xmlns:a16="http://schemas.microsoft.com/office/drawing/2014/main" val="542605577"/>
                  </a:ext>
                </a:extLst>
              </a:tr>
              <a:tr h="297429">
                <a:tc>
                  <a:txBody>
                    <a:bodyPr/>
                    <a:lstStyle/>
                    <a:p>
                      <a:pPr algn="ctr" fontAlgn="b"/>
                      <a:r>
                        <a:rPr lang="en-US" sz="1400" b="1"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Fubon FTSE Vietnam ETF</a:t>
                      </a:r>
                    </a:p>
                  </a:txBody>
                  <a:tcPr marL="6350" marR="6350" marT="6350" marB="0" anchor="b"/>
                </a:tc>
                <a:tc>
                  <a:txBody>
                    <a:bodyPr/>
                    <a:lstStyle/>
                    <a:p>
                      <a:pPr algn="ctr" fontAlgn="b"/>
                      <a:r>
                        <a:rPr lang="en-US" sz="1400" b="0" i="0" u="none" strike="noStrike">
                          <a:solidFill>
                            <a:srgbClr val="9C0006"/>
                          </a:solidFill>
                          <a:effectLst/>
                          <a:latin typeface="Roboto" panose="02000000000000000000" pitchFamily="2" charset="0"/>
                          <a:ea typeface="Roboto" panose="02000000000000000000" pitchFamily="2" charset="0"/>
                          <a:cs typeface="Roboto" panose="02000000000000000000" pitchFamily="2" charset="0"/>
                        </a:rPr>
                        <a:t>-2,97</a:t>
                      </a:r>
                    </a:p>
                  </a:txBody>
                  <a:tcPr marL="9525" marR="9525" marT="9525" marB="0" anchor="b"/>
                </a:tc>
                <a:tc>
                  <a:txBody>
                    <a:bodyPr/>
                    <a:lstStyle/>
                    <a:p>
                      <a:pPr algn="ctr" fontAlgn="b"/>
                      <a:r>
                        <a:rPr lang="en-US" sz="1400" b="0" i="0" u="none" strike="noStrike">
                          <a:solidFill>
                            <a:srgbClr val="9C0006"/>
                          </a:solidFill>
                          <a:effectLst/>
                          <a:latin typeface="Roboto" panose="02000000000000000000" pitchFamily="2" charset="0"/>
                          <a:ea typeface="Roboto" panose="02000000000000000000" pitchFamily="2" charset="0"/>
                          <a:cs typeface="Roboto" panose="02000000000000000000" pitchFamily="2" charset="0"/>
                        </a:rPr>
                        <a:t>-13,69</a:t>
                      </a:r>
                    </a:p>
                  </a:txBody>
                  <a:tcPr marL="9525" marR="9525" marT="9525" marB="0" anchor="b"/>
                </a:tc>
                <a:tc>
                  <a:txBody>
                    <a:bodyPr/>
                    <a:lstStyle/>
                    <a:p>
                      <a:pPr algn="ctr" fontAlgn="b"/>
                      <a:r>
                        <a:rPr lang="en-US" sz="1400" b="0" i="0" u="none" strike="noStrike">
                          <a:solidFill>
                            <a:srgbClr val="9C0006"/>
                          </a:solidFill>
                          <a:effectLst/>
                          <a:latin typeface="Roboto" panose="02000000000000000000" pitchFamily="2" charset="0"/>
                          <a:ea typeface="Roboto" panose="02000000000000000000" pitchFamily="2" charset="0"/>
                          <a:cs typeface="Roboto" panose="02000000000000000000" pitchFamily="2" charset="0"/>
                        </a:rPr>
                        <a:t>-49,03</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14,46</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285,81</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735,01</a:t>
                      </a:r>
                    </a:p>
                  </a:txBody>
                  <a:tcPr marL="9525" marR="9525" marT="9525" marB="0" anchor="b"/>
                </a:tc>
                <a:extLst>
                  <a:ext uri="{0D108BD9-81ED-4DB2-BD59-A6C34878D82A}">
                    <a16:rowId xmlns:a16="http://schemas.microsoft.com/office/drawing/2014/main" val="579560703"/>
                  </a:ext>
                </a:extLst>
              </a:tr>
              <a:tr h="297429">
                <a:tc>
                  <a:txBody>
                    <a:bodyPr/>
                    <a:lstStyle/>
                    <a:p>
                      <a:pPr algn="ctr" fontAlgn="b"/>
                      <a:r>
                        <a:rPr lang="en-US" sz="1400" b="1"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KIM KINDEX Vietnam VN30 ETF Synth</a:t>
                      </a:r>
                    </a:p>
                  </a:txBody>
                  <a:tcPr marL="6350" marR="6350" marT="6350" marB="0" anchor="b"/>
                </a:tc>
                <a:tc>
                  <a:txBody>
                    <a:bodyPr/>
                    <a:lstStyle/>
                    <a:p>
                      <a:pPr algn="ctr" fontAlgn="b"/>
                      <a:r>
                        <a:rPr lang="en-US" sz="1400" b="0"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0</a:t>
                      </a:r>
                    </a:p>
                  </a:txBody>
                  <a:tcPr marL="9525" marR="9525" marT="9525" marB="0" anchor="b"/>
                </a:tc>
                <a:tc>
                  <a:txBody>
                    <a:bodyPr/>
                    <a:lstStyle/>
                    <a:p>
                      <a:pPr algn="ctr" fontAlgn="b"/>
                      <a:r>
                        <a:rPr lang="en-US" sz="1400" b="0" i="0" u="none" strike="noStrike">
                          <a:solidFill>
                            <a:srgbClr val="9C0006"/>
                          </a:solidFill>
                          <a:effectLst/>
                          <a:latin typeface="Roboto" panose="02000000000000000000" pitchFamily="2" charset="0"/>
                          <a:ea typeface="Roboto" panose="02000000000000000000" pitchFamily="2" charset="0"/>
                          <a:cs typeface="Roboto" panose="02000000000000000000" pitchFamily="2" charset="0"/>
                        </a:rPr>
                        <a:t>-10,08</a:t>
                      </a:r>
                    </a:p>
                  </a:txBody>
                  <a:tcPr marL="9525" marR="9525" marT="9525" marB="0" anchor="b"/>
                </a:tc>
                <a:tc>
                  <a:txBody>
                    <a:bodyPr/>
                    <a:lstStyle/>
                    <a:p>
                      <a:pPr algn="ctr" fontAlgn="b"/>
                      <a:r>
                        <a:rPr lang="en-US" sz="1400" b="0" i="0" u="none" strike="noStrike">
                          <a:solidFill>
                            <a:srgbClr val="9C0006"/>
                          </a:solidFill>
                          <a:effectLst/>
                          <a:latin typeface="Roboto" panose="02000000000000000000" pitchFamily="2" charset="0"/>
                          <a:ea typeface="Roboto" panose="02000000000000000000" pitchFamily="2" charset="0"/>
                          <a:cs typeface="Roboto" panose="02000000000000000000" pitchFamily="2" charset="0"/>
                        </a:rPr>
                        <a:t>-45,4</a:t>
                      </a:r>
                    </a:p>
                  </a:txBody>
                  <a:tcPr marL="9525" marR="9525" marT="9525" marB="0" anchor="b"/>
                </a:tc>
                <a:tc>
                  <a:txBody>
                    <a:bodyPr/>
                    <a:lstStyle/>
                    <a:p>
                      <a:pPr algn="ctr" fontAlgn="b"/>
                      <a:r>
                        <a:rPr lang="en-US" sz="1400" b="0" i="0" u="none" strike="noStrike">
                          <a:solidFill>
                            <a:srgbClr val="9C0006"/>
                          </a:solidFill>
                          <a:effectLst/>
                          <a:latin typeface="Roboto" panose="02000000000000000000" pitchFamily="2" charset="0"/>
                          <a:ea typeface="Roboto" panose="02000000000000000000" pitchFamily="2" charset="0"/>
                          <a:cs typeface="Roboto" panose="02000000000000000000" pitchFamily="2" charset="0"/>
                        </a:rPr>
                        <a:t>-35,22</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47,8</a:t>
                      </a:r>
                    </a:p>
                  </a:txBody>
                  <a:tcPr marL="9525" marR="9525" marT="9525" marB="0" anchor="b"/>
                </a:tc>
                <a:tc>
                  <a:txBody>
                    <a:bodyPr/>
                    <a:lstStyle/>
                    <a:p>
                      <a:pPr algn="ctr" fontAlgn="b"/>
                      <a:r>
                        <a:rPr lang="en-US" sz="1400" b="0" i="0" u="none" strike="noStrike">
                          <a:solidFill>
                            <a:srgbClr val="9C0006"/>
                          </a:solidFill>
                          <a:effectLst/>
                          <a:latin typeface="Roboto" panose="02000000000000000000" pitchFamily="2" charset="0"/>
                          <a:ea typeface="Roboto" panose="02000000000000000000" pitchFamily="2" charset="0"/>
                          <a:cs typeface="Roboto" panose="02000000000000000000" pitchFamily="2" charset="0"/>
                        </a:rPr>
                        <a:t>-70,11</a:t>
                      </a:r>
                    </a:p>
                  </a:txBody>
                  <a:tcPr marL="9525" marR="9525" marT="9525" marB="0" anchor="b"/>
                </a:tc>
                <a:extLst>
                  <a:ext uri="{0D108BD9-81ED-4DB2-BD59-A6C34878D82A}">
                    <a16:rowId xmlns:a16="http://schemas.microsoft.com/office/drawing/2014/main" val="394430615"/>
                  </a:ext>
                </a:extLst>
              </a:tr>
              <a:tr h="297429">
                <a:tc>
                  <a:txBody>
                    <a:bodyPr/>
                    <a:lstStyle/>
                    <a:p>
                      <a:pPr algn="ctr" fontAlgn="b"/>
                      <a:r>
                        <a:rPr lang="en-US" sz="1400" b="1"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Premia MSCI Vietnam ETF</a:t>
                      </a:r>
                    </a:p>
                  </a:txBody>
                  <a:tcPr marL="6350" marR="6350" marT="6350"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0</a:t>
                      </a:r>
                    </a:p>
                  </a:txBody>
                  <a:tcPr marL="9525" marR="9525" marT="9525" marB="0" anchor="b"/>
                </a:tc>
                <a:tc>
                  <a:txBody>
                    <a:bodyPr/>
                    <a:lstStyle/>
                    <a:p>
                      <a:pPr algn="ctr" fontAlgn="b"/>
                      <a:r>
                        <a:rPr lang="en-US" sz="1400" b="0"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0</a:t>
                      </a:r>
                    </a:p>
                  </a:txBody>
                  <a:tcPr marL="9525" marR="9525" marT="9525" marB="0" anchor="b"/>
                </a:tc>
                <a:tc>
                  <a:txBody>
                    <a:bodyPr/>
                    <a:lstStyle/>
                    <a:p>
                      <a:pPr algn="ctr" fontAlgn="b"/>
                      <a:r>
                        <a:rPr lang="en-US" sz="1400" b="0" i="0" u="none" strike="noStrike">
                          <a:solidFill>
                            <a:srgbClr val="9C0006"/>
                          </a:solidFill>
                          <a:effectLst/>
                          <a:latin typeface="Roboto" panose="02000000000000000000" pitchFamily="2" charset="0"/>
                          <a:ea typeface="Roboto" panose="02000000000000000000" pitchFamily="2" charset="0"/>
                          <a:cs typeface="Roboto" panose="02000000000000000000" pitchFamily="2" charset="0"/>
                        </a:rPr>
                        <a:t>-0,9</a:t>
                      </a:r>
                    </a:p>
                  </a:txBody>
                  <a:tcPr marL="9525" marR="9525" marT="9525" marB="0" anchor="b"/>
                </a:tc>
                <a:tc>
                  <a:txBody>
                    <a:bodyPr/>
                    <a:lstStyle/>
                    <a:p>
                      <a:pPr algn="ctr" fontAlgn="b"/>
                      <a:r>
                        <a:rPr lang="en-US" sz="1400" b="0" i="0" u="none" strike="noStrike">
                          <a:solidFill>
                            <a:srgbClr val="9C0006"/>
                          </a:solidFill>
                          <a:effectLst/>
                          <a:latin typeface="Roboto" panose="02000000000000000000" pitchFamily="2" charset="0"/>
                          <a:ea typeface="Roboto" panose="02000000000000000000" pitchFamily="2" charset="0"/>
                          <a:cs typeface="Roboto" panose="02000000000000000000" pitchFamily="2" charset="0"/>
                        </a:rPr>
                        <a:t>-0,59</a:t>
                      </a:r>
                    </a:p>
                  </a:txBody>
                  <a:tcPr marL="9525" marR="9525" marT="9525" marB="0" anchor="b"/>
                </a:tc>
                <a:tc>
                  <a:txBody>
                    <a:bodyPr/>
                    <a:lstStyle/>
                    <a:p>
                      <a:pPr algn="ctr" fontAlgn="b"/>
                      <a:r>
                        <a:rPr lang="en-US" sz="1400" b="0" i="0" u="none" strike="noStrike">
                          <a:solidFill>
                            <a:srgbClr val="9C0006"/>
                          </a:solidFill>
                          <a:effectLst/>
                          <a:latin typeface="Roboto" panose="02000000000000000000" pitchFamily="2" charset="0"/>
                          <a:ea typeface="Roboto" panose="02000000000000000000" pitchFamily="2" charset="0"/>
                          <a:cs typeface="Roboto" panose="02000000000000000000" pitchFamily="2" charset="0"/>
                        </a:rPr>
                        <a:t>-4,22</a:t>
                      </a:r>
                    </a:p>
                  </a:txBody>
                  <a:tcPr marL="9525" marR="9525" marT="9525" marB="0" anchor="b"/>
                </a:tc>
                <a:tc>
                  <a:txBody>
                    <a:bodyPr/>
                    <a:lstStyle/>
                    <a:p>
                      <a:pPr algn="ctr" fontAlgn="b"/>
                      <a:r>
                        <a:rPr lang="en-US" sz="1400" b="0" i="0" u="none" strike="noStrike">
                          <a:solidFill>
                            <a:srgbClr val="9C0006"/>
                          </a:solidFill>
                          <a:effectLst/>
                          <a:latin typeface="Roboto" panose="02000000000000000000" pitchFamily="2" charset="0"/>
                          <a:ea typeface="Roboto" panose="02000000000000000000" pitchFamily="2" charset="0"/>
                          <a:cs typeface="Roboto" panose="02000000000000000000" pitchFamily="2" charset="0"/>
                        </a:rPr>
                        <a:t>-3,76</a:t>
                      </a:r>
                    </a:p>
                  </a:txBody>
                  <a:tcPr marL="9525" marR="9525" marT="9525" marB="0" anchor="b"/>
                </a:tc>
                <a:extLst>
                  <a:ext uri="{0D108BD9-81ED-4DB2-BD59-A6C34878D82A}">
                    <a16:rowId xmlns:a16="http://schemas.microsoft.com/office/drawing/2014/main" val="1287752613"/>
                  </a:ext>
                </a:extLst>
              </a:tr>
              <a:tr h="297429">
                <a:tc>
                  <a:txBody>
                    <a:bodyPr/>
                    <a:lstStyle/>
                    <a:p>
                      <a:pPr algn="ctr" fontAlgn="b"/>
                      <a:r>
                        <a:rPr lang="en-US" sz="1400" b="1" i="0" u="none" strike="noStrike" dirty="0" err="1">
                          <a:solidFill>
                            <a:srgbClr val="005992"/>
                          </a:solidFill>
                          <a:effectLst/>
                          <a:latin typeface="Roboto" panose="02000000000000000000" pitchFamily="2" charset="0"/>
                          <a:ea typeface="Roboto" panose="02000000000000000000" pitchFamily="2" charset="0"/>
                          <a:cs typeface="Roboto" panose="02000000000000000000" pitchFamily="2" charset="0"/>
                        </a:rPr>
                        <a:t>CSOP</a:t>
                      </a:r>
                      <a:r>
                        <a:rPr lang="en-US" sz="1400" b="1"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 FTSE Vietnam 30 ETF</a:t>
                      </a:r>
                    </a:p>
                  </a:txBody>
                  <a:tcPr marL="6350" marR="6350" marT="6350" marB="0" anchor="b"/>
                </a:tc>
                <a:tc>
                  <a:txBody>
                    <a:bodyPr/>
                    <a:lstStyle/>
                    <a:p>
                      <a:pPr algn="ctr" fontAlgn="b"/>
                      <a:r>
                        <a:rPr lang="en-US" sz="1400" b="0"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0</a:t>
                      </a:r>
                    </a:p>
                  </a:txBody>
                  <a:tcPr marL="9525" marR="9525" marT="9525" marB="0" anchor="b"/>
                </a:tc>
                <a:tc>
                  <a:txBody>
                    <a:bodyPr/>
                    <a:lstStyle/>
                    <a:p>
                      <a:pPr algn="ctr" fontAlgn="b"/>
                      <a:r>
                        <a:rPr lang="en-US" sz="1400" b="0"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0</a:t>
                      </a:r>
                    </a:p>
                  </a:txBody>
                  <a:tcPr marL="9525" marR="9525" marT="9525" marB="0" anchor="b"/>
                </a:tc>
                <a:tc>
                  <a:txBody>
                    <a:bodyPr/>
                    <a:lstStyle/>
                    <a:p>
                      <a:pPr algn="ctr" fontAlgn="b"/>
                      <a:r>
                        <a:rPr lang="en-US" sz="1400" b="0"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0</a:t>
                      </a:r>
                    </a:p>
                  </a:txBody>
                  <a:tcPr marL="9525" marR="9525" marT="9525" marB="0" anchor="b"/>
                </a:tc>
                <a:tc>
                  <a:txBody>
                    <a:bodyPr/>
                    <a:lstStyle/>
                    <a:p>
                      <a:pPr algn="ctr" fontAlgn="b"/>
                      <a:r>
                        <a:rPr lang="en-US" sz="1400" b="0" i="0" u="none" strike="noStrike">
                          <a:solidFill>
                            <a:srgbClr val="9C0006"/>
                          </a:solidFill>
                          <a:effectLst/>
                          <a:latin typeface="Roboto" panose="02000000000000000000" pitchFamily="2" charset="0"/>
                          <a:ea typeface="Roboto" panose="02000000000000000000" pitchFamily="2" charset="0"/>
                          <a:cs typeface="Roboto" panose="02000000000000000000" pitchFamily="2" charset="0"/>
                        </a:rPr>
                        <a:t>-2,1</a:t>
                      </a:r>
                    </a:p>
                  </a:txBody>
                  <a:tcPr marL="9525" marR="9525" marT="9525" marB="0" anchor="b"/>
                </a:tc>
                <a:tc>
                  <a:txBody>
                    <a:bodyPr/>
                    <a:lstStyle/>
                    <a:p>
                      <a:pPr algn="ctr" fontAlgn="b"/>
                      <a:r>
                        <a:rPr lang="en-US" sz="1400" b="0" i="0" u="none" strike="noStrike">
                          <a:solidFill>
                            <a:srgbClr val="9C0006"/>
                          </a:solidFill>
                          <a:effectLst/>
                          <a:latin typeface="Roboto" panose="02000000000000000000" pitchFamily="2" charset="0"/>
                          <a:ea typeface="Roboto" panose="02000000000000000000" pitchFamily="2" charset="0"/>
                          <a:cs typeface="Roboto" panose="02000000000000000000" pitchFamily="2" charset="0"/>
                        </a:rPr>
                        <a:t>-2,1</a:t>
                      </a:r>
                    </a:p>
                  </a:txBody>
                  <a:tcPr marL="9525" marR="9525" marT="9525" marB="0" anchor="b"/>
                </a:tc>
                <a:tc>
                  <a:txBody>
                    <a:bodyPr/>
                    <a:lstStyle/>
                    <a:p>
                      <a:pPr algn="ctr" fontAlgn="b"/>
                      <a:r>
                        <a:rPr lang="en-US" sz="1400" b="0" i="0" u="none" strike="noStrike">
                          <a:solidFill>
                            <a:srgbClr val="9C0006"/>
                          </a:solidFill>
                          <a:effectLst/>
                          <a:latin typeface="Roboto" panose="02000000000000000000" pitchFamily="2" charset="0"/>
                          <a:ea typeface="Roboto" panose="02000000000000000000" pitchFamily="2" charset="0"/>
                          <a:cs typeface="Roboto" panose="02000000000000000000" pitchFamily="2" charset="0"/>
                        </a:rPr>
                        <a:t>-2,1</a:t>
                      </a:r>
                    </a:p>
                  </a:txBody>
                  <a:tcPr marL="9525" marR="9525" marT="9525" marB="0" anchor="b"/>
                </a:tc>
                <a:extLst>
                  <a:ext uri="{0D108BD9-81ED-4DB2-BD59-A6C34878D82A}">
                    <a16:rowId xmlns:a16="http://schemas.microsoft.com/office/drawing/2014/main" val="2054722376"/>
                  </a:ext>
                </a:extLst>
              </a:tr>
              <a:tr h="303996">
                <a:tc>
                  <a:txBody>
                    <a:bodyPr/>
                    <a:lstStyle/>
                    <a:p>
                      <a:pPr algn="ctr" fontAlgn="b"/>
                      <a:r>
                        <a:rPr lang="en-US" sz="1400" b="1"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KIM KINDEX Vietnam VN30 Futures Leverage ETF H</a:t>
                      </a:r>
                    </a:p>
                  </a:txBody>
                  <a:tcPr marL="6350" marR="6350" marT="6350"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0</a:t>
                      </a:r>
                    </a:p>
                  </a:txBody>
                  <a:tcPr marL="9525" marR="9525" marT="9525"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0</a:t>
                      </a:r>
                    </a:p>
                  </a:txBody>
                  <a:tcPr marL="9525" marR="9525" marT="9525" marB="0" anchor="b"/>
                </a:tc>
                <a:tc>
                  <a:txBody>
                    <a:bodyPr/>
                    <a:lstStyle/>
                    <a:p>
                      <a:pPr algn="ctr" fontAlgn="b"/>
                      <a:r>
                        <a:rPr lang="en-US" sz="1400" b="0" i="0" u="none" strike="noStrike">
                          <a:solidFill>
                            <a:srgbClr val="9C0006"/>
                          </a:solidFill>
                          <a:effectLst/>
                          <a:latin typeface="Roboto" panose="02000000000000000000" pitchFamily="2" charset="0"/>
                          <a:ea typeface="Roboto" panose="02000000000000000000" pitchFamily="2" charset="0"/>
                          <a:cs typeface="Roboto" panose="02000000000000000000" pitchFamily="2" charset="0"/>
                        </a:rPr>
                        <a:t>-0,82</a:t>
                      </a:r>
                    </a:p>
                  </a:txBody>
                  <a:tcPr marL="9525" marR="9525" marT="9525" marB="0" anchor="b"/>
                </a:tc>
                <a:tc>
                  <a:txBody>
                    <a:bodyPr/>
                    <a:lstStyle/>
                    <a:p>
                      <a:pPr algn="ctr" fontAlgn="b"/>
                      <a:r>
                        <a:rPr lang="en-US" sz="1400" b="0" i="0" u="none" strike="noStrike">
                          <a:solidFill>
                            <a:srgbClr val="9C0006"/>
                          </a:solidFill>
                          <a:effectLst/>
                          <a:latin typeface="Roboto" panose="02000000000000000000" pitchFamily="2" charset="0"/>
                          <a:ea typeface="Roboto" panose="02000000000000000000" pitchFamily="2" charset="0"/>
                          <a:cs typeface="Roboto" panose="02000000000000000000" pitchFamily="2" charset="0"/>
                        </a:rPr>
                        <a:t>-0,41</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0,12</a:t>
                      </a:r>
                    </a:p>
                  </a:txBody>
                  <a:tcPr marL="9525" marR="9525" marT="9525" marB="0" anchor="b"/>
                </a:tc>
                <a:tc>
                  <a:txBody>
                    <a:bodyPr/>
                    <a:lstStyle/>
                    <a:p>
                      <a:pPr algn="ctr" fontAlgn="b"/>
                      <a:r>
                        <a:rPr lang="en-US" sz="1400" b="0" i="0" u="none" strike="noStrike">
                          <a:solidFill>
                            <a:srgbClr val="9C0006"/>
                          </a:solidFill>
                          <a:effectLst/>
                          <a:latin typeface="Roboto" panose="02000000000000000000" pitchFamily="2" charset="0"/>
                          <a:ea typeface="Roboto" panose="02000000000000000000" pitchFamily="2" charset="0"/>
                          <a:cs typeface="Roboto" panose="02000000000000000000" pitchFamily="2" charset="0"/>
                        </a:rPr>
                        <a:t>-8,34</a:t>
                      </a:r>
                    </a:p>
                  </a:txBody>
                  <a:tcPr marL="9525" marR="9525" marT="9525" marB="0" anchor="b"/>
                </a:tc>
                <a:extLst>
                  <a:ext uri="{0D108BD9-81ED-4DB2-BD59-A6C34878D82A}">
                    <a16:rowId xmlns:a16="http://schemas.microsoft.com/office/drawing/2014/main" val="41193102"/>
                  </a:ext>
                </a:extLst>
              </a:tr>
              <a:tr h="297429">
                <a:tc>
                  <a:txBody>
                    <a:bodyPr/>
                    <a:lstStyle/>
                    <a:p>
                      <a:pPr algn="ctr" fontAlgn="b"/>
                      <a:r>
                        <a:rPr lang="en-US" sz="1400" b="1"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Premia MSCI Vietnam ETF</a:t>
                      </a:r>
                    </a:p>
                  </a:txBody>
                  <a:tcPr marL="6350" marR="6350" marT="6350"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0</a:t>
                      </a:r>
                    </a:p>
                  </a:txBody>
                  <a:tcPr marL="9525" marR="9525" marT="9525" marB="0" anchor="b"/>
                </a:tc>
                <a:tc>
                  <a:txBody>
                    <a:bodyPr/>
                    <a:lstStyle/>
                    <a:p>
                      <a:pPr algn="ctr" fontAlgn="b"/>
                      <a:r>
                        <a:rPr lang="en-US" sz="1400" b="0"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0</a:t>
                      </a:r>
                    </a:p>
                  </a:txBody>
                  <a:tcPr marL="9525" marR="9525" marT="9525" marB="0" anchor="b"/>
                </a:tc>
                <a:tc>
                  <a:txBody>
                    <a:bodyPr/>
                    <a:lstStyle/>
                    <a:p>
                      <a:pPr algn="ctr" fontAlgn="b"/>
                      <a:r>
                        <a:rPr lang="en-US" sz="1400" b="0" i="0" u="none" strike="noStrike">
                          <a:solidFill>
                            <a:srgbClr val="9C0006"/>
                          </a:solidFill>
                          <a:effectLst/>
                          <a:latin typeface="Roboto" panose="02000000000000000000" pitchFamily="2" charset="0"/>
                          <a:ea typeface="Roboto" panose="02000000000000000000" pitchFamily="2" charset="0"/>
                          <a:cs typeface="Roboto" panose="02000000000000000000" pitchFamily="2" charset="0"/>
                        </a:rPr>
                        <a:t>-0,9</a:t>
                      </a:r>
                    </a:p>
                  </a:txBody>
                  <a:tcPr marL="9525" marR="9525" marT="9525" marB="0" anchor="b"/>
                </a:tc>
                <a:tc>
                  <a:txBody>
                    <a:bodyPr/>
                    <a:lstStyle/>
                    <a:p>
                      <a:pPr algn="ctr" fontAlgn="b"/>
                      <a:r>
                        <a:rPr lang="en-US" sz="1400" b="0" i="0" u="none" strike="noStrike">
                          <a:solidFill>
                            <a:srgbClr val="9C0006"/>
                          </a:solidFill>
                          <a:effectLst/>
                          <a:latin typeface="Roboto" panose="02000000000000000000" pitchFamily="2" charset="0"/>
                          <a:ea typeface="Roboto" panose="02000000000000000000" pitchFamily="2" charset="0"/>
                          <a:cs typeface="Roboto" panose="02000000000000000000" pitchFamily="2" charset="0"/>
                        </a:rPr>
                        <a:t>-0,59</a:t>
                      </a:r>
                    </a:p>
                  </a:txBody>
                  <a:tcPr marL="9525" marR="9525" marT="9525" marB="0" anchor="b"/>
                </a:tc>
                <a:tc>
                  <a:txBody>
                    <a:bodyPr/>
                    <a:lstStyle/>
                    <a:p>
                      <a:pPr algn="ctr" fontAlgn="b"/>
                      <a:r>
                        <a:rPr lang="en-US" sz="1400" b="0" i="0" u="none" strike="noStrike">
                          <a:solidFill>
                            <a:srgbClr val="9C0006"/>
                          </a:solidFill>
                          <a:effectLst/>
                          <a:latin typeface="Roboto" panose="02000000000000000000" pitchFamily="2" charset="0"/>
                          <a:ea typeface="Roboto" panose="02000000000000000000" pitchFamily="2" charset="0"/>
                          <a:cs typeface="Roboto" panose="02000000000000000000" pitchFamily="2" charset="0"/>
                        </a:rPr>
                        <a:t>-4,22</a:t>
                      </a:r>
                    </a:p>
                  </a:txBody>
                  <a:tcPr marL="9525" marR="9525" marT="9525" marB="0" anchor="b"/>
                </a:tc>
                <a:tc>
                  <a:txBody>
                    <a:bodyPr/>
                    <a:lstStyle/>
                    <a:p>
                      <a:pPr algn="ctr" fontAlgn="b"/>
                      <a:r>
                        <a:rPr lang="en-US" sz="1400" b="0" i="0" u="none" strike="noStrike">
                          <a:solidFill>
                            <a:srgbClr val="9C0006"/>
                          </a:solidFill>
                          <a:effectLst/>
                          <a:latin typeface="Roboto" panose="02000000000000000000" pitchFamily="2" charset="0"/>
                          <a:ea typeface="Roboto" panose="02000000000000000000" pitchFamily="2" charset="0"/>
                          <a:cs typeface="Roboto" panose="02000000000000000000" pitchFamily="2" charset="0"/>
                        </a:rPr>
                        <a:t>-3,75</a:t>
                      </a:r>
                    </a:p>
                  </a:txBody>
                  <a:tcPr marL="9525" marR="9525" marT="9525" marB="0" anchor="b"/>
                </a:tc>
                <a:extLst>
                  <a:ext uri="{0D108BD9-81ED-4DB2-BD59-A6C34878D82A}">
                    <a16:rowId xmlns:a16="http://schemas.microsoft.com/office/drawing/2014/main" val="3433345564"/>
                  </a:ext>
                </a:extLst>
              </a:tr>
              <a:tr h="297429">
                <a:tc>
                  <a:txBody>
                    <a:bodyPr/>
                    <a:lstStyle/>
                    <a:p>
                      <a:pPr algn="ctr" fontAlgn="b"/>
                      <a:r>
                        <a:rPr lang="en-US" sz="1400" b="1"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Asian Growth CUBS ETF</a:t>
                      </a:r>
                    </a:p>
                  </a:txBody>
                  <a:tcPr marL="6350" marR="6350" marT="6350" marB="0" anchor="b"/>
                </a:tc>
                <a:tc>
                  <a:txBody>
                    <a:bodyPr/>
                    <a:lstStyle/>
                    <a:p>
                      <a:pPr algn="ctr" fontAlgn="b"/>
                      <a:r>
                        <a:rPr lang="en-US" sz="1400" b="0"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0</a:t>
                      </a:r>
                    </a:p>
                  </a:txBody>
                  <a:tcPr marL="9525" marR="9525" marT="9525" marB="0" anchor="b"/>
                </a:tc>
                <a:tc>
                  <a:txBody>
                    <a:bodyPr/>
                    <a:lstStyle/>
                    <a:p>
                      <a:pPr algn="ctr" fontAlgn="b"/>
                      <a:r>
                        <a:rPr lang="en-US" sz="1400" b="0" i="0" u="none" strike="noStrike">
                          <a:solidFill>
                            <a:srgbClr val="9C0006"/>
                          </a:solidFill>
                          <a:effectLst/>
                          <a:latin typeface="Roboto" panose="02000000000000000000" pitchFamily="2" charset="0"/>
                          <a:ea typeface="Roboto" panose="02000000000000000000" pitchFamily="2" charset="0"/>
                          <a:cs typeface="Roboto" panose="02000000000000000000" pitchFamily="2" charset="0"/>
                        </a:rPr>
                        <a:t>-6,69</a:t>
                      </a:r>
                    </a:p>
                  </a:txBody>
                  <a:tcPr marL="9525" marR="9525" marT="9525" marB="0" anchor="b"/>
                </a:tc>
                <a:tc>
                  <a:txBody>
                    <a:bodyPr/>
                    <a:lstStyle/>
                    <a:p>
                      <a:pPr algn="ctr" fontAlgn="b"/>
                      <a:r>
                        <a:rPr lang="en-US" sz="1400" b="0" i="0" u="none" strike="noStrike">
                          <a:solidFill>
                            <a:srgbClr val="9C0006"/>
                          </a:solidFill>
                          <a:effectLst/>
                          <a:latin typeface="Roboto" panose="02000000000000000000" pitchFamily="2" charset="0"/>
                          <a:ea typeface="Roboto" panose="02000000000000000000" pitchFamily="2" charset="0"/>
                          <a:cs typeface="Roboto" panose="02000000000000000000" pitchFamily="2" charset="0"/>
                        </a:rPr>
                        <a:t>-34,92</a:t>
                      </a:r>
                    </a:p>
                  </a:txBody>
                  <a:tcPr marL="9525" marR="9525" marT="9525" marB="0" anchor="b"/>
                </a:tc>
                <a:tc>
                  <a:txBody>
                    <a:bodyPr/>
                    <a:lstStyle/>
                    <a:p>
                      <a:pPr algn="ctr" fontAlgn="b"/>
                      <a:r>
                        <a:rPr lang="en-US" sz="1400" b="0" i="0" u="none" strike="noStrike">
                          <a:solidFill>
                            <a:srgbClr val="9C0006"/>
                          </a:solidFill>
                          <a:effectLst/>
                          <a:latin typeface="Roboto" panose="02000000000000000000" pitchFamily="2" charset="0"/>
                          <a:ea typeface="Roboto" panose="02000000000000000000" pitchFamily="2" charset="0"/>
                          <a:cs typeface="Roboto" panose="02000000000000000000" pitchFamily="2" charset="0"/>
                        </a:rPr>
                        <a:t>-44,28</a:t>
                      </a:r>
                    </a:p>
                  </a:txBody>
                  <a:tcPr marL="9525" marR="9525" marT="9525" marB="0" anchor="b"/>
                </a:tc>
                <a:tc>
                  <a:txBody>
                    <a:bodyPr/>
                    <a:lstStyle/>
                    <a:p>
                      <a:pPr algn="ctr" fontAlgn="b"/>
                      <a:r>
                        <a:rPr lang="en-US" sz="1400" b="0" i="0" u="none" strike="noStrike">
                          <a:solidFill>
                            <a:srgbClr val="9C0006"/>
                          </a:solidFill>
                          <a:effectLst/>
                          <a:latin typeface="Roboto" panose="02000000000000000000" pitchFamily="2" charset="0"/>
                          <a:ea typeface="Roboto" panose="02000000000000000000" pitchFamily="2" charset="0"/>
                          <a:cs typeface="Roboto" panose="02000000000000000000" pitchFamily="2" charset="0"/>
                        </a:rPr>
                        <a:t>-17,33</a:t>
                      </a:r>
                    </a:p>
                  </a:txBody>
                  <a:tcPr marL="9525" marR="9525" marT="9525" marB="0" anchor="b"/>
                </a:tc>
                <a:tc>
                  <a:txBody>
                    <a:bodyPr/>
                    <a:lstStyle/>
                    <a:p>
                      <a:pPr algn="ctr" fontAlgn="b"/>
                      <a:r>
                        <a:rPr lang="en-US" sz="1400" b="0" i="0" u="none" strike="noStrike">
                          <a:solidFill>
                            <a:srgbClr val="9C0006"/>
                          </a:solidFill>
                          <a:effectLst/>
                          <a:latin typeface="Roboto" panose="02000000000000000000" pitchFamily="2" charset="0"/>
                          <a:ea typeface="Roboto" panose="02000000000000000000" pitchFamily="2" charset="0"/>
                          <a:cs typeface="Roboto" panose="02000000000000000000" pitchFamily="2" charset="0"/>
                        </a:rPr>
                        <a:t>-138,67</a:t>
                      </a:r>
                    </a:p>
                  </a:txBody>
                  <a:tcPr marL="9525" marR="9525" marT="9525" marB="0" anchor="b"/>
                </a:tc>
                <a:extLst>
                  <a:ext uri="{0D108BD9-81ED-4DB2-BD59-A6C34878D82A}">
                    <a16:rowId xmlns:a16="http://schemas.microsoft.com/office/drawing/2014/main" val="124274059"/>
                  </a:ext>
                </a:extLst>
              </a:tr>
              <a:tr h="297429">
                <a:tc>
                  <a:txBody>
                    <a:bodyPr/>
                    <a:lstStyle/>
                    <a:p>
                      <a:pPr algn="ctr" fontAlgn="b"/>
                      <a:r>
                        <a:rPr lang="en-US" sz="1400" b="1"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DCVFMVN30 ETF Fund</a:t>
                      </a:r>
                    </a:p>
                  </a:txBody>
                  <a:tcPr marL="6350" marR="6350" marT="6350"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0</a:t>
                      </a:r>
                    </a:p>
                  </a:txBody>
                  <a:tcPr marL="9525" marR="9525" marT="9525" marB="0" anchor="b"/>
                </a:tc>
                <a:tc>
                  <a:txBody>
                    <a:bodyPr/>
                    <a:lstStyle/>
                    <a:p>
                      <a:pPr algn="ctr" fontAlgn="b"/>
                      <a:r>
                        <a:rPr lang="en-US" sz="1400" b="0"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0</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0,43</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0,43</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0,43</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0,43</a:t>
                      </a:r>
                    </a:p>
                  </a:txBody>
                  <a:tcPr marL="9525" marR="9525" marT="9525" marB="0" anchor="b"/>
                </a:tc>
                <a:extLst>
                  <a:ext uri="{0D108BD9-81ED-4DB2-BD59-A6C34878D82A}">
                    <a16:rowId xmlns:a16="http://schemas.microsoft.com/office/drawing/2014/main" val="3469264509"/>
                  </a:ext>
                </a:extLst>
              </a:tr>
              <a:tr h="297429">
                <a:tc>
                  <a:txBody>
                    <a:bodyPr/>
                    <a:lstStyle/>
                    <a:p>
                      <a:pPr algn="ctr" fontAlgn="b"/>
                      <a:r>
                        <a:rPr lang="en-US" sz="1400" b="1" i="0" u="none" strike="noStrike" dirty="0" err="1">
                          <a:solidFill>
                            <a:srgbClr val="005992"/>
                          </a:solidFill>
                          <a:effectLst/>
                          <a:latin typeface="Roboto" panose="02000000000000000000" pitchFamily="2" charset="0"/>
                          <a:ea typeface="Roboto" panose="02000000000000000000" pitchFamily="2" charset="0"/>
                          <a:cs typeface="Roboto" panose="02000000000000000000" pitchFamily="2" charset="0"/>
                        </a:rPr>
                        <a:t>DCVFMVN</a:t>
                      </a:r>
                      <a:r>
                        <a:rPr lang="en-US" sz="1400" b="1"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 Mid Cap ETF</a:t>
                      </a:r>
                    </a:p>
                  </a:txBody>
                  <a:tcPr marL="6350" marR="6350" marT="6350"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0</a:t>
                      </a:r>
                    </a:p>
                  </a:txBody>
                  <a:tcPr marL="9525" marR="9525" marT="9525" marB="0" anchor="b"/>
                </a:tc>
                <a:tc>
                  <a:txBody>
                    <a:bodyPr/>
                    <a:lstStyle/>
                    <a:p>
                      <a:pPr algn="ctr" fontAlgn="b"/>
                      <a:r>
                        <a:rPr lang="en-US" sz="1400" b="0"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0</a:t>
                      </a:r>
                    </a:p>
                  </a:txBody>
                  <a:tcPr marL="9525" marR="9525" marT="9525" marB="0" anchor="b"/>
                </a:tc>
                <a:tc>
                  <a:txBody>
                    <a:bodyPr/>
                    <a:lstStyle/>
                    <a:p>
                      <a:pPr algn="ctr" fontAlgn="b"/>
                      <a:r>
                        <a:rPr lang="en-US" sz="1400" b="0"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0</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5,27</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11,79</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22,32</a:t>
                      </a:r>
                    </a:p>
                  </a:txBody>
                  <a:tcPr marL="9525" marR="9525" marT="9525" marB="0" anchor="b"/>
                </a:tc>
                <a:extLst>
                  <a:ext uri="{0D108BD9-81ED-4DB2-BD59-A6C34878D82A}">
                    <a16:rowId xmlns:a16="http://schemas.microsoft.com/office/drawing/2014/main" val="1228580516"/>
                  </a:ext>
                </a:extLst>
              </a:tr>
              <a:tr h="297429">
                <a:tc>
                  <a:txBody>
                    <a:bodyPr/>
                    <a:lstStyle/>
                    <a:p>
                      <a:pPr algn="ctr" fontAlgn="b"/>
                      <a:r>
                        <a:rPr lang="en-US" sz="1400" b="1"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KIM Growth VN30 ETF</a:t>
                      </a:r>
                    </a:p>
                  </a:txBody>
                  <a:tcPr marL="6350" marR="6350" marT="6350" marB="0" anchor="b"/>
                </a:tc>
                <a:tc>
                  <a:txBody>
                    <a:bodyPr/>
                    <a:lstStyle/>
                    <a:p>
                      <a:pPr algn="ctr" fontAlgn="b"/>
                      <a:r>
                        <a:rPr lang="en-US" sz="1400" b="0"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0</a:t>
                      </a:r>
                    </a:p>
                  </a:txBody>
                  <a:tcPr marL="9525" marR="9525" marT="9525" marB="0" anchor="b"/>
                </a:tc>
                <a:tc>
                  <a:txBody>
                    <a:bodyPr/>
                    <a:lstStyle/>
                    <a:p>
                      <a:pPr algn="ctr" fontAlgn="b"/>
                      <a:r>
                        <a:rPr lang="en-US" sz="1400" b="0"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0</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0,46</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8,75</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8,75</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8,75</a:t>
                      </a:r>
                    </a:p>
                  </a:txBody>
                  <a:tcPr marL="9525" marR="9525" marT="9525" marB="0" anchor="b"/>
                </a:tc>
                <a:extLst>
                  <a:ext uri="{0D108BD9-81ED-4DB2-BD59-A6C34878D82A}">
                    <a16:rowId xmlns:a16="http://schemas.microsoft.com/office/drawing/2014/main" val="972709982"/>
                  </a:ext>
                </a:extLst>
              </a:tr>
              <a:tr h="297429">
                <a:tc>
                  <a:txBody>
                    <a:bodyPr/>
                    <a:lstStyle/>
                    <a:p>
                      <a:pPr algn="ctr" fontAlgn="b"/>
                      <a:r>
                        <a:rPr lang="en-US" sz="1400" b="1"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KIM Growth VNFINSELECT ETF</a:t>
                      </a:r>
                    </a:p>
                  </a:txBody>
                  <a:tcPr marL="6350" marR="6350" marT="6350"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0</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0,06</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0,06</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0,98</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0,98</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1,04</a:t>
                      </a:r>
                    </a:p>
                  </a:txBody>
                  <a:tcPr marL="9525" marR="9525" marT="9525" marB="0" anchor="b"/>
                </a:tc>
                <a:extLst>
                  <a:ext uri="{0D108BD9-81ED-4DB2-BD59-A6C34878D82A}">
                    <a16:rowId xmlns:a16="http://schemas.microsoft.com/office/drawing/2014/main" val="1650167494"/>
                  </a:ext>
                </a:extLst>
              </a:tr>
              <a:tr h="297429">
                <a:tc>
                  <a:txBody>
                    <a:bodyPr/>
                    <a:lstStyle/>
                    <a:p>
                      <a:pPr algn="ctr" fontAlgn="b"/>
                      <a:r>
                        <a:rPr lang="en-US" sz="1400" b="1"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SSIAM VN30 ETF</a:t>
                      </a:r>
                    </a:p>
                  </a:txBody>
                  <a:tcPr marL="6350" marR="6350" marT="6350" marB="0" anchor="b"/>
                </a:tc>
                <a:tc>
                  <a:txBody>
                    <a:bodyPr/>
                    <a:lstStyle/>
                    <a:p>
                      <a:pPr algn="ctr" fontAlgn="b"/>
                      <a:r>
                        <a:rPr lang="en-US" sz="1400" b="0"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0</a:t>
                      </a:r>
                    </a:p>
                  </a:txBody>
                  <a:tcPr marL="9525" marR="9525" marT="9525" marB="0" anchor="b"/>
                </a:tc>
                <a:tc>
                  <a:txBody>
                    <a:bodyPr/>
                    <a:lstStyle/>
                    <a:p>
                      <a:pPr algn="ctr" fontAlgn="b"/>
                      <a:r>
                        <a:rPr lang="en-US" sz="1400" b="0"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0</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0,08</a:t>
                      </a:r>
                    </a:p>
                  </a:txBody>
                  <a:tcPr marL="9525" marR="9525" marT="9525" marB="0" anchor="b"/>
                </a:tc>
                <a:tc>
                  <a:txBody>
                    <a:bodyPr/>
                    <a:lstStyle/>
                    <a:p>
                      <a:pPr algn="ctr" fontAlgn="b"/>
                      <a:r>
                        <a:rPr lang="en-US" sz="1400" b="0" i="0" u="none" strike="noStrike">
                          <a:solidFill>
                            <a:srgbClr val="9C0006"/>
                          </a:solidFill>
                          <a:effectLst/>
                          <a:latin typeface="Roboto" panose="02000000000000000000" pitchFamily="2" charset="0"/>
                          <a:ea typeface="Roboto" panose="02000000000000000000" pitchFamily="2" charset="0"/>
                          <a:cs typeface="Roboto" panose="02000000000000000000" pitchFamily="2" charset="0"/>
                        </a:rPr>
                        <a:t>-0,38</a:t>
                      </a:r>
                    </a:p>
                  </a:txBody>
                  <a:tcPr marL="9525" marR="9525" marT="9525" marB="0" anchor="b"/>
                </a:tc>
                <a:tc>
                  <a:txBody>
                    <a:bodyPr/>
                    <a:lstStyle/>
                    <a:p>
                      <a:pPr algn="ctr" fontAlgn="b"/>
                      <a:r>
                        <a:rPr lang="en-US" sz="1400" b="0" i="0" u="none" strike="noStrike">
                          <a:solidFill>
                            <a:srgbClr val="9C0006"/>
                          </a:solidFill>
                          <a:effectLst/>
                          <a:latin typeface="Roboto" panose="02000000000000000000" pitchFamily="2" charset="0"/>
                          <a:ea typeface="Roboto" panose="02000000000000000000" pitchFamily="2" charset="0"/>
                          <a:cs typeface="Roboto" panose="02000000000000000000" pitchFamily="2" charset="0"/>
                        </a:rPr>
                        <a:t>-3,92</a:t>
                      </a:r>
                    </a:p>
                  </a:txBody>
                  <a:tcPr marL="9525" marR="9525" marT="9525" marB="0" anchor="b"/>
                </a:tc>
                <a:tc>
                  <a:txBody>
                    <a:bodyPr/>
                    <a:lstStyle/>
                    <a:p>
                      <a:pPr algn="ctr" fontAlgn="b"/>
                      <a:r>
                        <a:rPr lang="en-US" sz="1400" b="0" i="0" u="none" strike="noStrike">
                          <a:solidFill>
                            <a:srgbClr val="9C0006"/>
                          </a:solidFill>
                          <a:effectLst/>
                          <a:latin typeface="Roboto" panose="02000000000000000000" pitchFamily="2" charset="0"/>
                          <a:ea typeface="Roboto" panose="02000000000000000000" pitchFamily="2" charset="0"/>
                          <a:cs typeface="Roboto" panose="02000000000000000000" pitchFamily="2" charset="0"/>
                        </a:rPr>
                        <a:t>-1,79</a:t>
                      </a:r>
                    </a:p>
                  </a:txBody>
                  <a:tcPr marL="9525" marR="9525" marT="9525" marB="0" anchor="b"/>
                </a:tc>
                <a:extLst>
                  <a:ext uri="{0D108BD9-81ED-4DB2-BD59-A6C34878D82A}">
                    <a16:rowId xmlns:a16="http://schemas.microsoft.com/office/drawing/2014/main" val="3544970484"/>
                  </a:ext>
                </a:extLst>
              </a:tr>
              <a:tr h="297429">
                <a:tc>
                  <a:txBody>
                    <a:bodyPr/>
                    <a:lstStyle/>
                    <a:p>
                      <a:pPr algn="ctr" fontAlgn="b"/>
                      <a:r>
                        <a:rPr lang="en-US" sz="1400" b="1" i="0" u="none" strike="noStrike" dirty="0" err="1">
                          <a:solidFill>
                            <a:srgbClr val="005992"/>
                          </a:solidFill>
                          <a:effectLst/>
                          <a:latin typeface="Roboto" panose="02000000000000000000" pitchFamily="2" charset="0"/>
                          <a:ea typeface="Roboto" panose="02000000000000000000" pitchFamily="2" charset="0"/>
                          <a:cs typeface="Roboto" panose="02000000000000000000" pitchFamily="2" charset="0"/>
                        </a:rPr>
                        <a:t>SSIAM</a:t>
                      </a:r>
                      <a:r>
                        <a:rPr lang="en-US" sz="1400" b="1"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 </a:t>
                      </a:r>
                      <a:r>
                        <a:rPr lang="en-US" sz="1400" b="1" i="0" u="none" strike="noStrike" dirty="0" err="1">
                          <a:solidFill>
                            <a:srgbClr val="005992"/>
                          </a:solidFill>
                          <a:effectLst/>
                          <a:latin typeface="Roboto" panose="02000000000000000000" pitchFamily="2" charset="0"/>
                          <a:ea typeface="Roboto" panose="02000000000000000000" pitchFamily="2" charset="0"/>
                          <a:cs typeface="Roboto" panose="02000000000000000000" pitchFamily="2" charset="0"/>
                        </a:rPr>
                        <a:t>VNX50</a:t>
                      </a:r>
                      <a:r>
                        <a:rPr lang="en-US" sz="1400" b="1"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 ETF</a:t>
                      </a:r>
                    </a:p>
                  </a:txBody>
                  <a:tcPr marL="6350" marR="6350" marT="6350"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0</a:t>
                      </a:r>
                    </a:p>
                  </a:txBody>
                  <a:tcPr marL="9525" marR="9525" marT="9525" marB="0" anchor="b"/>
                </a:tc>
                <a:tc>
                  <a:txBody>
                    <a:bodyPr/>
                    <a:lstStyle/>
                    <a:p>
                      <a:pPr algn="ctr" fontAlgn="b"/>
                      <a:r>
                        <a:rPr lang="en-US" sz="1400" b="0" i="0" u="none" strike="noStrike">
                          <a:solidFill>
                            <a:srgbClr val="9C0006"/>
                          </a:solidFill>
                          <a:effectLst/>
                          <a:latin typeface="Roboto" panose="02000000000000000000" pitchFamily="2" charset="0"/>
                          <a:ea typeface="Roboto" panose="02000000000000000000" pitchFamily="2" charset="0"/>
                          <a:cs typeface="Roboto" panose="02000000000000000000" pitchFamily="2" charset="0"/>
                        </a:rPr>
                        <a:t>-1,56</a:t>
                      </a:r>
                    </a:p>
                  </a:txBody>
                  <a:tcPr marL="9525" marR="9525" marT="9525" marB="0" anchor="b"/>
                </a:tc>
                <a:tc>
                  <a:txBody>
                    <a:bodyPr/>
                    <a:lstStyle/>
                    <a:p>
                      <a:pPr algn="ctr" fontAlgn="b"/>
                      <a:r>
                        <a:rPr lang="en-US" sz="1400" b="0" i="0" u="none" strike="noStrike">
                          <a:solidFill>
                            <a:srgbClr val="9C0006"/>
                          </a:solidFill>
                          <a:effectLst/>
                          <a:latin typeface="Roboto" panose="02000000000000000000" pitchFamily="2" charset="0"/>
                          <a:ea typeface="Roboto" panose="02000000000000000000" pitchFamily="2" charset="0"/>
                          <a:cs typeface="Roboto" panose="02000000000000000000" pitchFamily="2" charset="0"/>
                        </a:rPr>
                        <a:t>-2,74</a:t>
                      </a:r>
                    </a:p>
                  </a:txBody>
                  <a:tcPr marL="9525" marR="9525" marT="9525" marB="0" anchor="b"/>
                </a:tc>
                <a:tc>
                  <a:txBody>
                    <a:bodyPr/>
                    <a:lstStyle/>
                    <a:p>
                      <a:pPr algn="ctr" fontAlgn="b"/>
                      <a:r>
                        <a:rPr lang="en-US" sz="1400" b="0" i="0" u="none" strike="noStrike">
                          <a:solidFill>
                            <a:srgbClr val="9C0006"/>
                          </a:solidFill>
                          <a:effectLst/>
                          <a:latin typeface="Roboto" panose="02000000000000000000" pitchFamily="2" charset="0"/>
                          <a:ea typeface="Roboto" panose="02000000000000000000" pitchFamily="2" charset="0"/>
                          <a:cs typeface="Roboto" panose="02000000000000000000" pitchFamily="2" charset="0"/>
                        </a:rPr>
                        <a:t>-4,7</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18,74</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69,27</a:t>
                      </a:r>
                    </a:p>
                  </a:txBody>
                  <a:tcPr marL="9525" marR="9525" marT="9525" marB="0" anchor="b"/>
                </a:tc>
                <a:extLst>
                  <a:ext uri="{0D108BD9-81ED-4DB2-BD59-A6C34878D82A}">
                    <a16:rowId xmlns:a16="http://schemas.microsoft.com/office/drawing/2014/main" val="789982562"/>
                  </a:ext>
                </a:extLst>
              </a:tr>
              <a:tr h="297429">
                <a:tc>
                  <a:txBody>
                    <a:bodyPr/>
                    <a:lstStyle/>
                    <a:p>
                      <a:pPr algn="ctr" fontAlgn="b"/>
                      <a:r>
                        <a:rPr lang="en-US" sz="1400" b="1"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SSIAM VNFIN LEAD ETF</a:t>
                      </a:r>
                    </a:p>
                  </a:txBody>
                  <a:tcPr marL="6350" marR="6350" marT="6350" marB="0" anchor="b"/>
                </a:tc>
                <a:tc>
                  <a:txBody>
                    <a:bodyPr/>
                    <a:lstStyle/>
                    <a:p>
                      <a:pPr algn="ctr" fontAlgn="b"/>
                      <a:r>
                        <a:rPr lang="en-US" sz="1400" b="0"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0</a:t>
                      </a:r>
                    </a:p>
                  </a:txBody>
                  <a:tcPr marL="9525" marR="9525" marT="9525" marB="0" anchor="b"/>
                </a:tc>
                <a:tc>
                  <a:txBody>
                    <a:bodyPr/>
                    <a:lstStyle/>
                    <a:p>
                      <a:pPr algn="ctr" fontAlgn="b"/>
                      <a:r>
                        <a:rPr lang="en-US" sz="1400" b="0" i="0" u="none" strike="noStrike">
                          <a:solidFill>
                            <a:srgbClr val="9C0006"/>
                          </a:solidFill>
                          <a:effectLst/>
                          <a:latin typeface="Roboto" panose="02000000000000000000" pitchFamily="2" charset="0"/>
                          <a:ea typeface="Roboto" panose="02000000000000000000" pitchFamily="2" charset="0"/>
                          <a:cs typeface="Roboto" panose="02000000000000000000" pitchFamily="2" charset="0"/>
                        </a:rPr>
                        <a:t>-12,74</a:t>
                      </a:r>
                    </a:p>
                  </a:txBody>
                  <a:tcPr marL="9525" marR="9525" marT="9525" marB="0" anchor="b"/>
                </a:tc>
                <a:tc>
                  <a:txBody>
                    <a:bodyPr/>
                    <a:lstStyle/>
                    <a:p>
                      <a:pPr algn="ctr" fontAlgn="b"/>
                      <a:r>
                        <a:rPr lang="en-US" sz="1400" b="0" i="0" u="none" strike="noStrike">
                          <a:solidFill>
                            <a:srgbClr val="9C0006"/>
                          </a:solidFill>
                          <a:effectLst/>
                          <a:latin typeface="Roboto" panose="02000000000000000000" pitchFamily="2" charset="0"/>
                          <a:ea typeface="Roboto" panose="02000000000000000000" pitchFamily="2" charset="0"/>
                          <a:cs typeface="Roboto" panose="02000000000000000000" pitchFamily="2" charset="0"/>
                        </a:rPr>
                        <a:t>-33,11</a:t>
                      </a:r>
                    </a:p>
                  </a:txBody>
                  <a:tcPr marL="9525" marR="9525" marT="9525" marB="0" anchor="b"/>
                </a:tc>
                <a:tc>
                  <a:txBody>
                    <a:bodyPr/>
                    <a:lstStyle/>
                    <a:p>
                      <a:pPr algn="ctr" fontAlgn="b"/>
                      <a:r>
                        <a:rPr lang="en-US" sz="1400" b="0" i="0" u="none" strike="noStrike">
                          <a:solidFill>
                            <a:srgbClr val="9C0006"/>
                          </a:solidFill>
                          <a:effectLst/>
                          <a:latin typeface="Roboto" panose="02000000000000000000" pitchFamily="2" charset="0"/>
                          <a:ea typeface="Roboto" panose="02000000000000000000" pitchFamily="2" charset="0"/>
                          <a:cs typeface="Roboto" panose="02000000000000000000" pitchFamily="2" charset="0"/>
                        </a:rPr>
                        <a:t>-28,5</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84,64</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444,22</a:t>
                      </a:r>
                    </a:p>
                  </a:txBody>
                  <a:tcPr marL="9525" marR="9525" marT="9525" marB="0" anchor="b"/>
                </a:tc>
                <a:extLst>
                  <a:ext uri="{0D108BD9-81ED-4DB2-BD59-A6C34878D82A}">
                    <a16:rowId xmlns:a16="http://schemas.microsoft.com/office/drawing/2014/main" val="1327345976"/>
                  </a:ext>
                </a:extLst>
              </a:tr>
              <a:tr h="297429">
                <a:tc>
                  <a:txBody>
                    <a:bodyPr/>
                    <a:lstStyle/>
                    <a:p>
                      <a:pPr algn="ctr" fontAlgn="b"/>
                      <a:r>
                        <a:rPr lang="en-US" sz="1400" b="1" i="0" u="none" strike="noStrike" dirty="0" err="1">
                          <a:solidFill>
                            <a:srgbClr val="005992"/>
                          </a:solidFill>
                          <a:effectLst/>
                          <a:latin typeface="Roboto" panose="02000000000000000000" pitchFamily="2" charset="0"/>
                          <a:ea typeface="Roboto" panose="02000000000000000000" pitchFamily="2" charset="0"/>
                          <a:cs typeface="Roboto" panose="02000000000000000000" pitchFamily="2" charset="0"/>
                        </a:rPr>
                        <a:t>DCVFMVN</a:t>
                      </a:r>
                      <a:r>
                        <a:rPr lang="en-US" sz="1400" b="1"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 Diamond ETF</a:t>
                      </a:r>
                    </a:p>
                  </a:txBody>
                  <a:tcPr marL="6350" marR="6350" marT="6350"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0</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1,95</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2,33</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4,69</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4,94</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9,77</a:t>
                      </a:r>
                    </a:p>
                  </a:txBody>
                  <a:tcPr marL="9525" marR="9525" marT="9525" marB="0" anchor="b"/>
                </a:tc>
                <a:extLst>
                  <a:ext uri="{0D108BD9-81ED-4DB2-BD59-A6C34878D82A}">
                    <a16:rowId xmlns:a16="http://schemas.microsoft.com/office/drawing/2014/main" val="66810637"/>
                  </a:ext>
                </a:extLst>
              </a:tr>
              <a:tr h="297429">
                <a:tc>
                  <a:txBody>
                    <a:bodyPr/>
                    <a:lstStyle/>
                    <a:p>
                      <a:pPr algn="ctr" fontAlgn="b"/>
                      <a:r>
                        <a:rPr lang="en-US" sz="1400" b="1"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Global X MSCI Vietnam ETF</a:t>
                      </a:r>
                    </a:p>
                  </a:txBody>
                  <a:tcPr marL="6350" marR="6350" marT="6350" marB="0" anchor="b"/>
                </a:tc>
                <a:tc>
                  <a:txBody>
                    <a:bodyPr/>
                    <a:lstStyle/>
                    <a:p>
                      <a:pPr algn="ctr" fontAlgn="b"/>
                      <a:r>
                        <a:rPr lang="en-US" sz="1400" b="0"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0</a:t>
                      </a:r>
                    </a:p>
                  </a:txBody>
                  <a:tcPr marL="9525" marR="9525" marT="9525" marB="0" anchor="b"/>
                </a:tc>
                <a:tc>
                  <a:txBody>
                    <a:bodyPr/>
                    <a:lstStyle/>
                    <a:p>
                      <a:pPr algn="ctr" fontAlgn="b"/>
                      <a:r>
                        <a:rPr lang="en-US" sz="1400" b="0"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0</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1,49</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92,49</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214,45</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201,27</a:t>
                      </a:r>
                    </a:p>
                  </a:txBody>
                  <a:tcPr marL="9525" marR="9525" marT="9525" marB="0" anchor="b"/>
                </a:tc>
                <a:extLst>
                  <a:ext uri="{0D108BD9-81ED-4DB2-BD59-A6C34878D82A}">
                    <a16:rowId xmlns:a16="http://schemas.microsoft.com/office/drawing/2014/main" val="2546538302"/>
                  </a:ext>
                </a:extLst>
              </a:tr>
              <a:tr h="297429">
                <a:tc>
                  <a:txBody>
                    <a:bodyPr/>
                    <a:lstStyle/>
                    <a:p>
                      <a:pPr algn="ctr" fontAlgn="b"/>
                      <a:r>
                        <a:rPr lang="en-US" sz="1400" b="1" i="0" u="none" strike="noStrike" dirty="0" err="1">
                          <a:solidFill>
                            <a:srgbClr val="005992"/>
                          </a:solidFill>
                          <a:effectLst/>
                          <a:latin typeface="Roboto" panose="02000000000000000000" pitchFamily="2" charset="0"/>
                          <a:ea typeface="Roboto" panose="02000000000000000000" pitchFamily="2" charset="0"/>
                          <a:cs typeface="Roboto" panose="02000000000000000000" pitchFamily="2" charset="0"/>
                        </a:rPr>
                        <a:t>VanEck</a:t>
                      </a:r>
                      <a:r>
                        <a:rPr lang="en-US" sz="1400" b="1"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 Vietnam ETF</a:t>
                      </a:r>
                    </a:p>
                  </a:txBody>
                  <a:tcPr marL="6350" marR="6350" marT="6350" marB="0" anchor="b"/>
                </a:tc>
                <a:tc>
                  <a:txBody>
                    <a:bodyPr/>
                    <a:lstStyle/>
                    <a:p>
                      <a:pPr algn="ctr" fontAlgn="b"/>
                      <a:r>
                        <a:rPr lang="en-US" sz="1400" b="0"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0</a:t>
                      </a:r>
                    </a:p>
                  </a:txBody>
                  <a:tcPr marL="9525" marR="9525" marT="9525" marB="0" anchor="b"/>
                </a:tc>
                <a:tc>
                  <a:txBody>
                    <a:bodyPr/>
                    <a:lstStyle/>
                    <a:p>
                      <a:pPr algn="ctr" fontAlgn="b"/>
                      <a:r>
                        <a:rPr lang="en-US" sz="1400" b="0"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0</a:t>
                      </a:r>
                    </a:p>
                  </a:txBody>
                  <a:tcPr marL="9525" marR="9525" marT="9525" marB="0" anchor="b"/>
                </a:tc>
                <a:tc>
                  <a:txBody>
                    <a:bodyPr/>
                    <a:lstStyle/>
                    <a:p>
                      <a:pPr algn="ctr" fontAlgn="b"/>
                      <a:r>
                        <a:rPr lang="en-US" sz="1400" b="0" i="0" u="none" strike="noStrike">
                          <a:solidFill>
                            <a:srgbClr val="9C0006"/>
                          </a:solidFill>
                          <a:effectLst/>
                          <a:latin typeface="Roboto" panose="02000000000000000000" pitchFamily="2" charset="0"/>
                          <a:ea typeface="Roboto" panose="02000000000000000000" pitchFamily="2" charset="0"/>
                          <a:cs typeface="Roboto" panose="02000000000000000000" pitchFamily="2" charset="0"/>
                        </a:rPr>
                        <a:t>-0,82</a:t>
                      </a:r>
                    </a:p>
                  </a:txBody>
                  <a:tcPr marL="9525" marR="9525" marT="9525" marB="0" anchor="b"/>
                </a:tc>
                <a:tc>
                  <a:txBody>
                    <a:bodyPr/>
                    <a:lstStyle/>
                    <a:p>
                      <a:pPr algn="ctr" fontAlgn="b"/>
                      <a:r>
                        <a:rPr lang="en-US" sz="1400" b="0" i="0" u="none" strike="noStrike">
                          <a:solidFill>
                            <a:srgbClr val="9C0006"/>
                          </a:solidFill>
                          <a:effectLst/>
                          <a:latin typeface="Roboto" panose="02000000000000000000" pitchFamily="2" charset="0"/>
                          <a:ea typeface="Roboto" panose="02000000000000000000" pitchFamily="2" charset="0"/>
                          <a:cs typeface="Roboto" panose="02000000000000000000" pitchFamily="2" charset="0"/>
                        </a:rPr>
                        <a:t>-0,38</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4,94</a:t>
                      </a:r>
                    </a:p>
                  </a:txBody>
                  <a:tcPr marL="9525" marR="9525" marT="9525" marB="0" anchor="b"/>
                </a:tc>
                <a:tc>
                  <a:txBody>
                    <a:bodyPr/>
                    <a:lstStyle/>
                    <a:p>
                      <a:pPr algn="ctr" fontAlgn="b"/>
                      <a:r>
                        <a:rPr lang="en-US" sz="1400" b="0" i="0" u="none" strike="noStrike" dirty="0">
                          <a:solidFill>
                            <a:srgbClr val="006100"/>
                          </a:solidFill>
                          <a:effectLst/>
                          <a:latin typeface="Roboto" panose="02000000000000000000" pitchFamily="2" charset="0"/>
                          <a:ea typeface="Roboto" panose="02000000000000000000" pitchFamily="2" charset="0"/>
                          <a:cs typeface="Roboto" panose="02000000000000000000" pitchFamily="2" charset="0"/>
                        </a:rPr>
                        <a:t>1,04</a:t>
                      </a:r>
                    </a:p>
                  </a:txBody>
                  <a:tcPr marL="9525" marR="9525" marT="9525" marB="0" anchor="b"/>
                </a:tc>
                <a:extLst>
                  <a:ext uri="{0D108BD9-81ED-4DB2-BD59-A6C34878D82A}">
                    <a16:rowId xmlns:a16="http://schemas.microsoft.com/office/drawing/2014/main" val="2351214160"/>
                  </a:ext>
                </a:extLst>
              </a:tr>
            </a:tbl>
          </a:graphicData>
        </a:graphic>
      </p:graphicFrame>
    </p:spTree>
    <p:extLst>
      <p:ext uri="{BB962C8B-B14F-4D97-AF65-F5344CB8AC3E}">
        <p14:creationId xmlns:p14="http://schemas.microsoft.com/office/powerpoint/2010/main" val="16880988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5C34540-FDE6-0498-5C60-7AC8796E1C7B}"/>
              </a:ext>
            </a:extLst>
          </p:cNvPr>
          <p:cNvSpPr txBox="1"/>
          <p:nvPr/>
        </p:nvSpPr>
        <p:spPr>
          <a:xfrm>
            <a:off x="2796620" y="258025"/>
            <a:ext cx="6830002" cy="430887"/>
          </a:xfrm>
          <a:prstGeom prst="rect">
            <a:avLst/>
          </a:prstGeom>
          <a:noFill/>
        </p:spPr>
        <p:txBody>
          <a:bodyPr wrap="square" rtlCol="0">
            <a:spAutoFit/>
          </a:bodyPr>
          <a:lstStyle/>
          <a:p>
            <a:pPr algn="ctr"/>
            <a:r>
              <a:rPr lang="en-US" sz="2200" b="1" dirty="0">
                <a:solidFill>
                  <a:srgbClr val="005992"/>
                </a:solidFill>
                <a:latin typeface="Roboto" pitchFamily="2" charset="0"/>
                <a:ea typeface="Roboto" pitchFamily="2" charset="0"/>
              </a:rPr>
              <a:t>TOP CỔ PHIẾU TĂNG – GIẢM GIÁ</a:t>
            </a:r>
            <a:endParaRPr lang="en-GB" sz="2200" b="1" dirty="0">
              <a:solidFill>
                <a:srgbClr val="005992"/>
              </a:solidFill>
              <a:latin typeface="Roboto" pitchFamily="2" charset="0"/>
              <a:ea typeface="Roboto" pitchFamily="2" charset="0"/>
            </a:endParaRPr>
          </a:p>
        </p:txBody>
      </p:sp>
      <p:graphicFrame>
        <p:nvGraphicFramePr>
          <p:cNvPr id="4" name="Table 4">
            <a:extLst>
              <a:ext uri="{FF2B5EF4-FFF2-40B4-BE49-F238E27FC236}">
                <a16:creationId xmlns:a16="http://schemas.microsoft.com/office/drawing/2014/main" id="{AB831A68-079E-B5BA-F0E2-381A6C32A87D}"/>
              </a:ext>
            </a:extLst>
          </p:cNvPr>
          <p:cNvGraphicFramePr>
            <a:graphicFrameLocks noGrp="1"/>
          </p:cNvGraphicFramePr>
          <p:nvPr>
            <p:extLst>
              <p:ext uri="{D42A27DB-BD31-4B8C-83A1-F6EECF244321}">
                <p14:modId xmlns:p14="http://schemas.microsoft.com/office/powerpoint/2010/main" val="2932641266"/>
              </p:ext>
            </p:extLst>
          </p:nvPr>
        </p:nvGraphicFramePr>
        <p:xfrm>
          <a:off x="992852" y="901906"/>
          <a:ext cx="4930428" cy="2733469"/>
        </p:xfrm>
        <a:graphic>
          <a:graphicData uri="http://schemas.openxmlformats.org/drawingml/2006/table">
            <a:tbl>
              <a:tblPr firstRow="1" bandRow="1">
                <a:tableStyleId>{5C22544A-7EE6-4342-B048-85BDC9FD1C3A}</a:tableStyleId>
              </a:tblPr>
              <a:tblGrid>
                <a:gridCol w="913793">
                  <a:extLst>
                    <a:ext uri="{9D8B030D-6E8A-4147-A177-3AD203B41FA5}">
                      <a16:colId xmlns:a16="http://schemas.microsoft.com/office/drawing/2014/main" val="1220127908"/>
                    </a:ext>
                  </a:extLst>
                </a:gridCol>
                <a:gridCol w="1067405">
                  <a:extLst>
                    <a:ext uri="{9D8B030D-6E8A-4147-A177-3AD203B41FA5}">
                      <a16:colId xmlns:a16="http://schemas.microsoft.com/office/drawing/2014/main" val="1572807494"/>
                    </a:ext>
                  </a:extLst>
                </a:gridCol>
                <a:gridCol w="1719438">
                  <a:extLst>
                    <a:ext uri="{9D8B030D-6E8A-4147-A177-3AD203B41FA5}">
                      <a16:colId xmlns:a16="http://schemas.microsoft.com/office/drawing/2014/main" val="1798963698"/>
                    </a:ext>
                  </a:extLst>
                </a:gridCol>
                <a:gridCol w="1229792">
                  <a:extLst>
                    <a:ext uri="{9D8B030D-6E8A-4147-A177-3AD203B41FA5}">
                      <a16:colId xmlns:a16="http://schemas.microsoft.com/office/drawing/2014/main" val="3509903932"/>
                    </a:ext>
                  </a:extLst>
                </a:gridCol>
              </a:tblGrid>
              <a:tr h="307827">
                <a:tc gridSpan="4">
                  <a:txBody>
                    <a:bodyPr/>
                    <a:lstStyle/>
                    <a:p>
                      <a:pPr algn="ctr"/>
                      <a:r>
                        <a:rPr lang="en-GB" sz="1200" dirty="0">
                          <a:solidFill>
                            <a:srgbClr val="005992"/>
                          </a:solidFill>
                          <a:latin typeface="Roboto" panose="02000000000000000000" pitchFamily="2" charset="0"/>
                          <a:ea typeface="Roboto" panose="02000000000000000000" pitchFamily="2" charset="0"/>
                        </a:rPr>
                        <a:t>HSX: </a:t>
                      </a:r>
                      <a:r>
                        <a:rPr lang="en-GB" sz="1200" dirty="0">
                          <a:solidFill>
                            <a:schemeClr val="bg1"/>
                          </a:solidFill>
                          <a:latin typeface="Roboto" panose="02000000000000000000" pitchFamily="2" charset="0"/>
                          <a:ea typeface="Roboto" panose="02000000000000000000" pitchFamily="2" charset="0"/>
                        </a:rPr>
                        <a:t>Top 10 CP </a:t>
                      </a:r>
                      <a:r>
                        <a:rPr lang="en-GB" sz="1200" dirty="0" err="1">
                          <a:solidFill>
                            <a:schemeClr val="bg1"/>
                          </a:solidFill>
                          <a:latin typeface="Roboto" panose="02000000000000000000" pitchFamily="2" charset="0"/>
                          <a:ea typeface="Roboto" panose="02000000000000000000" pitchFamily="2" charset="0"/>
                        </a:rPr>
                        <a:t>tăng</a:t>
                      </a:r>
                      <a:r>
                        <a:rPr lang="en-GB" sz="1200" dirty="0">
                          <a:solidFill>
                            <a:schemeClr val="bg1"/>
                          </a:solidFill>
                          <a:latin typeface="Roboto" panose="02000000000000000000" pitchFamily="2" charset="0"/>
                          <a:ea typeface="Roboto" panose="02000000000000000000" pitchFamily="2" charset="0"/>
                        </a:rPr>
                        <a:t> </a:t>
                      </a:r>
                      <a:r>
                        <a:rPr lang="en-GB" sz="1200" dirty="0" err="1">
                          <a:solidFill>
                            <a:schemeClr val="bg1"/>
                          </a:solidFill>
                          <a:latin typeface="Roboto" panose="02000000000000000000" pitchFamily="2" charset="0"/>
                          <a:ea typeface="Roboto" panose="02000000000000000000" pitchFamily="2" charset="0"/>
                        </a:rPr>
                        <a:t>nhiều</a:t>
                      </a:r>
                      <a:r>
                        <a:rPr lang="en-GB" sz="1200" dirty="0">
                          <a:solidFill>
                            <a:schemeClr val="bg1"/>
                          </a:solidFill>
                          <a:latin typeface="Roboto" panose="02000000000000000000" pitchFamily="2" charset="0"/>
                          <a:ea typeface="Roboto" panose="02000000000000000000" pitchFamily="2" charset="0"/>
                        </a:rPr>
                        <a:t> </a:t>
                      </a:r>
                      <a:r>
                        <a:rPr lang="en-GB" sz="1200" dirty="0" err="1">
                          <a:solidFill>
                            <a:schemeClr val="bg1"/>
                          </a:solidFill>
                          <a:latin typeface="Roboto" panose="02000000000000000000" pitchFamily="2" charset="0"/>
                          <a:ea typeface="Roboto" panose="02000000000000000000" pitchFamily="2" charset="0"/>
                        </a:rPr>
                        <a:t>nhất</a:t>
                      </a:r>
                      <a:r>
                        <a:rPr lang="en-GB" sz="1200" dirty="0">
                          <a:solidFill>
                            <a:schemeClr val="bg1"/>
                          </a:solidFill>
                          <a:latin typeface="Roboto" panose="02000000000000000000" pitchFamily="2" charset="0"/>
                          <a:ea typeface="Roboto" panose="02000000000000000000" pitchFamily="2" charset="0"/>
                        </a:rPr>
                        <a:t> </a:t>
                      </a:r>
                      <a:r>
                        <a:rPr lang="en-GB" sz="1200" dirty="0" err="1">
                          <a:solidFill>
                            <a:schemeClr val="bg1"/>
                          </a:solidFill>
                          <a:latin typeface="Roboto" panose="02000000000000000000" pitchFamily="2" charset="0"/>
                          <a:ea typeface="Roboto" panose="02000000000000000000" pitchFamily="2" charset="0"/>
                        </a:rPr>
                        <a:t>trong</a:t>
                      </a:r>
                      <a:r>
                        <a:rPr lang="en-GB" sz="1200" dirty="0">
                          <a:solidFill>
                            <a:schemeClr val="bg1"/>
                          </a:solidFill>
                          <a:latin typeface="Roboto" panose="02000000000000000000" pitchFamily="2" charset="0"/>
                          <a:ea typeface="Roboto" panose="02000000000000000000" pitchFamily="2" charset="0"/>
                        </a:rPr>
                        <a:t> </a:t>
                      </a:r>
                      <a:r>
                        <a:rPr lang="en-GB" sz="1200" dirty="0" err="1">
                          <a:solidFill>
                            <a:schemeClr val="bg1"/>
                          </a:solidFill>
                          <a:latin typeface="Roboto" panose="02000000000000000000" pitchFamily="2" charset="0"/>
                          <a:ea typeface="Roboto" panose="02000000000000000000" pitchFamily="2" charset="0"/>
                        </a:rPr>
                        <a:t>ngày</a:t>
                      </a:r>
                      <a:endParaRPr lang="en-GB" sz="1200" dirty="0">
                        <a:solidFill>
                          <a:schemeClr val="bg1"/>
                        </a:solidFill>
                        <a:latin typeface="Roboto" panose="02000000000000000000" pitchFamily="2" charset="0"/>
                        <a:ea typeface="Roboto" panose="02000000000000000000" pitchFamily="2" charset="0"/>
                      </a:endParaRPr>
                    </a:p>
                  </a:txBody>
                  <a:tcPr anchor="ctr">
                    <a:solidFill>
                      <a:srgbClr val="005992"/>
                    </a:solidFill>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1516096809"/>
                  </a:ext>
                </a:extLst>
              </a:tr>
              <a:tr h="228542">
                <a:tc>
                  <a:txBody>
                    <a:bodyPr/>
                    <a:lstStyle/>
                    <a:p>
                      <a:pPr algn="ctr" fontAlgn="ctr"/>
                      <a:r>
                        <a:rPr lang="en-GB" sz="1200" b="1" i="0" u="none" strike="noStrike" dirty="0" err="1">
                          <a:solidFill>
                            <a:srgbClr val="005992"/>
                          </a:solidFill>
                          <a:effectLst/>
                          <a:latin typeface="Roboto" panose="02000000000000000000" pitchFamily="2" charset="0"/>
                          <a:ea typeface="Roboto" panose="02000000000000000000" pitchFamily="2" charset="0"/>
                        </a:rPr>
                        <a:t>Mã</a:t>
                      </a:r>
                      <a:r>
                        <a:rPr lang="en-GB" sz="1200" b="1" i="0" u="none" strike="noStrike" dirty="0">
                          <a:solidFill>
                            <a:srgbClr val="005992"/>
                          </a:solidFill>
                          <a:effectLst/>
                          <a:latin typeface="Roboto" panose="02000000000000000000" pitchFamily="2" charset="0"/>
                          <a:ea typeface="Roboto" panose="02000000000000000000" pitchFamily="2" charset="0"/>
                        </a:rPr>
                        <a:t> CK</a:t>
                      </a:r>
                    </a:p>
                  </a:txBody>
                  <a:tcPr marL="7620" marR="7620" marT="7620" marB="0" anchor="ctr">
                    <a:solidFill>
                      <a:schemeClr val="bg1"/>
                    </a:solidFill>
                  </a:tcPr>
                </a:tc>
                <a:tc>
                  <a:txBody>
                    <a:bodyPr/>
                    <a:lstStyle/>
                    <a:p>
                      <a:pPr algn="ctr" fontAlgn="ctr"/>
                      <a:r>
                        <a:rPr lang="en-GB" sz="1200" b="1" i="0" u="none" strike="noStrike" dirty="0" err="1">
                          <a:solidFill>
                            <a:srgbClr val="005992"/>
                          </a:solidFill>
                          <a:effectLst/>
                          <a:latin typeface="Roboto" panose="02000000000000000000" pitchFamily="2" charset="0"/>
                          <a:ea typeface="Roboto" panose="02000000000000000000" pitchFamily="2" charset="0"/>
                        </a:rPr>
                        <a:t>Giá</a:t>
                      </a:r>
                      <a:r>
                        <a:rPr lang="en-GB" sz="1200" b="1" i="0" u="none" strike="noStrike" dirty="0">
                          <a:solidFill>
                            <a:srgbClr val="005992"/>
                          </a:solidFill>
                          <a:effectLst/>
                          <a:latin typeface="Roboto" panose="02000000000000000000" pitchFamily="2" charset="0"/>
                          <a:ea typeface="Roboto" panose="02000000000000000000" pitchFamily="2" charset="0"/>
                        </a:rPr>
                        <a:t> </a:t>
                      </a:r>
                      <a:r>
                        <a:rPr lang="en-GB" sz="1200" b="1" i="0" u="none" strike="noStrike" dirty="0" err="1">
                          <a:solidFill>
                            <a:srgbClr val="005992"/>
                          </a:solidFill>
                          <a:effectLst/>
                          <a:latin typeface="Roboto" panose="02000000000000000000" pitchFamily="2" charset="0"/>
                          <a:ea typeface="Roboto" panose="02000000000000000000" pitchFamily="2" charset="0"/>
                        </a:rPr>
                        <a:t>đóng</a:t>
                      </a:r>
                      <a:r>
                        <a:rPr lang="en-GB" sz="1200" b="1" i="0" u="none" strike="noStrike" dirty="0">
                          <a:solidFill>
                            <a:srgbClr val="005992"/>
                          </a:solidFill>
                          <a:effectLst/>
                          <a:latin typeface="Roboto" panose="02000000000000000000" pitchFamily="2" charset="0"/>
                          <a:ea typeface="Roboto" panose="02000000000000000000" pitchFamily="2" charset="0"/>
                        </a:rPr>
                        <a:t> </a:t>
                      </a:r>
                      <a:r>
                        <a:rPr lang="en-GB" sz="1200" b="1" i="0" u="none" strike="noStrike" dirty="0" err="1">
                          <a:solidFill>
                            <a:srgbClr val="005992"/>
                          </a:solidFill>
                          <a:effectLst/>
                          <a:latin typeface="Roboto" panose="02000000000000000000" pitchFamily="2" charset="0"/>
                          <a:ea typeface="Roboto" panose="02000000000000000000" pitchFamily="2" charset="0"/>
                        </a:rPr>
                        <a:t>cửa</a:t>
                      </a:r>
                      <a:endParaRPr lang="en-GB" sz="1200" b="1" i="0" u="none" strike="noStrike" dirty="0">
                        <a:solidFill>
                          <a:srgbClr val="005992"/>
                        </a:solidFill>
                        <a:effectLst/>
                        <a:latin typeface="Roboto" panose="02000000000000000000" pitchFamily="2" charset="0"/>
                        <a:ea typeface="Roboto" panose="02000000000000000000" pitchFamily="2" charset="0"/>
                      </a:endParaRPr>
                    </a:p>
                  </a:txBody>
                  <a:tcPr marL="7620" marR="7620" marT="7620" marB="0" anchor="ctr">
                    <a:solidFill>
                      <a:schemeClr val="bg1"/>
                    </a:solidFill>
                  </a:tcPr>
                </a:tc>
                <a:tc>
                  <a:txBody>
                    <a:bodyPr/>
                    <a:lstStyle/>
                    <a:p>
                      <a:pPr algn="ctr" fontAlgn="ctr"/>
                      <a:r>
                        <a:rPr lang="vi-VN" sz="1200" b="1" i="0" u="none" strike="noStrike" dirty="0">
                          <a:solidFill>
                            <a:srgbClr val="005992"/>
                          </a:solidFill>
                          <a:effectLst/>
                          <a:latin typeface="Roboto" panose="02000000000000000000" pitchFamily="2" charset="0"/>
                          <a:ea typeface="Roboto" panose="02000000000000000000" pitchFamily="2" charset="0"/>
                        </a:rPr>
                        <a:t>Tổng khối lượng (CP)</a:t>
                      </a:r>
                    </a:p>
                  </a:txBody>
                  <a:tcPr marL="7620" marR="7620" marT="7620" marB="0" anchor="ctr">
                    <a:solidFill>
                      <a:schemeClr val="bg1"/>
                    </a:solidFill>
                  </a:tcPr>
                </a:tc>
                <a:tc>
                  <a:txBody>
                    <a:bodyPr/>
                    <a:lstStyle/>
                    <a:p>
                      <a:pPr algn="ctr" fontAlgn="ctr"/>
                      <a:r>
                        <a:rPr lang="en-GB" sz="1200" b="1" i="0" u="none" strike="noStrike" dirty="0" err="1">
                          <a:solidFill>
                            <a:srgbClr val="005992"/>
                          </a:solidFill>
                          <a:effectLst/>
                          <a:latin typeface="Roboto" panose="02000000000000000000" pitchFamily="2" charset="0"/>
                          <a:ea typeface="Roboto" panose="02000000000000000000" pitchFamily="2" charset="0"/>
                        </a:rPr>
                        <a:t>Thay</a:t>
                      </a:r>
                      <a:r>
                        <a:rPr lang="en-GB" sz="1200" b="1" i="0" u="none" strike="noStrike" dirty="0">
                          <a:solidFill>
                            <a:srgbClr val="005992"/>
                          </a:solidFill>
                          <a:effectLst/>
                          <a:latin typeface="Roboto" panose="02000000000000000000" pitchFamily="2" charset="0"/>
                          <a:ea typeface="Roboto" panose="02000000000000000000" pitchFamily="2" charset="0"/>
                        </a:rPr>
                        <a:t> </a:t>
                      </a:r>
                      <a:r>
                        <a:rPr lang="en-GB" sz="1200" b="1" i="0" u="none" strike="noStrike" dirty="0" err="1">
                          <a:solidFill>
                            <a:srgbClr val="005992"/>
                          </a:solidFill>
                          <a:effectLst/>
                          <a:latin typeface="Roboto" panose="02000000000000000000" pitchFamily="2" charset="0"/>
                          <a:ea typeface="Roboto" panose="02000000000000000000" pitchFamily="2" charset="0"/>
                        </a:rPr>
                        <a:t>đổi</a:t>
                      </a:r>
                      <a:endParaRPr lang="en-GB" sz="1200" b="1" i="0" u="none" strike="noStrike" dirty="0">
                        <a:solidFill>
                          <a:srgbClr val="005992"/>
                        </a:solidFill>
                        <a:effectLst/>
                        <a:latin typeface="Roboto" panose="02000000000000000000" pitchFamily="2" charset="0"/>
                        <a:ea typeface="Roboto" panose="02000000000000000000" pitchFamily="2" charset="0"/>
                      </a:endParaRPr>
                    </a:p>
                  </a:txBody>
                  <a:tcPr marL="7620" marR="7620" marT="7620" marB="0" anchor="ctr">
                    <a:solidFill>
                      <a:schemeClr val="bg1"/>
                    </a:solidFill>
                  </a:tcPr>
                </a:tc>
                <a:extLst>
                  <a:ext uri="{0D108BD9-81ED-4DB2-BD59-A6C34878D82A}">
                    <a16:rowId xmlns:a16="http://schemas.microsoft.com/office/drawing/2014/main" val="2161759870"/>
                  </a:ext>
                </a:extLst>
              </a:tr>
              <a:tr h="0">
                <a:tc>
                  <a:txBody>
                    <a:bodyPr/>
                    <a:lstStyle/>
                    <a:p>
                      <a:pPr algn="ctr" fontAlgn="b"/>
                      <a:r>
                        <a:rPr lang="en-US" sz="1400" b="1"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BSI</a:t>
                      </a:r>
                    </a:p>
                  </a:txBody>
                  <a:tcPr marL="6350" marR="6350" marT="6350"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34.450</a:t>
                      </a:r>
                    </a:p>
                  </a:txBody>
                  <a:tcPr marL="6350" marR="6350" marT="6350" marB="0" anchor="b"/>
                </a:tc>
                <a:tc>
                  <a:txBody>
                    <a:bodyPr/>
                    <a:lstStyle/>
                    <a:p>
                      <a:pPr algn="ctr" fontAlgn="b"/>
                      <a:r>
                        <a:rPr lang="en-US" sz="1400" b="0"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 3.184.100</a:t>
                      </a:r>
                    </a:p>
                  </a:txBody>
                  <a:tcPr marL="6350" marR="6350" marT="6350" marB="0" anchor="b"/>
                </a:tc>
                <a:tc>
                  <a:txBody>
                    <a:bodyPr/>
                    <a:lstStyle/>
                    <a:p>
                      <a:pPr algn="ctr" fontAlgn="b"/>
                      <a:r>
                        <a:rPr lang="en-US" sz="1400" b="0" i="0" u="none" strike="noStrike" dirty="0">
                          <a:solidFill>
                            <a:srgbClr val="00B050"/>
                          </a:solidFill>
                          <a:effectLst/>
                          <a:latin typeface="Roboto" panose="02000000000000000000" pitchFamily="2" charset="0"/>
                          <a:ea typeface="Roboto" panose="02000000000000000000" pitchFamily="2" charset="0"/>
                          <a:cs typeface="Roboto" panose="02000000000000000000" pitchFamily="2" charset="0"/>
                        </a:rPr>
                        <a:t>6,99%</a:t>
                      </a:r>
                    </a:p>
                  </a:txBody>
                  <a:tcPr marL="6350" marR="6350" marT="6350" marB="0" anchor="b"/>
                </a:tc>
                <a:extLst>
                  <a:ext uri="{0D108BD9-81ED-4DB2-BD59-A6C34878D82A}">
                    <a16:rowId xmlns:a16="http://schemas.microsoft.com/office/drawing/2014/main" val="2798645831"/>
                  </a:ext>
                </a:extLst>
              </a:tr>
              <a:tr h="0">
                <a:tc>
                  <a:txBody>
                    <a:bodyPr/>
                    <a:lstStyle/>
                    <a:p>
                      <a:pPr algn="ctr" fontAlgn="b"/>
                      <a:r>
                        <a:rPr lang="en-US" sz="1400" b="1"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VAF</a:t>
                      </a:r>
                    </a:p>
                  </a:txBody>
                  <a:tcPr marL="6350" marR="6350" marT="6350"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11.550</a:t>
                      </a:r>
                    </a:p>
                  </a:txBody>
                  <a:tcPr marL="6350" marR="6350" marT="6350" marB="0" anchor="b"/>
                </a:tc>
                <a:tc>
                  <a:txBody>
                    <a:bodyPr/>
                    <a:lstStyle/>
                    <a:p>
                      <a:pPr algn="ctr" fontAlgn="b"/>
                      <a:r>
                        <a:rPr lang="en-US" sz="1400" b="0"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 5.500</a:t>
                      </a:r>
                    </a:p>
                  </a:txBody>
                  <a:tcPr marL="6350" marR="6350" marT="6350" marB="0" anchor="b"/>
                </a:tc>
                <a:tc>
                  <a:txBody>
                    <a:bodyPr/>
                    <a:lstStyle/>
                    <a:p>
                      <a:pPr algn="ctr" fontAlgn="b"/>
                      <a:r>
                        <a:rPr lang="en-US" sz="1400" b="0" i="0" u="none" strike="noStrike">
                          <a:solidFill>
                            <a:srgbClr val="00B050"/>
                          </a:solidFill>
                          <a:effectLst/>
                          <a:latin typeface="Roboto" panose="02000000000000000000" pitchFamily="2" charset="0"/>
                          <a:ea typeface="Roboto" panose="02000000000000000000" pitchFamily="2" charset="0"/>
                          <a:cs typeface="Roboto" panose="02000000000000000000" pitchFamily="2" charset="0"/>
                        </a:rPr>
                        <a:t>6,94%</a:t>
                      </a:r>
                    </a:p>
                  </a:txBody>
                  <a:tcPr marL="6350" marR="6350" marT="6350" marB="0" anchor="b"/>
                </a:tc>
                <a:extLst>
                  <a:ext uri="{0D108BD9-81ED-4DB2-BD59-A6C34878D82A}">
                    <a16:rowId xmlns:a16="http://schemas.microsoft.com/office/drawing/2014/main" val="880414218"/>
                  </a:ext>
                </a:extLst>
              </a:tr>
              <a:tr h="213768">
                <a:tc>
                  <a:txBody>
                    <a:bodyPr/>
                    <a:lstStyle/>
                    <a:p>
                      <a:pPr algn="ctr" fontAlgn="b"/>
                      <a:r>
                        <a:rPr lang="en-US" sz="1400" b="1"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FTS</a:t>
                      </a:r>
                    </a:p>
                  </a:txBody>
                  <a:tcPr marL="6350" marR="6350" marT="6350"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35.450</a:t>
                      </a:r>
                    </a:p>
                  </a:txBody>
                  <a:tcPr marL="6350" marR="6350" marT="6350" marB="0" anchor="b"/>
                </a:tc>
                <a:tc>
                  <a:txBody>
                    <a:bodyPr/>
                    <a:lstStyle/>
                    <a:p>
                      <a:pPr algn="ctr" fontAlgn="b"/>
                      <a:r>
                        <a:rPr lang="en-US" sz="1400" b="0"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 2.885.800</a:t>
                      </a:r>
                    </a:p>
                  </a:txBody>
                  <a:tcPr marL="6350" marR="6350" marT="6350" marB="0" anchor="b"/>
                </a:tc>
                <a:tc>
                  <a:txBody>
                    <a:bodyPr/>
                    <a:lstStyle/>
                    <a:p>
                      <a:pPr algn="ctr" fontAlgn="b"/>
                      <a:r>
                        <a:rPr lang="en-US" sz="1400" b="0" i="0" u="none" strike="noStrike" dirty="0">
                          <a:solidFill>
                            <a:srgbClr val="00B050"/>
                          </a:solidFill>
                          <a:effectLst/>
                          <a:latin typeface="Roboto" panose="02000000000000000000" pitchFamily="2" charset="0"/>
                          <a:ea typeface="Roboto" panose="02000000000000000000" pitchFamily="2" charset="0"/>
                          <a:cs typeface="Roboto" panose="02000000000000000000" pitchFamily="2" charset="0"/>
                        </a:rPr>
                        <a:t>6,94%</a:t>
                      </a:r>
                    </a:p>
                  </a:txBody>
                  <a:tcPr marL="6350" marR="6350" marT="6350" marB="0" anchor="b"/>
                </a:tc>
                <a:extLst>
                  <a:ext uri="{0D108BD9-81ED-4DB2-BD59-A6C34878D82A}">
                    <a16:rowId xmlns:a16="http://schemas.microsoft.com/office/drawing/2014/main" val="2849275858"/>
                  </a:ext>
                </a:extLst>
              </a:tr>
              <a:tr h="213768">
                <a:tc>
                  <a:txBody>
                    <a:bodyPr/>
                    <a:lstStyle/>
                    <a:p>
                      <a:pPr algn="ctr" fontAlgn="b"/>
                      <a:r>
                        <a:rPr lang="en-US" sz="1400" b="1" i="0" u="none" strike="noStrike" dirty="0" err="1">
                          <a:solidFill>
                            <a:srgbClr val="005992"/>
                          </a:solidFill>
                          <a:effectLst/>
                          <a:latin typeface="Roboto" panose="02000000000000000000" pitchFamily="2" charset="0"/>
                          <a:ea typeface="Roboto" panose="02000000000000000000" pitchFamily="2" charset="0"/>
                          <a:cs typeface="Roboto" panose="02000000000000000000" pitchFamily="2" charset="0"/>
                        </a:rPr>
                        <a:t>HCM</a:t>
                      </a:r>
                      <a:endParaRPr lang="en-US" sz="1400" b="1"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endParaRPr>
                    </a:p>
                  </a:txBody>
                  <a:tcPr marL="6350" marR="6350" marT="6350"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32.700</a:t>
                      </a:r>
                    </a:p>
                  </a:txBody>
                  <a:tcPr marL="6350" marR="6350" marT="6350" marB="0" anchor="b"/>
                </a:tc>
                <a:tc>
                  <a:txBody>
                    <a:bodyPr/>
                    <a:lstStyle/>
                    <a:p>
                      <a:pPr algn="ctr" fontAlgn="b"/>
                      <a:r>
                        <a:rPr lang="en-US" sz="1400" b="0"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 13.793.500</a:t>
                      </a:r>
                    </a:p>
                  </a:txBody>
                  <a:tcPr marL="6350" marR="6350" marT="6350" marB="0" anchor="b"/>
                </a:tc>
                <a:tc>
                  <a:txBody>
                    <a:bodyPr/>
                    <a:lstStyle/>
                    <a:p>
                      <a:pPr algn="ctr" fontAlgn="b"/>
                      <a:r>
                        <a:rPr lang="en-US" sz="1400" b="0" i="0" u="none" strike="noStrike">
                          <a:solidFill>
                            <a:srgbClr val="00B050"/>
                          </a:solidFill>
                          <a:effectLst/>
                          <a:latin typeface="Roboto" panose="02000000000000000000" pitchFamily="2" charset="0"/>
                          <a:ea typeface="Roboto" panose="02000000000000000000" pitchFamily="2" charset="0"/>
                          <a:cs typeface="Roboto" panose="02000000000000000000" pitchFamily="2" charset="0"/>
                        </a:rPr>
                        <a:t>6,86%</a:t>
                      </a:r>
                    </a:p>
                  </a:txBody>
                  <a:tcPr marL="6350" marR="6350" marT="6350" marB="0" anchor="b"/>
                </a:tc>
                <a:extLst>
                  <a:ext uri="{0D108BD9-81ED-4DB2-BD59-A6C34878D82A}">
                    <a16:rowId xmlns:a16="http://schemas.microsoft.com/office/drawing/2014/main" val="2654512588"/>
                  </a:ext>
                </a:extLst>
              </a:tr>
              <a:tr h="213768">
                <a:tc>
                  <a:txBody>
                    <a:bodyPr/>
                    <a:lstStyle/>
                    <a:p>
                      <a:pPr algn="ctr" fontAlgn="b"/>
                      <a:r>
                        <a:rPr lang="en-US" sz="1400" b="1"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CTS</a:t>
                      </a:r>
                    </a:p>
                  </a:txBody>
                  <a:tcPr marL="6350" marR="6350" marT="6350" marB="0" anchor="b"/>
                </a:tc>
                <a:tc>
                  <a:txBody>
                    <a:bodyPr/>
                    <a:lstStyle/>
                    <a:p>
                      <a:pPr algn="ctr" fontAlgn="b"/>
                      <a:r>
                        <a:rPr lang="en-US" sz="1400" b="0"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28.150</a:t>
                      </a:r>
                    </a:p>
                  </a:txBody>
                  <a:tcPr marL="6350" marR="6350" marT="6350" marB="0" anchor="b"/>
                </a:tc>
                <a:tc>
                  <a:txBody>
                    <a:bodyPr/>
                    <a:lstStyle/>
                    <a:p>
                      <a:pPr algn="ctr" fontAlgn="b"/>
                      <a:r>
                        <a:rPr lang="en-US" sz="1400" b="0"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 3.659.400</a:t>
                      </a:r>
                    </a:p>
                  </a:txBody>
                  <a:tcPr marL="6350" marR="6350" marT="6350" marB="0" anchor="b"/>
                </a:tc>
                <a:tc>
                  <a:txBody>
                    <a:bodyPr/>
                    <a:lstStyle/>
                    <a:p>
                      <a:pPr algn="ctr" fontAlgn="b"/>
                      <a:r>
                        <a:rPr lang="en-US" sz="1400" b="0" i="0" u="none" strike="noStrike" dirty="0">
                          <a:solidFill>
                            <a:srgbClr val="00B050"/>
                          </a:solidFill>
                          <a:effectLst/>
                          <a:latin typeface="Roboto" panose="02000000000000000000" pitchFamily="2" charset="0"/>
                          <a:ea typeface="Roboto" panose="02000000000000000000" pitchFamily="2" charset="0"/>
                          <a:cs typeface="Roboto" panose="02000000000000000000" pitchFamily="2" charset="0"/>
                        </a:rPr>
                        <a:t>6,83%</a:t>
                      </a:r>
                    </a:p>
                  </a:txBody>
                  <a:tcPr marL="6350" marR="6350" marT="6350" marB="0" anchor="b"/>
                </a:tc>
                <a:extLst>
                  <a:ext uri="{0D108BD9-81ED-4DB2-BD59-A6C34878D82A}">
                    <a16:rowId xmlns:a16="http://schemas.microsoft.com/office/drawing/2014/main" val="127106423"/>
                  </a:ext>
                </a:extLst>
              </a:tr>
              <a:tr h="213768">
                <a:tc>
                  <a:txBody>
                    <a:bodyPr/>
                    <a:lstStyle/>
                    <a:p>
                      <a:pPr algn="ctr" fontAlgn="b"/>
                      <a:r>
                        <a:rPr lang="en-US" sz="1400" b="1"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ORS</a:t>
                      </a:r>
                    </a:p>
                  </a:txBody>
                  <a:tcPr marL="6350" marR="6350" marT="6350"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19.200</a:t>
                      </a:r>
                    </a:p>
                  </a:txBody>
                  <a:tcPr marL="6350" marR="6350" marT="6350" marB="0" anchor="b"/>
                </a:tc>
                <a:tc>
                  <a:txBody>
                    <a:bodyPr/>
                    <a:lstStyle/>
                    <a:p>
                      <a:pPr algn="ctr" fontAlgn="b"/>
                      <a:r>
                        <a:rPr lang="en-US" sz="1400" b="0"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 4.225.300</a:t>
                      </a:r>
                    </a:p>
                  </a:txBody>
                  <a:tcPr marL="6350" marR="6350" marT="6350" marB="0" anchor="b"/>
                </a:tc>
                <a:tc>
                  <a:txBody>
                    <a:bodyPr/>
                    <a:lstStyle/>
                    <a:p>
                      <a:pPr algn="ctr" fontAlgn="b"/>
                      <a:r>
                        <a:rPr lang="en-US" sz="1400" b="0" i="0" u="none" strike="noStrike">
                          <a:solidFill>
                            <a:srgbClr val="00B050"/>
                          </a:solidFill>
                          <a:effectLst/>
                          <a:latin typeface="Roboto" panose="02000000000000000000" pitchFamily="2" charset="0"/>
                          <a:ea typeface="Roboto" panose="02000000000000000000" pitchFamily="2" charset="0"/>
                          <a:cs typeface="Roboto" panose="02000000000000000000" pitchFamily="2" charset="0"/>
                        </a:rPr>
                        <a:t>6,08%</a:t>
                      </a:r>
                    </a:p>
                  </a:txBody>
                  <a:tcPr marL="6350" marR="6350" marT="6350" marB="0" anchor="b"/>
                </a:tc>
                <a:extLst>
                  <a:ext uri="{0D108BD9-81ED-4DB2-BD59-A6C34878D82A}">
                    <a16:rowId xmlns:a16="http://schemas.microsoft.com/office/drawing/2014/main" val="2244091360"/>
                  </a:ext>
                </a:extLst>
              </a:tr>
              <a:tr h="213768">
                <a:tc>
                  <a:txBody>
                    <a:bodyPr/>
                    <a:lstStyle/>
                    <a:p>
                      <a:pPr algn="ctr" fontAlgn="b"/>
                      <a:r>
                        <a:rPr lang="en-US" sz="1400" b="1"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SPM</a:t>
                      </a:r>
                    </a:p>
                  </a:txBody>
                  <a:tcPr marL="6350" marR="6350" marT="6350"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15.000</a:t>
                      </a:r>
                    </a:p>
                  </a:txBody>
                  <a:tcPr marL="6350" marR="6350" marT="6350" marB="0" anchor="b"/>
                </a:tc>
                <a:tc>
                  <a:txBody>
                    <a:bodyPr/>
                    <a:lstStyle/>
                    <a:p>
                      <a:pPr algn="ctr" fontAlgn="b"/>
                      <a:r>
                        <a:rPr lang="en-US" sz="1400" b="0"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 1.700</a:t>
                      </a:r>
                    </a:p>
                  </a:txBody>
                  <a:tcPr marL="6350" marR="6350" marT="6350" marB="0" anchor="b"/>
                </a:tc>
                <a:tc>
                  <a:txBody>
                    <a:bodyPr/>
                    <a:lstStyle/>
                    <a:p>
                      <a:pPr algn="ctr" fontAlgn="b"/>
                      <a:r>
                        <a:rPr lang="en-US" sz="1400" b="0" i="0" u="none" strike="noStrike" dirty="0">
                          <a:solidFill>
                            <a:srgbClr val="00B050"/>
                          </a:solidFill>
                          <a:effectLst/>
                          <a:latin typeface="Roboto" panose="02000000000000000000" pitchFamily="2" charset="0"/>
                          <a:ea typeface="Roboto" panose="02000000000000000000" pitchFamily="2" charset="0"/>
                          <a:cs typeface="Roboto" panose="02000000000000000000" pitchFamily="2" charset="0"/>
                        </a:rPr>
                        <a:t>6,01%</a:t>
                      </a:r>
                    </a:p>
                  </a:txBody>
                  <a:tcPr marL="6350" marR="6350" marT="6350" marB="0" anchor="b"/>
                </a:tc>
                <a:extLst>
                  <a:ext uri="{0D108BD9-81ED-4DB2-BD59-A6C34878D82A}">
                    <a16:rowId xmlns:a16="http://schemas.microsoft.com/office/drawing/2014/main" val="595132390"/>
                  </a:ext>
                </a:extLst>
              </a:tr>
              <a:tr h="213768">
                <a:tc>
                  <a:txBody>
                    <a:bodyPr/>
                    <a:lstStyle/>
                    <a:p>
                      <a:pPr algn="ctr" fontAlgn="b"/>
                      <a:r>
                        <a:rPr lang="en-US" sz="1400" b="1"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VND</a:t>
                      </a:r>
                    </a:p>
                  </a:txBody>
                  <a:tcPr marL="6350" marR="6350" marT="6350"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23.500</a:t>
                      </a:r>
                    </a:p>
                  </a:txBody>
                  <a:tcPr marL="6350" marR="6350" marT="6350" marB="0" anchor="b"/>
                </a:tc>
                <a:tc>
                  <a:txBody>
                    <a:bodyPr/>
                    <a:lstStyle/>
                    <a:p>
                      <a:pPr algn="ctr" fontAlgn="b"/>
                      <a:r>
                        <a:rPr lang="en-US" sz="1400" b="0"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 34.463.800</a:t>
                      </a:r>
                    </a:p>
                  </a:txBody>
                  <a:tcPr marL="6350" marR="6350" marT="6350" marB="0" anchor="b"/>
                </a:tc>
                <a:tc>
                  <a:txBody>
                    <a:bodyPr/>
                    <a:lstStyle/>
                    <a:p>
                      <a:pPr algn="ctr" fontAlgn="b"/>
                      <a:r>
                        <a:rPr lang="en-US" sz="1400" b="0" i="0" u="none" strike="noStrike" dirty="0">
                          <a:solidFill>
                            <a:srgbClr val="00B050"/>
                          </a:solidFill>
                          <a:effectLst/>
                          <a:latin typeface="Roboto" panose="02000000000000000000" pitchFamily="2" charset="0"/>
                          <a:ea typeface="Roboto" panose="02000000000000000000" pitchFamily="2" charset="0"/>
                          <a:cs typeface="Roboto" panose="02000000000000000000" pitchFamily="2" charset="0"/>
                        </a:rPr>
                        <a:t>4,91%</a:t>
                      </a:r>
                    </a:p>
                  </a:txBody>
                  <a:tcPr marL="6350" marR="6350" marT="6350" marB="0" anchor="b"/>
                </a:tc>
                <a:extLst>
                  <a:ext uri="{0D108BD9-81ED-4DB2-BD59-A6C34878D82A}">
                    <a16:rowId xmlns:a16="http://schemas.microsoft.com/office/drawing/2014/main" val="4014991293"/>
                  </a:ext>
                </a:extLst>
              </a:tr>
              <a:tr h="213768">
                <a:tc>
                  <a:txBody>
                    <a:bodyPr/>
                    <a:lstStyle/>
                    <a:p>
                      <a:pPr algn="ctr" fontAlgn="b"/>
                      <a:r>
                        <a:rPr lang="en-US" sz="1400" b="1" i="0" u="none" strike="noStrike" dirty="0" err="1">
                          <a:solidFill>
                            <a:srgbClr val="005992"/>
                          </a:solidFill>
                          <a:effectLst/>
                          <a:latin typeface="Roboto" panose="02000000000000000000" pitchFamily="2" charset="0"/>
                          <a:ea typeface="Roboto" panose="02000000000000000000" pitchFamily="2" charset="0"/>
                          <a:cs typeface="Roboto" panose="02000000000000000000" pitchFamily="2" charset="0"/>
                        </a:rPr>
                        <a:t>AGR</a:t>
                      </a:r>
                      <a:endParaRPr lang="en-US" sz="1400" b="1"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endParaRPr>
                    </a:p>
                  </a:txBody>
                  <a:tcPr marL="6350" marR="6350" marT="6350" marB="0" anchor="b"/>
                </a:tc>
                <a:tc>
                  <a:txBody>
                    <a:bodyPr/>
                    <a:lstStyle/>
                    <a:p>
                      <a:pPr algn="ctr" fontAlgn="b"/>
                      <a:r>
                        <a:rPr lang="en-US" sz="1400" b="0"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17.300</a:t>
                      </a:r>
                    </a:p>
                  </a:txBody>
                  <a:tcPr marL="6350" marR="6350" marT="6350" marB="0" anchor="b"/>
                </a:tc>
                <a:tc>
                  <a:txBody>
                    <a:bodyPr/>
                    <a:lstStyle/>
                    <a:p>
                      <a:pPr algn="ctr" fontAlgn="b"/>
                      <a:r>
                        <a:rPr lang="en-US" sz="1400" b="0"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 4.117.300</a:t>
                      </a:r>
                    </a:p>
                  </a:txBody>
                  <a:tcPr marL="6350" marR="6350" marT="6350" marB="0" anchor="b"/>
                </a:tc>
                <a:tc>
                  <a:txBody>
                    <a:bodyPr/>
                    <a:lstStyle/>
                    <a:p>
                      <a:pPr algn="ctr" fontAlgn="b"/>
                      <a:r>
                        <a:rPr lang="en-US" sz="1400" b="0" i="0" u="none" strike="noStrike">
                          <a:solidFill>
                            <a:srgbClr val="00B050"/>
                          </a:solidFill>
                          <a:effectLst/>
                          <a:latin typeface="Roboto" panose="02000000000000000000" pitchFamily="2" charset="0"/>
                          <a:ea typeface="Roboto" panose="02000000000000000000" pitchFamily="2" charset="0"/>
                          <a:cs typeface="Roboto" panose="02000000000000000000" pitchFamily="2" charset="0"/>
                        </a:rPr>
                        <a:t>4,85%</a:t>
                      </a:r>
                    </a:p>
                  </a:txBody>
                  <a:tcPr marL="6350" marR="6350" marT="6350" marB="0" anchor="b"/>
                </a:tc>
                <a:extLst>
                  <a:ext uri="{0D108BD9-81ED-4DB2-BD59-A6C34878D82A}">
                    <a16:rowId xmlns:a16="http://schemas.microsoft.com/office/drawing/2014/main" val="3602411929"/>
                  </a:ext>
                </a:extLst>
              </a:tr>
              <a:tr h="213768">
                <a:tc>
                  <a:txBody>
                    <a:bodyPr/>
                    <a:lstStyle/>
                    <a:p>
                      <a:pPr algn="ctr" fontAlgn="b"/>
                      <a:r>
                        <a:rPr lang="en-US" sz="1400" b="1" i="0" u="none" strike="noStrike" dirty="0" err="1">
                          <a:solidFill>
                            <a:srgbClr val="005992"/>
                          </a:solidFill>
                          <a:effectLst/>
                          <a:latin typeface="Roboto" panose="02000000000000000000" pitchFamily="2" charset="0"/>
                          <a:ea typeface="Roboto" panose="02000000000000000000" pitchFamily="2" charset="0"/>
                          <a:cs typeface="Roboto" panose="02000000000000000000" pitchFamily="2" charset="0"/>
                        </a:rPr>
                        <a:t>CKG</a:t>
                      </a:r>
                      <a:endParaRPr lang="en-US" sz="1400" b="1"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endParaRPr>
                    </a:p>
                  </a:txBody>
                  <a:tcPr marL="6350" marR="6350" marT="6350"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31.550</a:t>
                      </a:r>
                    </a:p>
                  </a:txBody>
                  <a:tcPr marL="6350" marR="6350" marT="6350" marB="0" anchor="b"/>
                </a:tc>
                <a:tc>
                  <a:txBody>
                    <a:bodyPr/>
                    <a:lstStyle/>
                    <a:p>
                      <a:pPr algn="ctr" fontAlgn="b"/>
                      <a:r>
                        <a:rPr lang="en-US" sz="1400" b="0"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 1.084.500</a:t>
                      </a:r>
                    </a:p>
                  </a:txBody>
                  <a:tcPr marL="6350" marR="6350" marT="6350" marB="0" anchor="b"/>
                </a:tc>
                <a:tc>
                  <a:txBody>
                    <a:bodyPr/>
                    <a:lstStyle/>
                    <a:p>
                      <a:pPr algn="ctr" fontAlgn="b"/>
                      <a:r>
                        <a:rPr lang="en-US" sz="1400" b="0" i="0" u="none" strike="noStrike" dirty="0">
                          <a:solidFill>
                            <a:srgbClr val="00B050"/>
                          </a:solidFill>
                          <a:effectLst/>
                          <a:latin typeface="Roboto" panose="02000000000000000000" pitchFamily="2" charset="0"/>
                          <a:ea typeface="Roboto" panose="02000000000000000000" pitchFamily="2" charset="0"/>
                          <a:cs typeface="Roboto" panose="02000000000000000000" pitchFamily="2" charset="0"/>
                        </a:rPr>
                        <a:t>4,82%</a:t>
                      </a:r>
                    </a:p>
                  </a:txBody>
                  <a:tcPr marL="6350" marR="6350" marT="6350" marB="0" anchor="b"/>
                </a:tc>
                <a:extLst>
                  <a:ext uri="{0D108BD9-81ED-4DB2-BD59-A6C34878D82A}">
                    <a16:rowId xmlns:a16="http://schemas.microsoft.com/office/drawing/2014/main" val="3142342183"/>
                  </a:ext>
                </a:extLst>
              </a:tr>
            </a:tbl>
          </a:graphicData>
        </a:graphic>
      </p:graphicFrame>
      <p:graphicFrame>
        <p:nvGraphicFramePr>
          <p:cNvPr id="7" name="Table 4">
            <a:extLst>
              <a:ext uri="{FF2B5EF4-FFF2-40B4-BE49-F238E27FC236}">
                <a16:creationId xmlns:a16="http://schemas.microsoft.com/office/drawing/2014/main" id="{7097BB72-D694-AE69-BEC8-0E6388B810EC}"/>
              </a:ext>
            </a:extLst>
          </p:cNvPr>
          <p:cNvGraphicFramePr>
            <a:graphicFrameLocks noGrp="1"/>
          </p:cNvGraphicFramePr>
          <p:nvPr>
            <p:extLst>
              <p:ext uri="{D42A27DB-BD31-4B8C-83A1-F6EECF244321}">
                <p14:modId xmlns:p14="http://schemas.microsoft.com/office/powerpoint/2010/main" val="383824338"/>
              </p:ext>
            </p:extLst>
          </p:nvPr>
        </p:nvGraphicFramePr>
        <p:xfrm>
          <a:off x="992852" y="3799935"/>
          <a:ext cx="4940588" cy="2772520"/>
        </p:xfrm>
        <a:graphic>
          <a:graphicData uri="http://schemas.openxmlformats.org/drawingml/2006/table">
            <a:tbl>
              <a:tblPr firstRow="1" bandRow="1">
                <a:tableStyleId>{5C22544A-7EE6-4342-B048-85BDC9FD1C3A}</a:tableStyleId>
              </a:tblPr>
              <a:tblGrid>
                <a:gridCol w="1017180">
                  <a:extLst>
                    <a:ext uri="{9D8B030D-6E8A-4147-A177-3AD203B41FA5}">
                      <a16:colId xmlns:a16="http://schemas.microsoft.com/office/drawing/2014/main" val="1220127908"/>
                    </a:ext>
                  </a:extLst>
                </a:gridCol>
                <a:gridCol w="1062682">
                  <a:extLst>
                    <a:ext uri="{9D8B030D-6E8A-4147-A177-3AD203B41FA5}">
                      <a16:colId xmlns:a16="http://schemas.microsoft.com/office/drawing/2014/main" val="1572807494"/>
                    </a:ext>
                  </a:extLst>
                </a:gridCol>
                <a:gridCol w="1498679">
                  <a:extLst>
                    <a:ext uri="{9D8B030D-6E8A-4147-A177-3AD203B41FA5}">
                      <a16:colId xmlns:a16="http://schemas.microsoft.com/office/drawing/2014/main" val="1798963698"/>
                    </a:ext>
                  </a:extLst>
                </a:gridCol>
                <a:gridCol w="1362047">
                  <a:extLst>
                    <a:ext uri="{9D8B030D-6E8A-4147-A177-3AD203B41FA5}">
                      <a16:colId xmlns:a16="http://schemas.microsoft.com/office/drawing/2014/main" val="3509903932"/>
                    </a:ext>
                  </a:extLst>
                </a:gridCol>
              </a:tblGrid>
              <a:tr h="298346">
                <a:tc gridSpan="4">
                  <a:txBody>
                    <a:bodyPr/>
                    <a:lstStyle/>
                    <a:p>
                      <a:pPr algn="ctr"/>
                      <a:r>
                        <a:rPr lang="en-GB" sz="1200" dirty="0">
                          <a:latin typeface="Roboto" pitchFamily="2" charset="0"/>
                          <a:ea typeface="Roboto" pitchFamily="2" charset="0"/>
                        </a:rPr>
                        <a:t>HSX: Top 10 CP </a:t>
                      </a:r>
                      <a:r>
                        <a:rPr lang="en-GB" sz="1200" dirty="0" err="1">
                          <a:latin typeface="Roboto" pitchFamily="2" charset="0"/>
                          <a:ea typeface="Roboto" pitchFamily="2" charset="0"/>
                        </a:rPr>
                        <a:t>giảm</a:t>
                      </a:r>
                      <a:r>
                        <a:rPr lang="en-GB" sz="1200" dirty="0">
                          <a:latin typeface="Roboto" pitchFamily="2" charset="0"/>
                          <a:ea typeface="Roboto" pitchFamily="2" charset="0"/>
                        </a:rPr>
                        <a:t> </a:t>
                      </a:r>
                      <a:r>
                        <a:rPr lang="en-GB" sz="1200" dirty="0" err="1">
                          <a:latin typeface="Roboto" pitchFamily="2" charset="0"/>
                          <a:ea typeface="Roboto" pitchFamily="2" charset="0"/>
                        </a:rPr>
                        <a:t>nhiều</a:t>
                      </a:r>
                      <a:r>
                        <a:rPr lang="en-GB" sz="1200" dirty="0">
                          <a:latin typeface="Roboto" pitchFamily="2" charset="0"/>
                          <a:ea typeface="Roboto" pitchFamily="2" charset="0"/>
                        </a:rPr>
                        <a:t> </a:t>
                      </a:r>
                      <a:r>
                        <a:rPr lang="en-GB" sz="1200" dirty="0" err="1">
                          <a:latin typeface="Roboto" pitchFamily="2" charset="0"/>
                          <a:ea typeface="Roboto" pitchFamily="2" charset="0"/>
                        </a:rPr>
                        <a:t>nhất</a:t>
                      </a:r>
                      <a:r>
                        <a:rPr lang="en-GB" sz="1200" dirty="0">
                          <a:latin typeface="Roboto" pitchFamily="2" charset="0"/>
                          <a:ea typeface="Roboto" pitchFamily="2" charset="0"/>
                        </a:rPr>
                        <a:t> </a:t>
                      </a:r>
                      <a:r>
                        <a:rPr lang="en-GB" sz="1200" dirty="0" err="1">
                          <a:latin typeface="Roboto" pitchFamily="2" charset="0"/>
                          <a:ea typeface="Roboto" pitchFamily="2" charset="0"/>
                        </a:rPr>
                        <a:t>trong</a:t>
                      </a:r>
                      <a:r>
                        <a:rPr lang="en-GB" sz="1200" dirty="0">
                          <a:latin typeface="Roboto" pitchFamily="2" charset="0"/>
                          <a:ea typeface="Roboto" pitchFamily="2" charset="0"/>
                        </a:rPr>
                        <a:t> </a:t>
                      </a:r>
                      <a:r>
                        <a:rPr lang="en-GB" sz="1200" dirty="0" err="1">
                          <a:latin typeface="Roboto" pitchFamily="2" charset="0"/>
                          <a:ea typeface="Roboto" pitchFamily="2" charset="0"/>
                        </a:rPr>
                        <a:t>ngày</a:t>
                      </a:r>
                      <a:endParaRPr lang="en-GB" sz="1200" dirty="0">
                        <a:latin typeface="Roboto" pitchFamily="2" charset="0"/>
                        <a:ea typeface="Roboto" pitchFamily="2" charset="0"/>
                      </a:endParaRPr>
                    </a:p>
                  </a:txBody>
                  <a:tcPr>
                    <a:solidFill>
                      <a:srgbClr val="005992"/>
                    </a:solidFill>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1516096809"/>
                  </a:ext>
                </a:extLst>
              </a:tr>
              <a:tr h="277074">
                <a:tc>
                  <a:txBody>
                    <a:bodyPr/>
                    <a:lstStyle/>
                    <a:p>
                      <a:pPr algn="ctr" fontAlgn="ctr"/>
                      <a:r>
                        <a:rPr lang="en-GB" sz="1200" b="1" i="0" u="none" strike="noStrike" dirty="0" err="1">
                          <a:solidFill>
                            <a:srgbClr val="005992"/>
                          </a:solidFill>
                          <a:effectLst/>
                          <a:latin typeface="Roboto" pitchFamily="2" charset="0"/>
                        </a:rPr>
                        <a:t>Mã</a:t>
                      </a:r>
                      <a:r>
                        <a:rPr lang="en-GB" sz="1200" b="1" i="0" u="none" strike="noStrike" dirty="0">
                          <a:solidFill>
                            <a:srgbClr val="005992"/>
                          </a:solidFill>
                          <a:effectLst/>
                          <a:latin typeface="Roboto" pitchFamily="2" charset="0"/>
                        </a:rPr>
                        <a:t> CK</a:t>
                      </a:r>
                    </a:p>
                  </a:txBody>
                  <a:tcPr marL="7620" marR="7620" marT="7620" marB="0" anchor="ctr">
                    <a:solidFill>
                      <a:schemeClr val="bg1"/>
                    </a:solidFill>
                  </a:tcPr>
                </a:tc>
                <a:tc>
                  <a:txBody>
                    <a:bodyPr/>
                    <a:lstStyle/>
                    <a:p>
                      <a:pPr algn="ctr" fontAlgn="ctr"/>
                      <a:r>
                        <a:rPr lang="en-GB" sz="1200" b="1" i="0" u="none" strike="noStrike" dirty="0" err="1">
                          <a:solidFill>
                            <a:srgbClr val="005992"/>
                          </a:solidFill>
                          <a:effectLst/>
                          <a:latin typeface="Roboto" pitchFamily="2" charset="0"/>
                        </a:rPr>
                        <a:t>Giá</a:t>
                      </a:r>
                      <a:r>
                        <a:rPr lang="en-GB" sz="1200" b="1" i="0" u="none" strike="noStrike" dirty="0">
                          <a:solidFill>
                            <a:srgbClr val="005992"/>
                          </a:solidFill>
                          <a:effectLst/>
                          <a:latin typeface="Roboto" pitchFamily="2" charset="0"/>
                        </a:rPr>
                        <a:t> </a:t>
                      </a:r>
                      <a:r>
                        <a:rPr lang="en-GB" sz="1200" b="1" i="0" u="none" strike="noStrike" dirty="0" err="1">
                          <a:solidFill>
                            <a:srgbClr val="005992"/>
                          </a:solidFill>
                          <a:effectLst/>
                          <a:latin typeface="Roboto" pitchFamily="2" charset="0"/>
                        </a:rPr>
                        <a:t>đóng</a:t>
                      </a:r>
                      <a:r>
                        <a:rPr lang="en-GB" sz="1200" b="1" i="0" u="none" strike="noStrike" dirty="0">
                          <a:solidFill>
                            <a:srgbClr val="005992"/>
                          </a:solidFill>
                          <a:effectLst/>
                          <a:latin typeface="Roboto" pitchFamily="2" charset="0"/>
                        </a:rPr>
                        <a:t> </a:t>
                      </a:r>
                      <a:r>
                        <a:rPr lang="en-GB" sz="1200" b="1" i="0" u="none" strike="noStrike" dirty="0" err="1">
                          <a:solidFill>
                            <a:srgbClr val="005992"/>
                          </a:solidFill>
                          <a:effectLst/>
                          <a:latin typeface="Roboto" pitchFamily="2" charset="0"/>
                        </a:rPr>
                        <a:t>cửa</a:t>
                      </a:r>
                      <a:endParaRPr lang="en-GB" sz="1200" b="1" i="0" u="none" strike="noStrike" dirty="0">
                        <a:solidFill>
                          <a:srgbClr val="005992"/>
                        </a:solidFill>
                        <a:effectLst/>
                        <a:latin typeface="Roboto" pitchFamily="2" charset="0"/>
                      </a:endParaRPr>
                    </a:p>
                  </a:txBody>
                  <a:tcPr marL="7620" marR="7620" marT="7620" marB="0" anchor="ctr">
                    <a:solidFill>
                      <a:schemeClr val="bg1"/>
                    </a:solidFill>
                  </a:tcPr>
                </a:tc>
                <a:tc>
                  <a:txBody>
                    <a:bodyPr/>
                    <a:lstStyle/>
                    <a:p>
                      <a:pPr algn="ctr" fontAlgn="ctr"/>
                      <a:r>
                        <a:rPr lang="vi-VN" sz="1200" b="1" i="0" u="none" strike="noStrike" dirty="0">
                          <a:solidFill>
                            <a:srgbClr val="005992"/>
                          </a:solidFill>
                          <a:effectLst/>
                          <a:latin typeface="Roboto" pitchFamily="2" charset="0"/>
                        </a:rPr>
                        <a:t>Tổng khối lượng (CP)</a:t>
                      </a:r>
                    </a:p>
                  </a:txBody>
                  <a:tcPr marL="7620" marR="7620" marT="7620" marB="0" anchor="ctr">
                    <a:solidFill>
                      <a:schemeClr val="bg1"/>
                    </a:solidFill>
                  </a:tcPr>
                </a:tc>
                <a:tc>
                  <a:txBody>
                    <a:bodyPr/>
                    <a:lstStyle/>
                    <a:p>
                      <a:pPr algn="ctr" fontAlgn="ctr"/>
                      <a:r>
                        <a:rPr lang="en-GB" sz="1200" b="1" i="0" u="none" strike="noStrike" dirty="0" err="1">
                          <a:solidFill>
                            <a:srgbClr val="005992"/>
                          </a:solidFill>
                          <a:effectLst/>
                          <a:latin typeface="Roboto" pitchFamily="2" charset="0"/>
                        </a:rPr>
                        <a:t>Thay</a:t>
                      </a:r>
                      <a:r>
                        <a:rPr lang="en-GB" sz="1200" b="1" i="0" u="none" strike="noStrike" dirty="0">
                          <a:solidFill>
                            <a:srgbClr val="005992"/>
                          </a:solidFill>
                          <a:effectLst/>
                          <a:latin typeface="Roboto" pitchFamily="2" charset="0"/>
                        </a:rPr>
                        <a:t> </a:t>
                      </a:r>
                      <a:r>
                        <a:rPr lang="en-GB" sz="1200" b="1" i="0" u="none" strike="noStrike" dirty="0" err="1">
                          <a:solidFill>
                            <a:srgbClr val="005992"/>
                          </a:solidFill>
                          <a:effectLst/>
                          <a:latin typeface="Roboto" pitchFamily="2" charset="0"/>
                        </a:rPr>
                        <a:t>đổi</a:t>
                      </a:r>
                      <a:endParaRPr lang="en-GB" sz="1200" b="1" i="0" u="none" strike="noStrike" dirty="0">
                        <a:solidFill>
                          <a:srgbClr val="005992"/>
                        </a:solidFill>
                        <a:effectLst/>
                        <a:latin typeface="Roboto" pitchFamily="2" charset="0"/>
                      </a:endParaRPr>
                    </a:p>
                  </a:txBody>
                  <a:tcPr marL="7620" marR="7620" marT="7620" marB="0" anchor="ctr">
                    <a:solidFill>
                      <a:schemeClr val="bg1"/>
                    </a:solidFill>
                  </a:tcPr>
                </a:tc>
                <a:extLst>
                  <a:ext uri="{0D108BD9-81ED-4DB2-BD59-A6C34878D82A}">
                    <a16:rowId xmlns:a16="http://schemas.microsoft.com/office/drawing/2014/main" val="2161759870"/>
                  </a:ext>
                </a:extLst>
              </a:tr>
              <a:tr h="218126">
                <a:tc>
                  <a:txBody>
                    <a:bodyPr/>
                    <a:lstStyle/>
                    <a:p>
                      <a:pPr algn="ctr" fontAlgn="b"/>
                      <a:r>
                        <a:rPr lang="en-US" sz="1400" b="1" i="0" u="none" strike="noStrike" dirty="0" err="1">
                          <a:solidFill>
                            <a:srgbClr val="005992"/>
                          </a:solidFill>
                          <a:effectLst/>
                          <a:latin typeface="Roboto" panose="02000000000000000000" pitchFamily="2" charset="0"/>
                          <a:ea typeface="Roboto" panose="02000000000000000000" pitchFamily="2" charset="0"/>
                          <a:cs typeface="Roboto" panose="02000000000000000000" pitchFamily="2" charset="0"/>
                        </a:rPr>
                        <a:t>TPC</a:t>
                      </a:r>
                      <a:endParaRPr lang="en-US" sz="1400" b="1"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endParaRPr>
                    </a:p>
                  </a:txBody>
                  <a:tcPr marL="6350" marR="6350" marT="6350"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5.320</a:t>
                      </a:r>
                    </a:p>
                  </a:txBody>
                  <a:tcPr marL="6350" marR="6350" marT="6350" marB="0" anchor="b"/>
                </a:tc>
                <a:tc>
                  <a:txBody>
                    <a:bodyPr/>
                    <a:lstStyle/>
                    <a:p>
                      <a:pPr algn="ctr" fontAlgn="b"/>
                      <a:r>
                        <a:rPr lang="en-US" sz="1400" b="0"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36.000 </a:t>
                      </a:r>
                    </a:p>
                  </a:txBody>
                  <a:tcPr marL="6350" marR="6350" marT="6350" marB="0" anchor="b"/>
                </a:tc>
                <a:tc>
                  <a:txBody>
                    <a:bodyPr/>
                    <a:lstStyle/>
                    <a:p>
                      <a:pPr algn="ctr" fontAlgn="b"/>
                      <a:r>
                        <a:rPr lang="en-US" sz="1400" b="0" i="0" u="none" strike="noStrike" dirty="0">
                          <a:solidFill>
                            <a:srgbClr val="FF0000"/>
                          </a:solidFill>
                          <a:effectLst/>
                          <a:latin typeface="Roboto" panose="02000000000000000000" pitchFamily="2" charset="0"/>
                          <a:ea typeface="Roboto" panose="02000000000000000000" pitchFamily="2" charset="0"/>
                          <a:cs typeface="Roboto" panose="02000000000000000000" pitchFamily="2" charset="0"/>
                        </a:rPr>
                        <a:t>-6,99%</a:t>
                      </a:r>
                    </a:p>
                  </a:txBody>
                  <a:tcPr marL="6350" marR="6350" marT="6350" marB="0" anchor="b"/>
                </a:tc>
                <a:extLst>
                  <a:ext uri="{0D108BD9-81ED-4DB2-BD59-A6C34878D82A}">
                    <a16:rowId xmlns:a16="http://schemas.microsoft.com/office/drawing/2014/main" val="2798645831"/>
                  </a:ext>
                </a:extLst>
              </a:tr>
              <a:tr h="218126">
                <a:tc>
                  <a:txBody>
                    <a:bodyPr/>
                    <a:lstStyle/>
                    <a:p>
                      <a:pPr algn="ctr" fontAlgn="b"/>
                      <a:r>
                        <a:rPr lang="en-US" sz="1400" b="1"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FUEFCV50</a:t>
                      </a:r>
                    </a:p>
                  </a:txBody>
                  <a:tcPr marL="6350" marR="6350" marT="6350"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13.500</a:t>
                      </a:r>
                    </a:p>
                  </a:txBody>
                  <a:tcPr marL="6350" marR="6350" marT="6350" marB="0" anchor="b"/>
                </a:tc>
                <a:tc>
                  <a:txBody>
                    <a:bodyPr/>
                    <a:lstStyle/>
                    <a:p>
                      <a:pPr algn="ctr" fontAlgn="b"/>
                      <a:r>
                        <a:rPr lang="en-US" sz="1400" b="0"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 5.700</a:t>
                      </a:r>
                    </a:p>
                  </a:txBody>
                  <a:tcPr marL="6350" marR="6350" marT="6350" marB="0" anchor="b"/>
                </a:tc>
                <a:tc>
                  <a:txBody>
                    <a:bodyPr/>
                    <a:lstStyle/>
                    <a:p>
                      <a:pPr algn="ctr" fontAlgn="b"/>
                      <a:r>
                        <a:rPr lang="en-US" sz="1400" b="0" i="0" u="none" strike="noStrike">
                          <a:solidFill>
                            <a:srgbClr val="FF0000"/>
                          </a:solidFill>
                          <a:effectLst/>
                          <a:latin typeface="Roboto" panose="02000000000000000000" pitchFamily="2" charset="0"/>
                          <a:ea typeface="Roboto" panose="02000000000000000000" pitchFamily="2" charset="0"/>
                          <a:cs typeface="Roboto" panose="02000000000000000000" pitchFamily="2" charset="0"/>
                        </a:rPr>
                        <a:t>-5,92%</a:t>
                      </a:r>
                    </a:p>
                  </a:txBody>
                  <a:tcPr marL="6350" marR="6350" marT="6350" marB="0" anchor="b"/>
                </a:tc>
                <a:extLst>
                  <a:ext uri="{0D108BD9-81ED-4DB2-BD59-A6C34878D82A}">
                    <a16:rowId xmlns:a16="http://schemas.microsoft.com/office/drawing/2014/main" val="4035649090"/>
                  </a:ext>
                </a:extLst>
              </a:tr>
              <a:tr h="218126">
                <a:tc>
                  <a:txBody>
                    <a:bodyPr/>
                    <a:lstStyle/>
                    <a:p>
                      <a:pPr algn="ctr" fontAlgn="b"/>
                      <a:r>
                        <a:rPr lang="en-US" sz="1400" b="1"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PMG</a:t>
                      </a:r>
                    </a:p>
                  </a:txBody>
                  <a:tcPr marL="6350" marR="6350" marT="6350"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9.600</a:t>
                      </a:r>
                    </a:p>
                  </a:txBody>
                  <a:tcPr marL="6350" marR="6350" marT="6350" marB="0" anchor="b"/>
                </a:tc>
                <a:tc>
                  <a:txBody>
                    <a:bodyPr/>
                    <a:lstStyle/>
                    <a:p>
                      <a:pPr algn="ctr" fontAlgn="b"/>
                      <a:r>
                        <a:rPr lang="en-US" sz="1400" b="0"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 1.000</a:t>
                      </a:r>
                    </a:p>
                  </a:txBody>
                  <a:tcPr marL="6350" marR="6350" marT="6350" marB="0" anchor="b"/>
                </a:tc>
                <a:tc>
                  <a:txBody>
                    <a:bodyPr/>
                    <a:lstStyle/>
                    <a:p>
                      <a:pPr algn="ctr" fontAlgn="b"/>
                      <a:r>
                        <a:rPr lang="en-US" sz="1400" b="0" i="0" u="none" strike="noStrike" dirty="0">
                          <a:solidFill>
                            <a:srgbClr val="FF0000"/>
                          </a:solidFill>
                          <a:effectLst/>
                          <a:latin typeface="Roboto" panose="02000000000000000000" pitchFamily="2" charset="0"/>
                          <a:ea typeface="Roboto" panose="02000000000000000000" pitchFamily="2" charset="0"/>
                          <a:cs typeface="Roboto" panose="02000000000000000000" pitchFamily="2" charset="0"/>
                        </a:rPr>
                        <a:t>-3,90%</a:t>
                      </a:r>
                    </a:p>
                  </a:txBody>
                  <a:tcPr marL="6350" marR="6350" marT="6350" marB="0" anchor="b"/>
                </a:tc>
                <a:extLst>
                  <a:ext uri="{0D108BD9-81ED-4DB2-BD59-A6C34878D82A}">
                    <a16:rowId xmlns:a16="http://schemas.microsoft.com/office/drawing/2014/main" val="3486281261"/>
                  </a:ext>
                </a:extLst>
              </a:tr>
              <a:tr h="207185">
                <a:tc>
                  <a:txBody>
                    <a:bodyPr/>
                    <a:lstStyle/>
                    <a:p>
                      <a:pPr algn="ctr" fontAlgn="b"/>
                      <a:r>
                        <a:rPr lang="en-US" sz="1400" b="1"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YEG</a:t>
                      </a:r>
                    </a:p>
                  </a:txBody>
                  <a:tcPr marL="6350" marR="6350" marT="6350"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12.600</a:t>
                      </a:r>
                    </a:p>
                  </a:txBody>
                  <a:tcPr marL="6350" marR="6350" marT="6350" marB="0" anchor="b"/>
                </a:tc>
                <a:tc>
                  <a:txBody>
                    <a:bodyPr/>
                    <a:lstStyle/>
                    <a:p>
                      <a:pPr algn="ctr" fontAlgn="b"/>
                      <a:r>
                        <a:rPr lang="en-US" sz="1400" b="0"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 122.500</a:t>
                      </a:r>
                    </a:p>
                  </a:txBody>
                  <a:tcPr marL="6350" marR="6350" marT="6350" marB="0" anchor="b"/>
                </a:tc>
                <a:tc>
                  <a:txBody>
                    <a:bodyPr/>
                    <a:lstStyle/>
                    <a:p>
                      <a:pPr algn="ctr" fontAlgn="b"/>
                      <a:r>
                        <a:rPr lang="en-US" sz="1400" b="0" i="0" u="none" strike="noStrike">
                          <a:solidFill>
                            <a:srgbClr val="FF0000"/>
                          </a:solidFill>
                          <a:effectLst/>
                          <a:latin typeface="Roboto" panose="02000000000000000000" pitchFamily="2" charset="0"/>
                          <a:ea typeface="Roboto" panose="02000000000000000000" pitchFamily="2" charset="0"/>
                          <a:cs typeface="Roboto" panose="02000000000000000000" pitchFamily="2" charset="0"/>
                        </a:rPr>
                        <a:t>-3,82%</a:t>
                      </a:r>
                    </a:p>
                  </a:txBody>
                  <a:tcPr marL="6350" marR="6350" marT="6350" marB="0" anchor="b"/>
                </a:tc>
                <a:extLst>
                  <a:ext uri="{0D108BD9-81ED-4DB2-BD59-A6C34878D82A}">
                    <a16:rowId xmlns:a16="http://schemas.microsoft.com/office/drawing/2014/main" val="880414218"/>
                  </a:ext>
                </a:extLst>
              </a:tr>
              <a:tr h="207185">
                <a:tc>
                  <a:txBody>
                    <a:bodyPr/>
                    <a:lstStyle/>
                    <a:p>
                      <a:pPr algn="ctr" fontAlgn="b"/>
                      <a:r>
                        <a:rPr lang="en-US" sz="1400" b="1" i="0" u="none" strike="noStrike" dirty="0" err="1">
                          <a:solidFill>
                            <a:srgbClr val="005992"/>
                          </a:solidFill>
                          <a:effectLst/>
                          <a:latin typeface="Roboto" panose="02000000000000000000" pitchFamily="2" charset="0"/>
                          <a:ea typeface="Roboto" panose="02000000000000000000" pitchFamily="2" charset="0"/>
                          <a:cs typeface="Roboto" panose="02000000000000000000" pitchFamily="2" charset="0"/>
                        </a:rPr>
                        <a:t>TCR</a:t>
                      </a:r>
                      <a:endParaRPr lang="en-US" sz="1400" b="1"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endParaRPr>
                    </a:p>
                  </a:txBody>
                  <a:tcPr marL="6350" marR="6350" marT="6350"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3.560</a:t>
                      </a:r>
                    </a:p>
                  </a:txBody>
                  <a:tcPr marL="6350" marR="6350" marT="6350" marB="0" anchor="b"/>
                </a:tc>
                <a:tc>
                  <a:txBody>
                    <a:bodyPr/>
                    <a:lstStyle/>
                    <a:p>
                      <a:pPr algn="ctr" fontAlgn="b"/>
                      <a:r>
                        <a:rPr lang="en-US" sz="1400" b="0"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 3.900</a:t>
                      </a:r>
                    </a:p>
                  </a:txBody>
                  <a:tcPr marL="6350" marR="6350" marT="6350" marB="0" anchor="b"/>
                </a:tc>
                <a:tc>
                  <a:txBody>
                    <a:bodyPr/>
                    <a:lstStyle/>
                    <a:p>
                      <a:pPr algn="ctr" fontAlgn="b"/>
                      <a:r>
                        <a:rPr lang="en-US" sz="1400" b="0" i="0" u="none" strike="noStrike" dirty="0">
                          <a:solidFill>
                            <a:srgbClr val="FF0000"/>
                          </a:solidFill>
                          <a:effectLst/>
                          <a:latin typeface="Roboto" panose="02000000000000000000" pitchFamily="2" charset="0"/>
                          <a:ea typeface="Roboto" panose="02000000000000000000" pitchFamily="2" charset="0"/>
                          <a:cs typeface="Roboto" panose="02000000000000000000" pitchFamily="2" charset="0"/>
                        </a:rPr>
                        <a:t>-3,78%</a:t>
                      </a:r>
                    </a:p>
                  </a:txBody>
                  <a:tcPr marL="6350" marR="6350" marT="6350" marB="0" anchor="b"/>
                </a:tc>
                <a:extLst>
                  <a:ext uri="{0D108BD9-81ED-4DB2-BD59-A6C34878D82A}">
                    <a16:rowId xmlns:a16="http://schemas.microsoft.com/office/drawing/2014/main" val="2849275858"/>
                  </a:ext>
                </a:extLst>
              </a:tr>
              <a:tr h="207185">
                <a:tc>
                  <a:txBody>
                    <a:bodyPr/>
                    <a:lstStyle/>
                    <a:p>
                      <a:pPr algn="ctr" fontAlgn="b"/>
                      <a:r>
                        <a:rPr lang="en-US" sz="1400" b="1"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ASG</a:t>
                      </a:r>
                    </a:p>
                  </a:txBody>
                  <a:tcPr marL="6350" marR="6350" marT="6350"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22.100</a:t>
                      </a:r>
                    </a:p>
                  </a:txBody>
                  <a:tcPr marL="6350" marR="6350" marT="6350" marB="0" anchor="b"/>
                </a:tc>
                <a:tc>
                  <a:txBody>
                    <a:bodyPr/>
                    <a:lstStyle/>
                    <a:p>
                      <a:pPr algn="ctr" fontAlgn="b"/>
                      <a:r>
                        <a:rPr lang="en-US" sz="1400" b="0"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 100</a:t>
                      </a:r>
                    </a:p>
                  </a:txBody>
                  <a:tcPr marL="6350" marR="6350" marT="6350" marB="0" anchor="b"/>
                </a:tc>
                <a:tc>
                  <a:txBody>
                    <a:bodyPr/>
                    <a:lstStyle/>
                    <a:p>
                      <a:pPr algn="ctr" fontAlgn="b"/>
                      <a:r>
                        <a:rPr lang="en-US" sz="1400" b="0" i="0" u="none" strike="noStrike" dirty="0">
                          <a:solidFill>
                            <a:srgbClr val="FF0000"/>
                          </a:solidFill>
                          <a:effectLst/>
                          <a:latin typeface="Roboto" panose="02000000000000000000" pitchFamily="2" charset="0"/>
                          <a:ea typeface="Roboto" panose="02000000000000000000" pitchFamily="2" charset="0"/>
                          <a:cs typeface="Roboto" panose="02000000000000000000" pitchFamily="2" charset="0"/>
                        </a:rPr>
                        <a:t>-3,49%</a:t>
                      </a:r>
                    </a:p>
                  </a:txBody>
                  <a:tcPr marL="6350" marR="6350" marT="6350" marB="0" anchor="b"/>
                </a:tc>
                <a:extLst>
                  <a:ext uri="{0D108BD9-81ED-4DB2-BD59-A6C34878D82A}">
                    <a16:rowId xmlns:a16="http://schemas.microsoft.com/office/drawing/2014/main" val="2654512588"/>
                  </a:ext>
                </a:extLst>
              </a:tr>
              <a:tr h="207185">
                <a:tc>
                  <a:txBody>
                    <a:bodyPr/>
                    <a:lstStyle/>
                    <a:p>
                      <a:pPr algn="ctr" fontAlgn="b"/>
                      <a:r>
                        <a:rPr lang="en-US" sz="1400" b="1" i="0" u="none" strike="noStrike" dirty="0" err="1">
                          <a:solidFill>
                            <a:srgbClr val="005992"/>
                          </a:solidFill>
                          <a:effectLst/>
                          <a:latin typeface="Roboto" panose="02000000000000000000" pitchFamily="2" charset="0"/>
                          <a:ea typeface="Roboto" panose="02000000000000000000" pitchFamily="2" charset="0"/>
                          <a:cs typeface="Roboto" panose="02000000000000000000" pitchFamily="2" charset="0"/>
                        </a:rPr>
                        <a:t>LM8</a:t>
                      </a:r>
                      <a:endParaRPr lang="en-US" sz="1400" b="1"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endParaRPr>
                    </a:p>
                  </a:txBody>
                  <a:tcPr marL="6350" marR="6350" marT="6350"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13.500</a:t>
                      </a:r>
                    </a:p>
                  </a:txBody>
                  <a:tcPr marL="6350" marR="6350" marT="6350" marB="0" anchor="b"/>
                </a:tc>
                <a:tc>
                  <a:txBody>
                    <a:bodyPr/>
                    <a:lstStyle/>
                    <a:p>
                      <a:pPr algn="ctr" fontAlgn="b"/>
                      <a:r>
                        <a:rPr lang="en-US" sz="1400" b="0"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 5.500</a:t>
                      </a:r>
                    </a:p>
                  </a:txBody>
                  <a:tcPr marL="6350" marR="6350" marT="6350" marB="0" anchor="b"/>
                </a:tc>
                <a:tc>
                  <a:txBody>
                    <a:bodyPr/>
                    <a:lstStyle/>
                    <a:p>
                      <a:pPr algn="ctr" fontAlgn="b"/>
                      <a:r>
                        <a:rPr lang="en-US" sz="1400" b="0" i="0" u="none" strike="noStrike" dirty="0">
                          <a:solidFill>
                            <a:srgbClr val="FF0000"/>
                          </a:solidFill>
                          <a:effectLst/>
                          <a:latin typeface="Roboto" panose="02000000000000000000" pitchFamily="2" charset="0"/>
                          <a:ea typeface="Roboto" panose="02000000000000000000" pitchFamily="2" charset="0"/>
                          <a:cs typeface="Roboto" panose="02000000000000000000" pitchFamily="2" charset="0"/>
                        </a:rPr>
                        <a:t>-3,23%</a:t>
                      </a:r>
                    </a:p>
                  </a:txBody>
                  <a:tcPr marL="6350" marR="6350" marT="6350" marB="0" anchor="b"/>
                </a:tc>
                <a:extLst>
                  <a:ext uri="{0D108BD9-81ED-4DB2-BD59-A6C34878D82A}">
                    <a16:rowId xmlns:a16="http://schemas.microsoft.com/office/drawing/2014/main" val="127106423"/>
                  </a:ext>
                </a:extLst>
              </a:tr>
              <a:tr h="207185">
                <a:tc>
                  <a:txBody>
                    <a:bodyPr/>
                    <a:lstStyle/>
                    <a:p>
                      <a:pPr algn="ctr" fontAlgn="b"/>
                      <a:r>
                        <a:rPr lang="en-US" sz="1400" b="1" i="0" u="none" strike="noStrike" dirty="0" err="1">
                          <a:solidFill>
                            <a:srgbClr val="005992"/>
                          </a:solidFill>
                          <a:effectLst/>
                          <a:latin typeface="Roboto" panose="02000000000000000000" pitchFamily="2" charset="0"/>
                          <a:ea typeface="Roboto" panose="02000000000000000000" pitchFamily="2" charset="0"/>
                          <a:cs typeface="Roboto" panose="02000000000000000000" pitchFamily="2" charset="0"/>
                        </a:rPr>
                        <a:t>TGG</a:t>
                      </a:r>
                      <a:endParaRPr lang="en-US" sz="1400" b="1"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endParaRPr>
                    </a:p>
                  </a:txBody>
                  <a:tcPr marL="6350" marR="6350" marT="6350"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3.400</a:t>
                      </a:r>
                    </a:p>
                  </a:txBody>
                  <a:tcPr marL="6350" marR="6350" marT="6350" marB="0" anchor="b"/>
                </a:tc>
                <a:tc>
                  <a:txBody>
                    <a:bodyPr/>
                    <a:lstStyle/>
                    <a:p>
                      <a:pPr algn="ctr" fontAlgn="b"/>
                      <a:r>
                        <a:rPr lang="en-US" sz="1400" b="0"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 295.900</a:t>
                      </a:r>
                    </a:p>
                  </a:txBody>
                  <a:tcPr marL="6350" marR="6350" marT="6350" marB="0" anchor="b"/>
                </a:tc>
                <a:tc>
                  <a:txBody>
                    <a:bodyPr/>
                    <a:lstStyle/>
                    <a:p>
                      <a:pPr algn="ctr" fontAlgn="b"/>
                      <a:r>
                        <a:rPr lang="en-US" sz="1400" b="0" i="0" u="none" strike="noStrike" dirty="0">
                          <a:solidFill>
                            <a:srgbClr val="FF0000"/>
                          </a:solidFill>
                          <a:effectLst/>
                          <a:latin typeface="Roboto" panose="02000000000000000000" pitchFamily="2" charset="0"/>
                          <a:ea typeface="Roboto" panose="02000000000000000000" pitchFamily="2" charset="0"/>
                          <a:cs typeface="Roboto" panose="02000000000000000000" pitchFamily="2" charset="0"/>
                        </a:rPr>
                        <a:t>-2,58%</a:t>
                      </a:r>
                    </a:p>
                  </a:txBody>
                  <a:tcPr marL="6350" marR="6350" marT="6350" marB="0" anchor="b"/>
                </a:tc>
                <a:extLst>
                  <a:ext uri="{0D108BD9-81ED-4DB2-BD59-A6C34878D82A}">
                    <a16:rowId xmlns:a16="http://schemas.microsoft.com/office/drawing/2014/main" val="2244091360"/>
                  </a:ext>
                </a:extLst>
              </a:tr>
              <a:tr h="207185">
                <a:tc>
                  <a:txBody>
                    <a:bodyPr/>
                    <a:lstStyle/>
                    <a:p>
                      <a:pPr algn="ctr" fontAlgn="b"/>
                      <a:r>
                        <a:rPr lang="en-US" sz="1400" b="1"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HBC</a:t>
                      </a:r>
                    </a:p>
                  </a:txBody>
                  <a:tcPr marL="6350" marR="6350" marT="6350"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10.050</a:t>
                      </a:r>
                    </a:p>
                  </a:txBody>
                  <a:tcPr marL="6350" marR="6350" marT="6350" marB="0" anchor="b"/>
                </a:tc>
                <a:tc>
                  <a:txBody>
                    <a:bodyPr/>
                    <a:lstStyle/>
                    <a:p>
                      <a:pPr algn="ctr" fontAlgn="b"/>
                      <a:r>
                        <a:rPr lang="en-US" sz="1400" b="0"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 3.615.400</a:t>
                      </a:r>
                    </a:p>
                  </a:txBody>
                  <a:tcPr marL="6350" marR="6350" marT="6350" marB="0" anchor="b"/>
                </a:tc>
                <a:tc>
                  <a:txBody>
                    <a:bodyPr/>
                    <a:lstStyle/>
                    <a:p>
                      <a:pPr algn="ctr" fontAlgn="b"/>
                      <a:r>
                        <a:rPr lang="en-US" sz="1400" b="0" i="0" u="none" strike="noStrike" dirty="0">
                          <a:solidFill>
                            <a:srgbClr val="FF0000"/>
                          </a:solidFill>
                          <a:effectLst/>
                          <a:latin typeface="Roboto" panose="02000000000000000000" pitchFamily="2" charset="0"/>
                          <a:ea typeface="Roboto" panose="02000000000000000000" pitchFamily="2" charset="0"/>
                          <a:cs typeface="Roboto" panose="02000000000000000000" pitchFamily="2" charset="0"/>
                        </a:rPr>
                        <a:t>-2,43%</a:t>
                      </a:r>
                    </a:p>
                  </a:txBody>
                  <a:tcPr marL="6350" marR="6350" marT="6350" marB="0" anchor="b"/>
                </a:tc>
                <a:extLst>
                  <a:ext uri="{0D108BD9-81ED-4DB2-BD59-A6C34878D82A}">
                    <a16:rowId xmlns:a16="http://schemas.microsoft.com/office/drawing/2014/main" val="595132390"/>
                  </a:ext>
                </a:extLst>
              </a:tr>
              <a:tr h="207185">
                <a:tc>
                  <a:txBody>
                    <a:bodyPr/>
                    <a:lstStyle/>
                    <a:p>
                      <a:pPr algn="ctr" fontAlgn="b"/>
                      <a:r>
                        <a:rPr lang="en-US" sz="1400" b="1" i="0" u="none" strike="noStrike" dirty="0" err="1">
                          <a:solidFill>
                            <a:srgbClr val="005992"/>
                          </a:solidFill>
                          <a:effectLst/>
                          <a:latin typeface="Roboto" panose="02000000000000000000" pitchFamily="2" charset="0"/>
                          <a:ea typeface="Roboto" panose="02000000000000000000" pitchFamily="2" charset="0"/>
                          <a:cs typeface="Roboto" panose="02000000000000000000" pitchFamily="2" charset="0"/>
                        </a:rPr>
                        <a:t>KPF</a:t>
                      </a:r>
                      <a:endParaRPr lang="en-US" sz="1400" b="1"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endParaRPr>
                    </a:p>
                  </a:txBody>
                  <a:tcPr marL="6350" marR="6350" marT="6350"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7.250</a:t>
                      </a:r>
                    </a:p>
                  </a:txBody>
                  <a:tcPr marL="6350" marR="6350" marT="6350" marB="0" anchor="b"/>
                </a:tc>
                <a:tc>
                  <a:txBody>
                    <a:bodyPr/>
                    <a:lstStyle/>
                    <a:p>
                      <a:pPr algn="ctr" fontAlgn="b"/>
                      <a:r>
                        <a:rPr lang="en-US" sz="1400" b="0"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 932.400</a:t>
                      </a:r>
                    </a:p>
                  </a:txBody>
                  <a:tcPr marL="6350" marR="6350" marT="6350" marB="0" anchor="b"/>
                </a:tc>
                <a:tc>
                  <a:txBody>
                    <a:bodyPr/>
                    <a:lstStyle/>
                    <a:p>
                      <a:pPr algn="ctr" fontAlgn="b"/>
                      <a:r>
                        <a:rPr lang="en-US" sz="1400" b="0" i="0" u="none" strike="noStrike" dirty="0">
                          <a:solidFill>
                            <a:srgbClr val="FF0000"/>
                          </a:solidFill>
                          <a:effectLst/>
                          <a:latin typeface="Roboto" panose="02000000000000000000" pitchFamily="2" charset="0"/>
                          <a:ea typeface="Roboto" panose="02000000000000000000" pitchFamily="2" charset="0"/>
                          <a:cs typeface="Roboto" panose="02000000000000000000" pitchFamily="2" charset="0"/>
                        </a:rPr>
                        <a:t>-2,29%</a:t>
                      </a:r>
                    </a:p>
                  </a:txBody>
                  <a:tcPr marL="6350" marR="6350" marT="6350" marB="0" anchor="b"/>
                </a:tc>
                <a:extLst>
                  <a:ext uri="{0D108BD9-81ED-4DB2-BD59-A6C34878D82A}">
                    <a16:rowId xmlns:a16="http://schemas.microsoft.com/office/drawing/2014/main" val="4014991293"/>
                  </a:ext>
                </a:extLst>
              </a:tr>
            </a:tbl>
          </a:graphicData>
        </a:graphic>
      </p:graphicFrame>
      <p:graphicFrame>
        <p:nvGraphicFramePr>
          <p:cNvPr id="8" name="Table 4">
            <a:extLst>
              <a:ext uri="{FF2B5EF4-FFF2-40B4-BE49-F238E27FC236}">
                <a16:creationId xmlns:a16="http://schemas.microsoft.com/office/drawing/2014/main" id="{7A2B7D59-966E-D55E-B78E-75A163C0944C}"/>
              </a:ext>
            </a:extLst>
          </p:cNvPr>
          <p:cNvGraphicFramePr>
            <a:graphicFrameLocks noGrp="1"/>
          </p:cNvGraphicFramePr>
          <p:nvPr>
            <p:extLst>
              <p:ext uri="{D42A27DB-BD31-4B8C-83A1-F6EECF244321}">
                <p14:modId xmlns:p14="http://schemas.microsoft.com/office/powerpoint/2010/main" val="1219809448"/>
              </p:ext>
            </p:extLst>
          </p:nvPr>
        </p:nvGraphicFramePr>
        <p:xfrm>
          <a:off x="6360159" y="3774175"/>
          <a:ext cx="4838986" cy="2771405"/>
        </p:xfrm>
        <a:graphic>
          <a:graphicData uri="http://schemas.openxmlformats.org/drawingml/2006/table">
            <a:tbl>
              <a:tblPr firstRow="1" bandRow="1">
                <a:tableStyleId>{5C22544A-7EE6-4342-B048-85BDC9FD1C3A}</a:tableStyleId>
              </a:tblPr>
              <a:tblGrid>
                <a:gridCol w="805892">
                  <a:extLst>
                    <a:ext uri="{9D8B030D-6E8A-4147-A177-3AD203B41FA5}">
                      <a16:colId xmlns:a16="http://schemas.microsoft.com/office/drawing/2014/main" val="1220127908"/>
                    </a:ext>
                  </a:extLst>
                </a:gridCol>
                <a:gridCol w="1171243">
                  <a:extLst>
                    <a:ext uri="{9D8B030D-6E8A-4147-A177-3AD203B41FA5}">
                      <a16:colId xmlns:a16="http://schemas.microsoft.com/office/drawing/2014/main" val="1572807494"/>
                    </a:ext>
                  </a:extLst>
                </a:gridCol>
                <a:gridCol w="1658127">
                  <a:extLst>
                    <a:ext uri="{9D8B030D-6E8A-4147-A177-3AD203B41FA5}">
                      <a16:colId xmlns:a16="http://schemas.microsoft.com/office/drawing/2014/main" val="1798963698"/>
                    </a:ext>
                  </a:extLst>
                </a:gridCol>
                <a:gridCol w="1203724">
                  <a:extLst>
                    <a:ext uri="{9D8B030D-6E8A-4147-A177-3AD203B41FA5}">
                      <a16:colId xmlns:a16="http://schemas.microsoft.com/office/drawing/2014/main" val="3509903932"/>
                    </a:ext>
                  </a:extLst>
                </a:gridCol>
              </a:tblGrid>
              <a:tr h="283595">
                <a:tc gridSpan="4">
                  <a:txBody>
                    <a:bodyPr/>
                    <a:lstStyle/>
                    <a:p>
                      <a:pPr algn="ctr"/>
                      <a:r>
                        <a:rPr lang="en-GB" sz="1100" dirty="0">
                          <a:latin typeface="Roboto" pitchFamily="2" charset="0"/>
                          <a:ea typeface="Roboto" pitchFamily="2" charset="0"/>
                        </a:rPr>
                        <a:t>HNX: Top 10 CP </a:t>
                      </a:r>
                      <a:r>
                        <a:rPr lang="en-GB" sz="1100" dirty="0" err="1">
                          <a:latin typeface="Roboto" pitchFamily="2" charset="0"/>
                          <a:ea typeface="Roboto" pitchFamily="2" charset="0"/>
                        </a:rPr>
                        <a:t>giảm</a:t>
                      </a:r>
                      <a:r>
                        <a:rPr lang="en-GB" sz="1100" dirty="0">
                          <a:latin typeface="Roboto" pitchFamily="2" charset="0"/>
                          <a:ea typeface="Roboto" pitchFamily="2" charset="0"/>
                        </a:rPr>
                        <a:t> </a:t>
                      </a:r>
                      <a:r>
                        <a:rPr lang="en-GB" sz="1100" dirty="0" err="1">
                          <a:latin typeface="Roboto" pitchFamily="2" charset="0"/>
                          <a:ea typeface="Roboto" pitchFamily="2" charset="0"/>
                        </a:rPr>
                        <a:t>nhiều</a:t>
                      </a:r>
                      <a:r>
                        <a:rPr lang="en-GB" sz="1100" dirty="0">
                          <a:latin typeface="Roboto" pitchFamily="2" charset="0"/>
                          <a:ea typeface="Roboto" pitchFamily="2" charset="0"/>
                        </a:rPr>
                        <a:t> </a:t>
                      </a:r>
                      <a:r>
                        <a:rPr lang="en-GB" sz="1100" dirty="0" err="1">
                          <a:latin typeface="Roboto" pitchFamily="2" charset="0"/>
                          <a:ea typeface="Roboto" pitchFamily="2" charset="0"/>
                        </a:rPr>
                        <a:t>nhất</a:t>
                      </a:r>
                      <a:r>
                        <a:rPr lang="en-GB" sz="1100" dirty="0">
                          <a:latin typeface="Roboto" pitchFamily="2" charset="0"/>
                          <a:ea typeface="Roboto" pitchFamily="2" charset="0"/>
                        </a:rPr>
                        <a:t> </a:t>
                      </a:r>
                      <a:r>
                        <a:rPr lang="en-GB" sz="1100" dirty="0" err="1">
                          <a:latin typeface="Roboto" pitchFamily="2" charset="0"/>
                          <a:ea typeface="Roboto" pitchFamily="2" charset="0"/>
                        </a:rPr>
                        <a:t>trong</a:t>
                      </a:r>
                      <a:r>
                        <a:rPr lang="en-GB" sz="1100" dirty="0">
                          <a:latin typeface="Roboto" pitchFamily="2" charset="0"/>
                          <a:ea typeface="Roboto" pitchFamily="2" charset="0"/>
                        </a:rPr>
                        <a:t> </a:t>
                      </a:r>
                      <a:r>
                        <a:rPr lang="en-GB" sz="1100" dirty="0" err="1">
                          <a:latin typeface="Roboto" pitchFamily="2" charset="0"/>
                          <a:ea typeface="Roboto" pitchFamily="2" charset="0"/>
                        </a:rPr>
                        <a:t>ngày</a:t>
                      </a:r>
                      <a:endParaRPr lang="en-GB" sz="1100" dirty="0">
                        <a:latin typeface="Roboto" pitchFamily="2" charset="0"/>
                        <a:ea typeface="Roboto" pitchFamily="2" charset="0"/>
                      </a:endParaRPr>
                    </a:p>
                  </a:txBody>
                  <a:tcPr>
                    <a:solidFill>
                      <a:srgbClr val="005992"/>
                    </a:solidFill>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1516096809"/>
                  </a:ext>
                </a:extLst>
              </a:tr>
              <a:tr h="266580">
                <a:tc>
                  <a:txBody>
                    <a:bodyPr/>
                    <a:lstStyle/>
                    <a:p>
                      <a:pPr algn="ctr" fontAlgn="ctr"/>
                      <a:r>
                        <a:rPr lang="en-GB" sz="1200" b="1" i="0" u="none" strike="noStrike" dirty="0" err="1">
                          <a:solidFill>
                            <a:srgbClr val="005992"/>
                          </a:solidFill>
                          <a:effectLst/>
                          <a:latin typeface="Roboto" pitchFamily="2" charset="0"/>
                        </a:rPr>
                        <a:t>Mã</a:t>
                      </a:r>
                      <a:r>
                        <a:rPr lang="en-GB" sz="1200" b="1" i="0" u="none" strike="noStrike" dirty="0">
                          <a:solidFill>
                            <a:srgbClr val="005992"/>
                          </a:solidFill>
                          <a:effectLst/>
                          <a:latin typeface="Roboto" pitchFamily="2" charset="0"/>
                        </a:rPr>
                        <a:t> CK</a:t>
                      </a:r>
                    </a:p>
                  </a:txBody>
                  <a:tcPr marL="7620" marR="7620" marT="7620" marB="0" anchor="ctr">
                    <a:solidFill>
                      <a:schemeClr val="bg1"/>
                    </a:solidFill>
                  </a:tcPr>
                </a:tc>
                <a:tc>
                  <a:txBody>
                    <a:bodyPr/>
                    <a:lstStyle/>
                    <a:p>
                      <a:pPr algn="ctr" fontAlgn="ctr"/>
                      <a:r>
                        <a:rPr lang="en-GB" sz="1200" b="1" i="0" u="none" strike="noStrike" dirty="0" err="1">
                          <a:solidFill>
                            <a:srgbClr val="005992"/>
                          </a:solidFill>
                          <a:effectLst/>
                          <a:latin typeface="Roboto" pitchFamily="2" charset="0"/>
                        </a:rPr>
                        <a:t>Giá</a:t>
                      </a:r>
                      <a:r>
                        <a:rPr lang="en-GB" sz="1200" b="1" i="0" u="none" strike="noStrike" dirty="0">
                          <a:solidFill>
                            <a:srgbClr val="005992"/>
                          </a:solidFill>
                          <a:effectLst/>
                          <a:latin typeface="Roboto" pitchFamily="2" charset="0"/>
                        </a:rPr>
                        <a:t> </a:t>
                      </a:r>
                      <a:r>
                        <a:rPr lang="en-GB" sz="1200" b="1" i="0" u="none" strike="noStrike" dirty="0" err="1">
                          <a:solidFill>
                            <a:srgbClr val="005992"/>
                          </a:solidFill>
                          <a:effectLst/>
                          <a:latin typeface="Roboto" pitchFamily="2" charset="0"/>
                        </a:rPr>
                        <a:t>đóng</a:t>
                      </a:r>
                      <a:r>
                        <a:rPr lang="en-GB" sz="1200" b="1" i="0" u="none" strike="noStrike" dirty="0">
                          <a:solidFill>
                            <a:srgbClr val="005992"/>
                          </a:solidFill>
                          <a:effectLst/>
                          <a:latin typeface="Roboto" pitchFamily="2" charset="0"/>
                        </a:rPr>
                        <a:t> </a:t>
                      </a:r>
                      <a:r>
                        <a:rPr lang="en-GB" sz="1200" b="1" i="0" u="none" strike="noStrike" dirty="0" err="1">
                          <a:solidFill>
                            <a:srgbClr val="005992"/>
                          </a:solidFill>
                          <a:effectLst/>
                          <a:latin typeface="Roboto" pitchFamily="2" charset="0"/>
                        </a:rPr>
                        <a:t>cửa</a:t>
                      </a:r>
                      <a:endParaRPr lang="en-GB" sz="1200" b="1" i="0" u="none" strike="noStrike" dirty="0">
                        <a:solidFill>
                          <a:srgbClr val="005992"/>
                        </a:solidFill>
                        <a:effectLst/>
                        <a:latin typeface="Roboto" pitchFamily="2" charset="0"/>
                      </a:endParaRPr>
                    </a:p>
                  </a:txBody>
                  <a:tcPr marL="7620" marR="7620" marT="7620" marB="0" anchor="ctr">
                    <a:solidFill>
                      <a:schemeClr val="bg1"/>
                    </a:solidFill>
                  </a:tcPr>
                </a:tc>
                <a:tc>
                  <a:txBody>
                    <a:bodyPr/>
                    <a:lstStyle/>
                    <a:p>
                      <a:pPr algn="ctr" fontAlgn="ctr"/>
                      <a:r>
                        <a:rPr lang="vi-VN" sz="1200" b="1" i="0" u="none" strike="noStrike" dirty="0">
                          <a:solidFill>
                            <a:srgbClr val="005992"/>
                          </a:solidFill>
                          <a:effectLst/>
                          <a:latin typeface="Roboto" pitchFamily="2" charset="0"/>
                        </a:rPr>
                        <a:t>Tổng khối lượng (CP)</a:t>
                      </a:r>
                    </a:p>
                  </a:txBody>
                  <a:tcPr marL="7620" marR="7620" marT="7620" marB="0" anchor="ctr">
                    <a:solidFill>
                      <a:schemeClr val="bg1"/>
                    </a:solidFill>
                  </a:tcPr>
                </a:tc>
                <a:tc>
                  <a:txBody>
                    <a:bodyPr/>
                    <a:lstStyle/>
                    <a:p>
                      <a:pPr algn="ctr" fontAlgn="ctr"/>
                      <a:r>
                        <a:rPr lang="en-GB" sz="1200" b="1" i="0" u="none" strike="noStrike" dirty="0" err="1">
                          <a:solidFill>
                            <a:srgbClr val="005992"/>
                          </a:solidFill>
                          <a:effectLst/>
                          <a:latin typeface="Roboto" pitchFamily="2" charset="0"/>
                        </a:rPr>
                        <a:t>Thay</a:t>
                      </a:r>
                      <a:r>
                        <a:rPr lang="en-GB" sz="1200" b="1" i="0" u="none" strike="noStrike" dirty="0">
                          <a:solidFill>
                            <a:srgbClr val="005992"/>
                          </a:solidFill>
                          <a:effectLst/>
                          <a:latin typeface="Roboto" pitchFamily="2" charset="0"/>
                        </a:rPr>
                        <a:t> </a:t>
                      </a:r>
                      <a:r>
                        <a:rPr lang="en-GB" sz="1200" b="1" i="0" u="none" strike="noStrike" dirty="0" err="1">
                          <a:solidFill>
                            <a:srgbClr val="005992"/>
                          </a:solidFill>
                          <a:effectLst/>
                          <a:latin typeface="Roboto" pitchFamily="2" charset="0"/>
                        </a:rPr>
                        <a:t>đổi</a:t>
                      </a:r>
                      <a:endParaRPr lang="en-GB" sz="1200" b="1" i="0" u="none" strike="noStrike" dirty="0">
                        <a:solidFill>
                          <a:srgbClr val="005992"/>
                        </a:solidFill>
                        <a:effectLst/>
                        <a:latin typeface="Roboto" pitchFamily="2" charset="0"/>
                      </a:endParaRPr>
                    </a:p>
                  </a:txBody>
                  <a:tcPr marL="7620" marR="7620" marT="7620" marB="0" anchor="ctr">
                    <a:solidFill>
                      <a:schemeClr val="bg1"/>
                    </a:solidFill>
                  </a:tcPr>
                </a:tc>
                <a:extLst>
                  <a:ext uri="{0D108BD9-81ED-4DB2-BD59-A6C34878D82A}">
                    <a16:rowId xmlns:a16="http://schemas.microsoft.com/office/drawing/2014/main" val="2161759870"/>
                  </a:ext>
                </a:extLst>
              </a:tr>
              <a:tr h="243840">
                <a:tc>
                  <a:txBody>
                    <a:bodyPr/>
                    <a:lstStyle/>
                    <a:p>
                      <a:pPr algn="ctr" fontAlgn="b"/>
                      <a:r>
                        <a:rPr lang="en-US" sz="1400" b="1"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PEN</a:t>
                      </a:r>
                    </a:p>
                  </a:txBody>
                  <a:tcPr marL="6350" marR="6350" marT="6350"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9.300</a:t>
                      </a:r>
                    </a:p>
                  </a:txBody>
                  <a:tcPr marL="6350" marR="6350" marT="6350"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700</a:t>
                      </a:r>
                    </a:p>
                  </a:txBody>
                  <a:tcPr marL="6350" marR="6350" marT="6350" marB="0" anchor="b"/>
                </a:tc>
                <a:tc>
                  <a:txBody>
                    <a:bodyPr/>
                    <a:lstStyle/>
                    <a:p>
                      <a:pPr algn="ctr" fontAlgn="b"/>
                      <a:r>
                        <a:rPr lang="en-US" sz="1400" b="0" i="0" u="none" strike="noStrike" dirty="0">
                          <a:solidFill>
                            <a:srgbClr val="FF0000"/>
                          </a:solidFill>
                          <a:effectLst/>
                          <a:latin typeface="Roboto" panose="02000000000000000000" pitchFamily="2" charset="0"/>
                          <a:ea typeface="Roboto" panose="02000000000000000000" pitchFamily="2" charset="0"/>
                          <a:cs typeface="Roboto" panose="02000000000000000000" pitchFamily="2" charset="0"/>
                        </a:rPr>
                        <a:t>-9,71%</a:t>
                      </a:r>
                    </a:p>
                  </a:txBody>
                  <a:tcPr marL="6350" marR="6350" marT="6350" marB="0" anchor="b"/>
                </a:tc>
                <a:extLst>
                  <a:ext uri="{0D108BD9-81ED-4DB2-BD59-A6C34878D82A}">
                    <a16:rowId xmlns:a16="http://schemas.microsoft.com/office/drawing/2014/main" val="2798645831"/>
                  </a:ext>
                </a:extLst>
              </a:tr>
              <a:tr h="208526">
                <a:tc>
                  <a:txBody>
                    <a:bodyPr/>
                    <a:lstStyle/>
                    <a:p>
                      <a:pPr algn="ctr" fontAlgn="b"/>
                      <a:r>
                        <a:rPr lang="en-US" sz="1400" b="1"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BED</a:t>
                      </a:r>
                    </a:p>
                  </a:txBody>
                  <a:tcPr marL="6350" marR="6350" marT="6350"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34.900</a:t>
                      </a:r>
                    </a:p>
                  </a:txBody>
                  <a:tcPr marL="6350" marR="6350" marT="6350"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100</a:t>
                      </a:r>
                    </a:p>
                  </a:txBody>
                  <a:tcPr marL="6350" marR="6350" marT="6350" marB="0" anchor="b"/>
                </a:tc>
                <a:tc>
                  <a:txBody>
                    <a:bodyPr/>
                    <a:lstStyle/>
                    <a:p>
                      <a:pPr algn="ctr" fontAlgn="b"/>
                      <a:r>
                        <a:rPr lang="en-US" sz="1400" b="0" i="0" u="none" strike="noStrike">
                          <a:solidFill>
                            <a:srgbClr val="FF0000"/>
                          </a:solidFill>
                          <a:effectLst/>
                          <a:latin typeface="Roboto" panose="02000000000000000000" pitchFamily="2" charset="0"/>
                          <a:ea typeface="Roboto" panose="02000000000000000000" pitchFamily="2" charset="0"/>
                          <a:cs typeface="Roboto" panose="02000000000000000000" pitchFamily="2" charset="0"/>
                        </a:rPr>
                        <a:t>-9,59%</a:t>
                      </a:r>
                    </a:p>
                  </a:txBody>
                  <a:tcPr marL="6350" marR="6350" marT="6350" marB="0" anchor="b"/>
                </a:tc>
                <a:extLst>
                  <a:ext uri="{0D108BD9-81ED-4DB2-BD59-A6C34878D82A}">
                    <a16:rowId xmlns:a16="http://schemas.microsoft.com/office/drawing/2014/main" val="880414218"/>
                  </a:ext>
                </a:extLst>
              </a:tr>
              <a:tr h="208526">
                <a:tc>
                  <a:txBody>
                    <a:bodyPr/>
                    <a:lstStyle/>
                    <a:p>
                      <a:pPr algn="ctr" fontAlgn="b"/>
                      <a:r>
                        <a:rPr lang="en-US" sz="1400" b="1" i="0" u="none" strike="noStrike" dirty="0" err="1">
                          <a:solidFill>
                            <a:srgbClr val="005992"/>
                          </a:solidFill>
                          <a:effectLst/>
                          <a:latin typeface="Roboto" panose="02000000000000000000" pitchFamily="2" charset="0"/>
                          <a:ea typeface="Roboto" panose="02000000000000000000" pitchFamily="2" charset="0"/>
                          <a:cs typeface="Roboto" panose="02000000000000000000" pitchFamily="2" charset="0"/>
                        </a:rPr>
                        <a:t>VC6</a:t>
                      </a:r>
                      <a:endParaRPr lang="en-US" sz="1400" b="1"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endParaRPr>
                    </a:p>
                  </a:txBody>
                  <a:tcPr marL="6350" marR="6350" marT="6350"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10.400</a:t>
                      </a:r>
                    </a:p>
                  </a:txBody>
                  <a:tcPr marL="6350" marR="6350" marT="6350"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1.800</a:t>
                      </a:r>
                    </a:p>
                  </a:txBody>
                  <a:tcPr marL="6350" marR="6350" marT="6350" marB="0" anchor="b"/>
                </a:tc>
                <a:tc>
                  <a:txBody>
                    <a:bodyPr/>
                    <a:lstStyle/>
                    <a:p>
                      <a:pPr algn="ctr" fontAlgn="b"/>
                      <a:r>
                        <a:rPr lang="en-US" sz="1400" b="0" i="0" u="none" strike="noStrike" dirty="0">
                          <a:solidFill>
                            <a:srgbClr val="FF0000"/>
                          </a:solidFill>
                          <a:effectLst/>
                          <a:latin typeface="Roboto" panose="02000000000000000000" pitchFamily="2" charset="0"/>
                          <a:ea typeface="Roboto" panose="02000000000000000000" pitchFamily="2" charset="0"/>
                          <a:cs typeface="Roboto" panose="02000000000000000000" pitchFamily="2" charset="0"/>
                        </a:rPr>
                        <a:t>-9,57%</a:t>
                      </a:r>
                    </a:p>
                  </a:txBody>
                  <a:tcPr marL="6350" marR="6350" marT="6350" marB="0" anchor="b"/>
                </a:tc>
                <a:extLst>
                  <a:ext uri="{0D108BD9-81ED-4DB2-BD59-A6C34878D82A}">
                    <a16:rowId xmlns:a16="http://schemas.microsoft.com/office/drawing/2014/main" val="2849275858"/>
                  </a:ext>
                </a:extLst>
              </a:tr>
              <a:tr h="208526">
                <a:tc>
                  <a:txBody>
                    <a:bodyPr/>
                    <a:lstStyle/>
                    <a:p>
                      <a:pPr algn="ctr" fontAlgn="b"/>
                      <a:r>
                        <a:rPr lang="en-US" sz="1400" b="1" i="0" u="none" strike="noStrike" dirty="0" err="1">
                          <a:solidFill>
                            <a:srgbClr val="005992"/>
                          </a:solidFill>
                          <a:effectLst/>
                          <a:latin typeface="Roboto" panose="02000000000000000000" pitchFamily="2" charset="0"/>
                          <a:ea typeface="Roboto" panose="02000000000000000000" pitchFamily="2" charset="0"/>
                          <a:cs typeface="Roboto" panose="02000000000000000000" pitchFamily="2" charset="0"/>
                        </a:rPr>
                        <a:t>ICG</a:t>
                      </a:r>
                      <a:endParaRPr lang="en-US" sz="1400" b="1"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endParaRPr>
                    </a:p>
                  </a:txBody>
                  <a:tcPr marL="6350" marR="6350" marT="6350"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8.100</a:t>
                      </a:r>
                    </a:p>
                  </a:txBody>
                  <a:tcPr marL="6350" marR="6350" marT="6350"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96.144</a:t>
                      </a:r>
                    </a:p>
                  </a:txBody>
                  <a:tcPr marL="6350" marR="6350" marT="6350" marB="0" anchor="b"/>
                </a:tc>
                <a:tc>
                  <a:txBody>
                    <a:bodyPr/>
                    <a:lstStyle/>
                    <a:p>
                      <a:pPr algn="ctr" fontAlgn="b"/>
                      <a:r>
                        <a:rPr lang="en-US" sz="1400" b="0" i="0" u="none" strike="noStrike" dirty="0">
                          <a:solidFill>
                            <a:srgbClr val="FF0000"/>
                          </a:solidFill>
                          <a:effectLst/>
                          <a:latin typeface="Roboto" panose="02000000000000000000" pitchFamily="2" charset="0"/>
                          <a:ea typeface="Roboto" panose="02000000000000000000" pitchFamily="2" charset="0"/>
                          <a:cs typeface="Roboto" panose="02000000000000000000" pitchFamily="2" charset="0"/>
                        </a:rPr>
                        <a:t>-8,99%</a:t>
                      </a:r>
                    </a:p>
                  </a:txBody>
                  <a:tcPr marL="6350" marR="6350" marT="6350" marB="0" anchor="b"/>
                </a:tc>
                <a:extLst>
                  <a:ext uri="{0D108BD9-81ED-4DB2-BD59-A6C34878D82A}">
                    <a16:rowId xmlns:a16="http://schemas.microsoft.com/office/drawing/2014/main" val="2654512588"/>
                  </a:ext>
                </a:extLst>
              </a:tr>
              <a:tr h="208526">
                <a:tc>
                  <a:txBody>
                    <a:bodyPr/>
                    <a:lstStyle/>
                    <a:p>
                      <a:pPr algn="ctr" fontAlgn="b"/>
                      <a:r>
                        <a:rPr lang="en-US" sz="1400" b="1"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TPP</a:t>
                      </a:r>
                    </a:p>
                  </a:txBody>
                  <a:tcPr marL="6350" marR="6350" marT="6350"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10.200</a:t>
                      </a:r>
                    </a:p>
                  </a:txBody>
                  <a:tcPr marL="6350" marR="6350" marT="6350"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2.900</a:t>
                      </a:r>
                    </a:p>
                  </a:txBody>
                  <a:tcPr marL="6350" marR="6350" marT="6350" marB="0" anchor="b"/>
                </a:tc>
                <a:tc>
                  <a:txBody>
                    <a:bodyPr/>
                    <a:lstStyle/>
                    <a:p>
                      <a:pPr algn="ctr" fontAlgn="b"/>
                      <a:r>
                        <a:rPr lang="en-US" sz="1400" b="0" i="0" u="none" strike="noStrike">
                          <a:solidFill>
                            <a:srgbClr val="FF0000"/>
                          </a:solidFill>
                          <a:effectLst/>
                          <a:latin typeface="Roboto" panose="02000000000000000000" pitchFamily="2" charset="0"/>
                          <a:ea typeface="Roboto" panose="02000000000000000000" pitchFamily="2" charset="0"/>
                          <a:cs typeface="Roboto" panose="02000000000000000000" pitchFamily="2" charset="0"/>
                        </a:rPr>
                        <a:t>-8,93%</a:t>
                      </a:r>
                    </a:p>
                  </a:txBody>
                  <a:tcPr marL="6350" marR="6350" marT="6350" marB="0" anchor="b"/>
                </a:tc>
                <a:extLst>
                  <a:ext uri="{0D108BD9-81ED-4DB2-BD59-A6C34878D82A}">
                    <a16:rowId xmlns:a16="http://schemas.microsoft.com/office/drawing/2014/main" val="127106423"/>
                  </a:ext>
                </a:extLst>
              </a:tr>
              <a:tr h="208526">
                <a:tc>
                  <a:txBody>
                    <a:bodyPr/>
                    <a:lstStyle/>
                    <a:p>
                      <a:pPr algn="ctr" fontAlgn="b"/>
                      <a:r>
                        <a:rPr lang="en-US" sz="1400" b="1" i="0" u="none" strike="noStrike" dirty="0" err="1">
                          <a:solidFill>
                            <a:srgbClr val="005992"/>
                          </a:solidFill>
                          <a:effectLst/>
                          <a:latin typeface="Roboto" panose="02000000000000000000" pitchFamily="2" charset="0"/>
                          <a:ea typeface="Roboto" panose="02000000000000000000" pitchFamily="2" charset="0"/>
                          <a:cs typeface="Roboto" panose="02000000000000000000" pitchFamily="2" charset="0"/>
                        </a:rPr>
                        <a:t>HDA</a:t>
                      </a:r>
                      <a:endParaRPr lang="en-US" sz="1400" b="1"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endParaRPr>
                    </a:p>
                  </a:txBody>
                  <a:tcPr marL="6350" marR="6350" marT="6350"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5.500</a:t>
                      </a:r>
                    </a:p>
                  </a:txBody>
                  <a:tcPr marL="6350" marR="6350" marT="6350"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225.175</a:t>
                      </a:r>
                    </a:p>
                  </a:txBody>
                  <a:tcPr marL="6350" marR="6350" marT="6350" marB="0" anchor="b"/>
                </a:tc>
                <a:tc>
                  <a:txBody>
                    <a:bodyPr/>
                    <a:lstStyle/>
                    <a:p>
                      <a:pPr algn="ctr" fontAlgn="b"/>
                      <a:r>
                        <a:rPr lang="en-US" sz="1400" b="0" i="0" u="none" strike="noStrike" dirty="0">
                          <a:solidFill>
                            <a:srgbClr val="FF0000"/>
                          </a:solidFill>
                          <a:effectLst/>
                          <a:latin typeface="Roboto" panose="02000000000000000000" pitchFamily="2" charset="0"/>
                          <a:ea typeface="Roboto" panose="02000000000000000000" pitchFamily="2" charset="0"/>
                          <a:cs typeface="Roboto" panose="02000000000000000000" pitchFamily="2" charset="0"/>
                        </a:rPr>
                        <a:t>-6,78%</a:t>
                      </a:r>
                    </a:p>
                  </a:txBody>
                  <a:tcPr marL="6350" marR="6350" marT="6350" marB="0" anchor="b"/>
                </a:tc>
                <a:extLst>
                  <a:ext uri="{0D108BD9-81ED-4DB2-BD59-A6C34878D82A}">
                    <a16:rowId xmlns:a16="http://schemas.microsoft.com/office/drawing/2014/main" val="2244091360"/>
                  </a:ext>
                </a:extLst>
              </a:tr>
              <a:tr h="208526">
                <a:tc>
                  <a:txBody>
                    <a:bodyPr/>
                    <a:lstStyle/>
                    <a:p>
                      <a:pPr algn="ctr" fontAlgn="b"/>
                      <a:r>
                        <a:rPr lang="en-US" sz="1400" b="1" i="0" u="none" strike="noStrike" dirty="0" err="1">
                          <a:solidFill>
                            <a:srgbClr val="005992"/>
                          </a:solidFill>
                          <a:effectLst/>
                          <a:latin typeface="Roboto" panose="02000000000000000000" pitchFamily="2" charset="0"/>
                          <a:ea typeface="Roboto" panose="02000000000000000000" pitchFamily="2" charset="0"/>
                          <a:cs typeface="Roboto" panose="02000000000000000000" pitchFamily="2" charset="0"/>
                        </a:rPr>
                        <a:t>PGT</a:t>
                      </a:r>
                      <a:endParaRPr lang="en-US" sz="1400" b="1"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endParaRPr>
                    </a:p>
                  </a:txBody>
                  <a:tcPr marL="6350" marR="6350" marT="6350"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3.700</a:t>
                      </a:r>
                    </a:p>
                  </a:txBody>
                  <a:tcPr marL="6350" marR="6350" marT="6350"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14.200</a:t>
                      </a:r>
                    </a:p>
                  </a:txBody>
                  <a:tcPr marL="6350" marR="6350" marT="6350" marB="0" anchor="b"/>
                </a:tc>
                <a:tc>
                  <a:txBody>
                    <a:bodyPr/>
                    <a:lstStyle/>
                    <a:p>
                      <a:pPr algn="ctr" fontAlgn="b"/>
                      <a:r>
                        <a:rPr lang="en-US" sz="1400" b="0" i="0" u="none" strike="noStrike">
                          <a:solidFill>
                            <a:srgbClr val="FF0000"/>
                          </a:solidFill>
                          <a:effectLst/>
                          <a:latin typeface="Roboto" panose="02000000000000000000" pitchFamily="2" charset="0"/>
                          <a:ea typeface="Roboto" panose="02000000000000000000" pitchFamily="2" charset="0"/>
                          <a:cs typeface="Roboto" panose="02000000000000000000" pitchFamily="2" charset="0"/>
                        </a:rPr>
                        <a:t>-5,13%</a:t>
                      </a:r>
                    </a:p>
                  </a:txBody>
                  <a:tcPr marL="6350" marR="6350" marT="6350" marB="0" anchor="b"/>
                </a:tc>
                <a:extLst>
                  <a:ext uri="{0D108BD9-81ED-4DB2-BD59-A6C34878D82A}">
                    <a16:rowId xmlns:a16="http://schemas.microsoft.com/office/drawing/2014/main" val="595132390"/>
                  </a:ext>
                </a:extLst>
              </a:tr>
              <a:tr h="208526">
                <a:tc>
                  <a:txBody>
                    <a:bodyPr/>
                    <a:lstStyle/>
                    <a:p>
                      <a:pPr algn="ctr" fontAlgn="b"/>
                      <a:r>
                        <a:rPr lang="en-US" sz="1400" b="1"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BTW</a:t>
                      </a:r>
                    </a:p>
                  </a:txBody>
                  <a:tcPr marL="6350" marR="6350" marT="6350"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38.000</a:t>
                      </a:r>
                    </a:p>
                  </a:txBody>
                  <a:tcPr marL="6350" marR="6350" marT="6350"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100</a:t>
                      </a:r>
                    </a:p>
                  </a:txBody>
                  <a:tcPr marL="6350" marR="6350" marT="6350" marB="0" anchor="b"/>
                </a:tc>
                <a:tc>
                  <a:txBody>
                    <a:bodyPr/>
                    <a:lstStyle/>
                    <a:p>
                      <a:pPr algn="ctr" fontAlgn="b"/>
                      <a:r>
                        <a:rPr lang="en-US" sz="1400" b="0" i="0" u="none" strike="noStrike" dirty="0">
                          <a:solidFill>
                            <a:srgbClr val="FF0000"/>
                          </a:solidFill>
                          <a:effectLst/>
                          <a:latin typeface="Roboto" panose="02000000000000000000" pitchFamily="2" charset="0"/>
                          <a:ea typeface="Roboto" panose="02000000000000000000" pitchFamily="2" charset="0"/>
                          <a:cs typeface="Roboto" panose="02000000000000000000" pitchFamily="2" charset="0"/>
                        </a:rPr>
                        <a:t>-5,00%</a:t>
                      </a:r>
                    </a:p>
                  </a:txBody>
                  <a:tcPr marL="6350" marR="6350" marT="6350" marB="0" anchor="b"/>
                </a:tc>
                <a:extLst>
                  <a:ext uri="{0D108BD9-81ED-4DB2-BD59-A6C34878D82A}">
                    <a16:rowId xmlns:a16="http://schemas.microsoft.com/office/drawing/2014/main" val="4014991293"/>
                  </a:ext>
                </a:extLst>
              </a:tr>
              <a:tr h="215481">
                <a:tc>
                  <a:txBody>
                    <a:bodyPr/>
                    <a:lstStyle/>
                    <a:p>
                      <a:pPr algn="ctr" fontAlgn="b"/>
                      <a:r>
                        <a:rPr lang="en-US" sz="1400" b="1"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MCO</a:t>
                      </a:r>
                    </a:p>
                  </a:txBody>
                  <a:tcPr marL="6350" marR="6350" marT="6350"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3.800</a:t>
                      </a:r>
                    </a:p>
                  </a:txBody>
                  <a:tcPr marL="6350" marR="6350" marT="6350"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8.900</a:t>
                      </a:r>
                    </a:p>
                  </a:txBody>
                  <a:tcPr marL="6350" marR="6350" marT="6350" marB="0" anchor="b"/>
                </a:tc>
                <a:tc>
                  <a:txBody>
                    <a:bodyPr/>
                    <a:lstStyle/>
                    <a:p>
                      <a:pPr algn="ctr" fontAlgn="b"/>
                      <a:r>
                        <a:rPr lang="en-US" sz="1400" b="0" i="0" u="none" strike="noStrike" dirty="0">
                          <a:solidFill>
                            <a:srgbClr val="FF0000"/>
                          </a:solidFill>
                          <a:effectLst/>
                          <a:latin typeface="Roboto" panose="02000000000000000000" pitchFamily="2" charset="0"/>
                          <a:ea typeface="Roboto" panose="02000000000000000000" pitchFamily="2" charset="0"/>
                          <a:cs typeface="Roboto" panose="02000000000000000000" pitchFamily="2" charset="0"/>
                        </a:rPr>
                        <a:t>-5,00%</a:t>
                      </a:r>
                    </a:p>
                  </a:txBody>
                  <a:tcPr marL="6350" marR="6350" marT="6350" marB="0" anchor="b"/>
                </a:tc>
                <a:extLst>
                  <a:ext uri="{0D108BD9-81ED-4DB2-BD59-A6C34878D82A}">
                    <a16:rowId xmlns:a16="http://schemas.microsoft.com/office/drawing/2014/main" val="3602411929"/>
                  </a:ext>
                </a:extLst>
              </a:tr>
              <a:tr h="208526">
                <a:tc>
                  <a:txBody>
                    <a:bodyPr/>
                    <a:lstStyle/>
                    <a:p>
                      <a:pPr algn="ctr" fontAlgn="b"/>
                      <a:r>
                        <a:rPr lang="en-US" sz="1400" b="1" i="0" u="none" strike="noStrike" dirty="0" err="1">
                          <a:solidFill>
                            <a:srgbClr val="005992"/>
                          </a:solidFill>
                          <a:effectLst/>
                          <a:latin typeface="Roboto" panose="02000000000000000000" pitchFamily="2" charset="0"/>
                          <a:ea typeface="Roboto" panose="02000000000000000000" pitchFamily="2" charset="0"/>
                          <a:cs typeface="Roboto" panose="02000000000000000000" pitchFamily="2" charset="0"/>
                        </a:rPr>
                        <a:t>VCC</a:t>
                      </a:r>
                      <a:endParaRPr lang="en-US" sz="1400" b="1"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endParaRPr>
                    </a:p>
                  </a:txBody>
                  <a:tcPr marL="6350" marR="6350" marT="6350"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15.400</a:t>
                      </a:r>
                    </a:p>
                  </a:txBody>
                  <a:tcPr marL="6350" marR="6350" marT="6350"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6.800</a:t>
                      </a:r>
                    </a:p>
                  </a:txBody>
                  <a:tcPr marL="6350" marR="6350" marT="6350" marB="0" anchor="b"/>
                </a:tc>
                <a:tc>
                  <a:txBody>
                    <a:bodyPr/>
                    <a:lstStyle/>
                    <a:p>
                      <a:pPr algn="ctr" fontAlgn="b"/>
                      <a:r>
                        <a:rPr lang="en-US" sz="1400" b="0" i="0" u="none" strike="noStrike" dirty="0">
                          <a:solidFill>
                            <a:srgbClr val="FF0000"/>
                          </a:solidFill>
                          <a:effectLst/>
                          <a:latin typeface="Roboto" panose="02000000000000000000" pitchFamily="2" charset="0"/>
                          <a:ea typeface="Roboto" panose="02000000000000000000" pitchFamily="2" charset="0"/>
                          <a:cs typeface="Roboto" panose="02000000000000000000" pitchFamily="2" charset="0"/>
                        </a:rPr>
                        <a:t>-4,94%</a:t>
                      </a:r>
                    </a:p>
                  </a:txBody>
                  <a:tcPr marL="6350" marR="6350" marT="6350" marB="0" anchor="b"/>
                </a:tc>
                <a:extLst>
                  <a:ext uri="{0D108BD9-81ED-4DB2-BD59-A6C34878D82A}">
                    <a16:rowId xmlns:a16="http://schemas.microsoft.com/office/drawing/2014/main" val="3142342183"/>
                  </a:ext>
                </a:extLst>
              </a:tr>
            </a:tbl>
          </a:graphicData>
        </a:graphic>
      </p:graphicFrame>
      <p:graphicFrame>
        <p:nvGraphicFramePr>
          <p:cNvPr id="9" name="Table 4">
            <a:extLst>
              <a:ext uri="{FF2B5EF4-FFF2-40B4-BE49-F238E27FC236}">
                <a16:creationId xmlns:a16="http://schemas.microsoft.com/office/drawing/2014/main" id="{0DF63819-27B3-7DD0-60D5-4B7AC4689B27}"/>
              </a:ext>
            </a:extLst>
          </p:cNvPr>
          <p:cNvGraphicFramePr>
            <a:graphicFrameLocks noGrp="1"/>
          </p:cNvGraphicFramePr>
          <p:nvPr>
            <p:extLst>
              <p:ext uri="{D42A27DB-BD31-4B8C-83A1-F6EECF244321}">
                <p14:modId xmlns:p14="http://schemas.microsoft.com/office/powerpoint/2010/main" val="2229682979"/>
              </p:ext>
            </p:extLst>
          </p:nvPr>
        </p:nvGraphicFramePr>
        <p:xfrm>
          <a:off x="6360159" y="893303"/>
          <a:ext cx="4838988" cy="2676480"/>
        </p:xfrm>
        <a:graphic>
          <a:graphicData uri="http://schemas.openxmlformats.org/drawingml/2006/table">
            <a:tbl>
              <a:tblPr firstRow="1" bandRow="1">
                <a:tableStyleId>{5C22544A-7EE6-4342-B048-85BDC9FD1C3A}</a:tableStyleId>
              </a:tblPr>
              <a:tblGrid>
                <a:gridCol w="888208">
                  <a:extLst>
                    <a:ext uri="{9D8B030D-6E8A-4147-A177-3AD203B41FA5}">
                      <a16:colId xmlns:a16="http://schemas.microsoft.com/office/drawing/2014/main" val="1220127908"/>
                    </a:ext>
                  </a:extLst>
                </a:gridCol>
                <a:gridCol w="1039847">
                  <a:extLst>
                    <a:ext uri="{9D8B030D-6E8A-4147-A177-3AD203B41FA5}">
                      <a16:colId xmlns:a16="http://schemas.microsoft.com/office/drawing/2014/main" val="1572807494"/>
                    </a:ext>
                  </a:extLst>
                </a:gridCol>
                <a:gridCol w="1662142">
                  <a:extLst>
                    <a:ext uri="{9D8B030D-6E8A-4147-A177-3AD203B41FA5}">
                      <a16:colId xmlns:a16="http://schemas.microsoft.com/office/drawing/2014/main" val="1798963698"/>
                    </a:ext>
                  </a:extLst>
                </a:gridCol>
                <a:gridCol w="1248791">
                  <a:extLst>
                    <a:ext uri="{9D8B030D-6E8A-4147-A177-3AD203B41FA5}">
                      <a16:colId xmlns:a16="http://schemas.microsoft.com/office/drawing/2014/main" val="3509903932"/>
                    </a:ext>
                  </a:extLst>
                </a:gridCol>
              </a:tblGrid>
              <a:tr h="262188">
                <a:tc gridSpan="4">
                  <a:txBody>
                    <a:bodyPr/>
                    <a:lstStyle/>
                    <a:p>
                      <a:pPr algn="ctr"/>
                      <a:r>
                        <a:rPr lang="en-GB" sz="1200" dirty="0">
                          <a:latin typeface="Roboto" pitchFamily="2" charset="0"/>
                          <a:ea typeface="Roboto" pitchFamily="2" charset="0"/>
                        </a:rPr>
                        <a:t>HNX: Top 10 CP </a:t>
                      </a:r>
                      <a:r>
                        <a:rPr lang="en-GB" sz="1200" dirty="0" err="1">
                          <a:latin typeface="Roboto" pitchFamily="2" charset="0"/>
                          <a:ea typeface="Roboto" pitchFamily="2" charset="0"/>
                        </a:rPr>
                        <a:t>tăng</a:t>
                      </a:r>
                      <a:r>
                        <a:rPr lang="en-GB" sz="1200" dirty="0">
                          <a:latin typeface="Roboto" pitchFamily="2" charset="0"/>
                          <a:ea typeface="Roboto" pitchFamily="2" charset="0"/>
                        </a:rPr>
                        <a:t> </a:t>
                      </a:r>
                      <a:r>
                        <a:rPr lang="en-GB" sz="1200" dirty="0" err="1">
                          <a:latin typeface="Roboto" pitchFamily="2" charset="0"/>
                          <a:ea typeface="Roboto" pitchFamily="2" charset="0"/>
                        </a:rPr>
                        <a:t>nhiều</a:t>
                      </a:r>
                      <a:r>
                        <a:rPr lang="en-GB" sz="1200" dirty="0">
                          <a:latin typeface="Roboto" pitchFamily="2" charset="0"/>
                          <a:ea typeface="Roboto" pitchFamily="2" charset="0"/>
                        </a:rPr>
                        <a:t> </a:t>
                      </a:r>
                      <a:r>
                        <a:rPr lang="en-GB" sz="1200" dirty="0" err="1">
                          <a:latin typeface="Roboto" pitchFamily="2" charset="0"/>
                          <a:ea typeface="Roboto" pitchFamily="2" charset="0"/>
                        </a:rPr>
                        <a:t>nhất</a:t>
                      </a:r>
                      <a:r>
                        <a:rPr lang="en-GB" sz="1200" dirty="0">
                          <a:latin typeface="Roboto" pitchFamily="2" charset="0"/>
                          <a:ea typeface="Roboto" pitchFamily="2" charset="0"/>
                        </a:rPr>
                        <a:t> </a:t>
                      </a:r>
                      <a:r>
                        <a:rPr lang="en-GB" sz="1200" dirty="0" err="1">
                          <a:latin typeface="Roboto" pitchFamily="2" charset="0"/>
                          <a:ea typeface="Roboto" pitchFamily="2" charset="0"/>
                        </a:rPr>
                        <a:t>trong</a:t>
                      </a:r>
                      <a:r>
                        <a:rPr lang="en-GB" sz="1200" dirty="0">
                          <a:latin typeface="Roboto" pitchFamily="2" charset="0"/>
                          <a:ea typeface="Roboto" pitchFamily="2" charset="0"/>
                        </a:rPr>
                        <a:t> </a:t>
                      </a:r>
                      <a:r>
                        <a:rPr lang="en-GB" sz="1200" dirty="0" err="1">
                          <a:latin typeface="Roboto" pitchFamily="2" charset="0"/>
                          <a:ea typeface="Roboto" pitchFamily="2" charset="0"/>
                        </a:rPr>
                        <a:t>ngày</a:t>
                      </a:r>
                      <a:endParaRPr lang="en-GB" sz="1200" dirty="0">
                        <a:latin typeface="Roboto" pitchFamily="2" charset="0"/>
                        <a:ea typeface="Roboto" pitchFamily="2" charset="0"/>
                      </a:endParaRPr>
                    </a:p>
                  </a:txBody>
                  <a:tcPr>
                    <a:solidFill>
                      <a:srgbClr val="005992"/>
                    </a:solidFill>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1516096809"/>
                  </a:ext>
                </a:extLst>
              </a:tr>
              <a:tr h="192343">
                <a:tc>
                  <a:txBody>
                    <a:bodyPr/>
                    <a:lstStyle/>
                    <a:p>
                      <a:pPr algn="ctr" fontAlgn="ctr"/>
                      <a:r>
                        <a:rPr lang="en-GB" sz="1200" b="1" i="0" u="none" strike="noStrike" dirty="0" err="1">
                          <a:solidFill>
                            <a:srgbClr val="005992"/>
                          </a:solidFill>
                          <a:effectLst/>
                          <a:latin typeface="Roboto" pitchFamily="2" charset="0"/>
                        </a:rPr>
                        <a:t>Mã</a:t>
                      </a:r>
                      <a:r>
                        <a:rPr lang="en-GB" sz="1200" b="1" i="0" u="none" strike="noStrike" dirty="0">
                          <a:solidFill>
                            <a:srgbClr val="005992"/>
                          </a:solidFill>
                          <a:effectLst/>
                          <a:latin typeface="Roboto" pitchFamily="2" charset="0"/>
                        </a:rPr>
                        <a:t> CK</a:t>
                      </a:r>
                    </a:p>
                  </a:txBody>
                  <a:tcPr marL="7620" marR="7620" marT="7620" marB="0" anchor="ctr">
                    <a:solidFill>
                      <a:schemeClr val="bg1"/>
                    </a:solidFill>
                  </a:tcPr>
                </a:tc>
                <a:tc>
                  <a:txBody>
                    <a:bodyPr/>
                    <a:lstStyle/>
                    <a:p>
                      <a:pPr algn="ctr" fontAlgn="ctr"/>
                      <a:r>
                        <a:rPr lang="en-GB" sz="1200" b="1" i="0" u="none" strike="noStrike" dirty="0" err="1">
                          <a:solidFill>
                            <a:srgbClr val="005992"/>
                          </a:solidFill>
                          <a:effectLst/>
                          <a:latin typeface="Roboto" pitchFamily="2" charset="0"/>
                        </a:rPr>
                        <a:t>Giá</a:t>
                      </a:r>
                      <a:r>
                        <a:rPr lang="en-GB" sz="1200" b="1" i="0" u="none" strike="noStrike" dirty="0">
                          <a:solidFill>
                            <a:srgbClr val="005992"/>
                          </a:solidFill>
                          <a:effectLst/>
                          <a:latin typeface="Roboto" pitchFamily="2" charset="0"/>
                        </a:rPr>
                        <a:t> </a:t>
                      </a:r>
                      <a:r>
                        <a:rPr lang="en-GB" sz="1200" b="1" i="0" u="none" strike="noStrike" dirty="0" err="1">
                          <a:solidFill>
                            <a:srgbClr val="005992"/>
                          </a:solidFill>
                          <a:effectLst/>
                          <a:latin typeface="Roboto" pitchFamily="2" charset="0"/>
                        </a:rPr>
                        <a:t>đóng</a:t>
                      </a:r>
                      <a:r>
                        <a:rPr lang="en-GB" sz="1200" b="1" i="0" u="none" strike="noStrike" dirty="0">
                          <a:solidFill>
                            <a:srgbClr val="005992"/>
                          </a:solidFill>
                          <a:effectLst/>
                          <a:latin typeface="Roboto" pitchFamily="2" charset="0"/>
                        </a:rPr>
                        <a:t> </a:t>
                      </a:r>
                      <a:r>
                        <a:rPr lang="en-GB" sz="1200" b="1" i="0" u="none" strike="noStrike" dirty="0" err="1">
                          <a:solidFill>
                            <a:srgbClr val="005992"/>
                          </a:solidFill>
                          <a:effectLst/>
                          <a:latin typeface="Roboto" pitchFamily="2" charset="0"/>
                        </a:rPr>
                        <a:t>cửa</a:t>
                      </a:r>
                      <a:endParaRPr lang="en-GB" sz="1200" b="1" i="0" u="none" strike="noStrike" dirty="0">
                        <a:solidFill>
                          <a:srgbClr val="005992"/>
                        </a:solidFill>
                        <a:effectLst/>
                        <a:latin typeface="Roboto" pitchFamily="2" charset="0"/>
                      </a:endParaRPr>
                    </a:p>
                  </a:txBody>
                  <a:tcPr marL="7620" marR="7620" marT="7620" marB="0" anchor="ctr">
                    <a:solidFill>
                      <a:schemeClr val="bg1"/>
                    </a:solidFill>
                  </a:tcPr>
                </a:tc>
                <a:tc>
                  <a:txBody>
                    <a:bodyPr/>
                    <a:lstStyle/>
                    <a:p>
                      <a:pPr algn="ctr" fontAlgn="ctr"/>
                      <a:r>
                        <a:rPr lang="vi-VN" sz="1200" b="1" i="0" u="none" strike="noStrike" dirty="0">
                          <a:solidFill>
                            <a:srgbClr val="005992"/>
                          </a:solidFill>
                          <a:effectLst/>
                          <a:latin typeface="Roboto" pitchFamily="2" charset="0"/>
                        </a:rPr>
                        <a:t>Tổng khối lượng (CP)</a:t>
                      </a:r>
                    </a:p>
                  </a:txBody>
                  <a:tcPr marL="7620" marR="7620" marT="7620" marB="0" anchor="ctr">
                    <a:solidFill>
                      <a:schemeClr val="bg1"/>
                    </a:solidFill>
                  </a:tcPr>
                </a:tc>
                <a:tc>
                  <a:txBody>
                    <a:bodyPr/>
                    <a:lstStyle/>
                    <a:p>
                      <a:pPr algn="ctr" fontAlgn="ctr"/>
                      <a:r>
                        <a:rPr lang="en-GB" sz="1200" b="1" i="0" u="none" strike="noStrike" dirty="0" err="1">
                          <a:solidFill>
                            <a:srgbClr val="005992"/>
                          </a:solidFill>
                          <a:effectLst/>
                          <a:latin typeface="Roboto" pitchFamily="2" charset="0"/>
                        </a:rPr>
                        <a:t>Thay</a:t>
                      </a:r>
                      <a:r>
                        <a:rPr lang="en-GB" sz="1200" b="1" i="0" u="none" strike="noStrike" dirty="0">
                          <a:solidFill>
                            <a:srgbClr val="005992"/>
                          </a:solidFill>
                          <a:effectLst/>
                          <a:latin typeface="Roboto" pitchFamily="2" charset="0"/>
                        </a:rPr>
                        <a:t> </a:t>
                      </a:r>
                      <a:r>
                        <a:rPr lang="en-GB" sz="1200" b="1" i="0" u="none" strike="noStrike" dirty="0" err="1">
                          <a:solidFill>
                            <a:srgbClr val="005992"/>
                          </a:solidFill>
                          <a:effectLst/>
                          <a:latin typeface="Roboto" pitchFamily="2" charset="0"/>
                        </a:rPr>
                        <a:t>đổi</a:t>
                      </a:r>
                      <a:endParaRPr lang="en-GB" sz="1200" b="1" i="0" u="none" strike="noStrike" dirty="0">
                        <a:solidFill>
                          <a:srgbClr val="005992"/>
                        </a:solidFill>
                        <a:effectLst/>
                        <a:latin typeface="Roboto" pitchFamily="2" charset="0"/>
                      </a:endParaRPr>
                    </a:p>
                  </a:txBody>
                  <a:tcPr marL="7620" marR="7620" marT="7620" marB="0" anchor="ctr">
                    <a:solidFill>
                      <a:schemeClr val="bg1"/>
                    </a:solidFill>
                  </a:tcPr>
                </a:tc>
                <a:extLst>
                  <a:ext uri="{0D108BD9-81ED-4DB2-BD59-A6C34878D82A}">
                    <a16:rowId xmlns:a16="http://schemas.microsoft.com/office/drawing/2014/main" val="2161759870"/>
                  </a:ext>
                </a:extLst>
              </a:tr>
              <a:tr h="204331">
                <a:tc>
                  <a:txBody>
                    <a:bodyPr/>
                    <a:lstStyle/>
                    <a:p>
                      <a:pPr algn="ctr" fontAlgn="b"/>
                      <a:r>
                        <a:rPr lang="en-US" sz="1400" b="1"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VLA</a:t>
                      </a:r>
                    </a:p>
                  </a:txBody>
                  <a:tcPr marL="6350" marR="6350" marT="6350"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24.600</a:t>
                      </a:r>
                    </a:p>
                  </a:txBody>
                  <a:tcPr marL="6350" marR="6350" marT="6350"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3.130</a:t>
                      </a:r>
                    </a:p>
                  </a:txBody>
                  <a:tcPr marL="6350" marR="6350" marT="6350" marB="0" anchor="b"/>
                </a:tc>
                <a:tc>
                  <a:txBody>
                    <a:bodyPr/>
                    <a:lstStyle/>
                    <a:p>
                      <a:pPr algn="ctr" fontAlgn="b"/>
                      <a:r>
                        <a:rPr lang="en-US" sz="1400" b="0" i="0" u="none" strike="noStrike" dirty="0">
                          <a:solidFill>
                            <a:srgbClr val="00B050"/>
                          </a:solidFill>
                          <a:effectLst/>
                          <a:latin typeface="Roboto" panose="02000000000000000000" pitchFamily="2" charset="0"/>
                          <a:ea typeface="Roboto" panose="02000000000000000000" pitchFamily="2" charset="0"/>
                          <a:cs typeface="Roboto" panose="02000000000000000000" pitchFamily="2" charset="0"/>
                        </a:rPr>
                        <a:t>10,07%</a:t>
                      </a:r>
                    </a:p>
                  </a:txBody>
                  <a:tcPr marL="6350" marR="6350" marT="6350" marB="0" anchor="b"/>
                </a:tc>
                <a:extLst>
                  <a:ext uri="{0D108BD9-81ED-4DB2-BD59-A6C34878D82A}">
                    <a16:rowId xmlns:a16="http://schemas.microsoft.com/office/drawing/2014/main" val="2798645831"/>
                  </a:ext>
                </a:extLst>
              </a:tr>
              <a:tr h="204331">
                <a:tc>
                  <a:txBody>
                    <a:bodyPr/>
                    <a:lstStyle/>
                    <a:p>
                      <a:pPr algn="ctr" fontAlgn="b"/>
                      <a:r>
                        <a:rPr lang="en-US" sz="1400" b="1"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SFN</a:t>
                      </a:r>
                    </a:p>
                  </a:txBody>
                  <a:tcPr marL="6350" marR="6350" marT="6350"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17.600</a:t>
                      </a:r>
                    </a:p>
                  </a:txBody>
                  <a:tcPr marL="6350" marR="6350" marT="6350"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400</a:t>
                      </a:r>
                    </a:p>
                  </a:txBody>
                  <a:tcPr marL="6350" marR="6350" marT="6350" marB="0" anchor="b"/>
                </a:tc>
                <a:tc>
                  <a:txBody>
                    <a:bodyPr/>
                    <a:lstStyle/>
                    <a:p>
                      <a:pPr algn="ctr" fontAlgn="b"/>
                      <a:r>
                        <a:rPr lang="en-US" sz="1400" b="0" i="0" u="none" strike="noStrike" dirty="0">
                          <a:solidFill>
                            <a:srgbClr val="00B050"/>
                          </a:solidFill>
                          <a:effectLst/>
                          <a:latin typeface="Roboto" panose="02000000000000000000" pitchFamily="2" charset="0"/>
                          <a:ea typeface="Roboto" panose="02000000000000000000" pitchFamily="2" charset="0"/>
                          <a:cs typeface="Roboto" panose="02000000000000000000" pitchFamily="2" charset="0"/>
                        </a:rPr>
                        <a:t>10,00%</a:t>
                      </a:r>
                    </a:p>
                  </a:txBody>
                  <a:tcPr marL="6350" marR="6350" marT="6350" marB="0" anchor="b"/>
                </a:tc>
                <a:extLst>
                  <a:ext uri="{0D108BD9-81ED-4DB2-BD59-A6C34878D82A}">
                    <a16:rowId xmlns:a16="http://schemas.microsoft.com/office/drawing/2014/main" val="2501521785"/>
                  </a:ext>
                </a:extLst>
              </a:tr>
              <a:tr h="204331">
                <a:tc>
                  <a:txBody>
                    <a:bodyPr/>
                    <a:lstStyle/>
                    <a:p>
                      <a:pPr algn="ctr" fontAlgn="b"/>
                      <a:r>
                        <a:rPr lang="en-US" sz="1400" b="1"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VFS</a:t>
                      </a:r>
                    </a:p>
                  </a:txBody>
                  <a:tcPr marL="6350" marR="6350" marT="6350"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28.900</a:t>
                      </a:r>
                    </a:p>
                  </a:txBody>
                  <a:tcPr marL="6350" marR="6350" marT="6350"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961.254</a:t>
                      </a:r>
                    </a:p>
                  </a:txBody>
                  <a:tcPr marL="6350" marR="6350" marT="6350" marB="0" anchor="b"/>
                </a:tc>
                <a:tc>
                  <a:txBody>
                    <a:bodyPr/>
                    <a:lstStyle/>
                    <a:p>
                      <a:pPr algn="ctr" fontAlgn="b"/>
                      <a:r>
                        <a:rPr lang="en-US" sz="1400" b="0" i="0" u="none" strike="noStrike">
                          <a:solidFill>
                            <a:srgbClr val="00B050"/>
                          </a:solidFill>
                          <a:effectLst/>
                          <a:latin typeface="Roboto" panose="02000000000000000000" pitchFamily="2" charset="0"/>
                          <a:ea typeface="Roboto" panose="02000000000000000000" pitchFamily="2" charset="0"/>
                          <a:cs typeface="Roboto" panose="02000000000000000000" pitchFamily="2" charset="0"/>
                        </a:rPr>
                        <a:t>9,89%</a:t>
                      </a:r>
                    </a:p>
                  </a:txBody>
                  <a:tcPr marL="6350" marR="6350" marT="6350" marB="0" anchor="b"/>
                </a:tc>
                <a:extLst>
                  <a:ext uri="{0D108BD9-81ED-4DB2-BD59-A6C34878D82A}">
                    <a16:rowId xmlns:a16="http://schemas.microsoft.com/office/drawing/2014/main" val="880414218"/>
                  </a:ext>
                </a:extLst>
              </a:tr>
              <a:tr h="204331">
                <a:tc>
                  <a:txBody>
                    <a:bodyPr/>
                    <a:lstStyle/>
                    <a:p>
                      <a:pPr algn="ctr" fontAlgn="b"/>
                      <a:r>
                        <a:rPr lang="en-US" sz="1400" b="1"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SGH</a:t>
                      </a:r>
                    </a:p>
                  </a:txBody>
                  <a:tcPr marL="6350" marR="6350" marT="6350"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25.800</a:t>
                      </a:r>
                    </a:p>
                  </a:txBody>
                  <a:tcPr marL="6350" marR="6350" marT="6350"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400</a:t>
                      </a:r>
                    </a:p>
                  </a:txBody>
                  <a:tcPr marL="6350" marR="6350" marT="6350" marB="0" anchor="b"/>
                </a:tc>
                <a:tc>
                  <a:txBody>
                    <a:bodyPr/>
                    <a:lstStyle/>
                    <a:p>
                      <a:pPr algn="ctr" fontAlgn="b"/>
                      <a:r>
                        <a:rPr lang="en-US" sz="1400" b="0" i="0" u="none" strike="noStrike" dirty="0">
                          <a:solidFill>
                            <a:srgbClr val="00B050"/>
                          </a:solidFill>
                          <a:effectLst/>
                          <a:latin typeface="Roboto" panose="02000000000000000000" pitchFamily="2" charset="0"/>
                          <a:ea typeface="Roboto" panose="02000000000000000000" pitchFamily="2" charset="0"/>
                          <a:cs typeface="Roboto" panose="02000000000000000000" pitchFamily="2" charset="0"/>
                        </a:rPr>
                        <a:t>9,79%</a:t>
                      </a:r>
                    </a:p>
                  </a:txBody>
                  <a:tcPr marL="6350" marR="6350" marT="6350" marB="0" anchor="b"/>
                </a:tc>
                <a:extLst>
                  <a:ext uri="{0D108BD9-81ED-4DB2-BD59-A6C34878D82A}">
                    <a16:rowId xmlns:a16="http://schemas.microsoft.com/office/drawing/2014/main" val="2849275858"/>
                  </a:ext>
                </a:extLst>
              </a:tr>
              <a:tr h="204331">
                <a:tc>
                  <a:txBody>
                    <a:bodyPr/>
                    <a:lstStyle/>
                    <a:p>
                      <a:pPr algn="ctr" fontAlgn="b"/>
                      <a:r>
                        <a:rPr lang="en-US" sz="1400" b="1"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VMS</a:t>
                      </a:r>
                    </a:p>
                  </a:txBody>
                  <a:tcPr marL="6350" marR="6350" marT="6350"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31.600</a:t>
                      </a:r>
                    </a:p>
                  </a:txBody>
                  <a:tcPr marL="6350" marR="6350" marT="6350"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3.300</a:t>
                      </a:r>
                    </a:p>
                  </a:txBody>
                  <a:tcPr marL="6350" marR="6350" marT="6350" marB="0" anchor="b"/>
                </a:tc>
                <a:tc>
                  <a:txBody>
                    <a:bodyPr/>
                    <a:lstStyle/>
                    <a:p>
                      <a:pPr algn="ctr" fontAlgn="b"/>
                      <a:r>
                        <a:rPr lang="en-US" sz="1400" b="0" i="0" u="none" strike="noStrike">
                          <a:solidFill>
                            <a:srgbClr val="00B050"/>
                          </a:solidFill>
                          <a:effectLst/>
                          <a:latin typeface="Roboto" panose="02000000000000000000" pitchFamily="2" charset="0"/>
                          <a:ea typeface="Roboto" panose="02000000000000000000" pitchFamily="2" charset="0"/>
                          <a:cs typeface="Roboto" panose="02000000000000000000" pitchFamily="2" charset="0"/>
                        </a:rPr>
                        <a:t>9,72%</a:t>
                      </a:r>
                    </a:p>
                  </a:txBody>
                  <a:tcPr marL="6350" marR="6350" marT="6350" marB="0" anchor="b"/>
                </a:tc>
                <a:extLst>
                  <a:ext uri="{0D108BD9-81ED-4DB2-BD59-A6C34878D82A}">
                    <a16:rowId xmlns:a16="http://schemas.microsoft.com/office/drawing/2014/main" val="2654512588"/>
                  </a:ext>
                </a:extLst>
              </a:tr>
              <a:tr h="204331">
                <a:tc>
                  <a:txBody>
                    <a:bodyPr/>
                    <a:lstStyle/>
                    <a:p>
                      <a:pPr algn="ctr" fontAlgn="b"/>
                      <a:r>
                        <a:rPr lang="en-US" sz="1400" b="1"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CET</a:t>
                      </a:r>
                    </a:p>
                  </a:txBody>
                  <a:tcPr marL="6350" marR="6350" marT="6350"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8.200</a:t>
                      </a:r>
                    </a:p>
                  </a:txBody>
                  <a:tcPr marL="6350" marR="6350" marT="6350"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41.829</a:t>
                      </a:r>
                    </a:p>
                  </a:txBody>
                  <a:tcPr marL="6350" marR="6350" marT="6350" marB="0" anchor="b"/>
                </a:tc>
                <a:tc>
                  <a:txBody>
                    <a:bodyPr/>
                    <a:lstStyle/>
                    <a:p>
                      <a:pPr algn="ctr" fontAlgn="b"/>
                      <a:r>
                        <a:rPr lang="en-US" sz="1400" b="0" i="0" u="none" strike="noStrike" dirty="0">
                          <a:solidFill>
                            <a:srgbClr val="00B050"/>
                          </a:solidFill>
                          <a:effectLst/>
                          <a:latin typeface="Roboto" panose="02000000000000000000" pitchFamily="2" charset="0"/>
                          <a:ea typeface="Roboto" panose="02000000000000000000" pitchFamily="2" charset="0"/>
                          <a:cs typeface="Roboto" panose="02000000000000000000" pitchFamily="2" charset="0"/>
                        </a:rPr>
                        <a:t>9,33%</a:t>
                      </a:r>
                    </a:p>
                  </a:txBody>
                  <a:tcPr marL="6350" marR="6350" marT="6350" marB="0" anchor="b"/>
                </a:tc>
                <a:extLst>
                  <a:ext uri="{0D108BD9-81ED-4DB2-BD59-A6C34878D82A}">
                    <a16:rowId xmlns:a16="http://schemas.microsoft.com/office/drawing/2014/main" val="127106423"/>
                  </a:ext>
                </a:extLst>
              </a:tr>
              <a:tr h="204331">
                <a:tc>
                  <a:txBody>
                    <a:bodyPr/>
                    <a:lstStyle/>
                    <a:p>
                      <a:pPr algn="ctr" fontAlgn="b"/>
                      <a:r>
                        <a:rPr lang="en-US" sz="1400" b="1" i="0" u="none" strike="noStrike" dirty="0" err="1">
                          <a:solidFill>
                            <a:srgbClr val="005992"/>
                          </a:solidFill>
                          <a:effectLst/>
                          <a:latin typeface="Roboto" panose="02000000000000000000" pitchFamily="2" charset="0"/>
                          <a:ea typeface="Roboto" panose="02000000000000000000" pitchFamily="2" charset="0"/>
                          <a:cs typeface="Roboto" panose="02000000000000000000" pitchFamily="2" charset="0"/>
                        </a:rPr>
                        <a:t>QST</a:t>
                      </a:r>
                      <a:endParaRPr lang="en-US" sz="1400" b="1"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endParaRPr>
                    </a:p>
                  </a:txBody>
                  <a:tcPr marL="6350" marR="6350" marT="6350"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10.600</a:t>
                      </a:r>
                    </a:p>
                  </a:txBody>
                  <a:tcPr marL="6350" marR="6350" marT="6350"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100</a:t>
                      </a:r>
                    </a:p>
                  </a:txBody>
                  <a:tcPr marL="6350" marR="6350" marT="6350" marB="0" anchor="b"/>
                </a:tc>
                <a:tc>
                  <a:txBody>
                    <a:bodyPr/>
                    <a:lstStyle/>
                    <a:p>
                      <a:pPr algn="ctr" fontAlgn="b"/>
                      <a:r>
                        <a:rPr lang="en-US" sz="1400" b="0" i="0" u="none" strike="noStrike">
                          <a:solidFill>
                            <a:srgbClr val="00B050"/>
                          </a:solidFill>
                          <a:effectLst/>
                          <a:latin typeface="Roboto" panose="02000000000000000000" pitchFamily="2" charset="0"/>
                          <a:ea typeface="Roboto" panose="02000000000000000000" pitchFamily="2" charset="0"/>
                          <a:cs typeface="Roboto" panose="02000000000000000000" pitchFamily="2" charset="0"/>
                        </a:rPr>
                        <a:t>9,28%</a:t>
                      </a:r>
                    </a:p>
                  </a:txBody>
                  <a:tcPr marL="6350" marR="6350" marT="6350" marB="0" anchor="b"/>
                </a:tc>
                <a:extLst>
                  <a:ext uri="{0D108BD9-81ED-4DB2-BD59-A6C34878D82A}">
                    <a16:rowId xmlns:a16="http://schemas.microsoft.com/office/drawing/2014/main" val="2244091360"/>
                  </a:ext>
                </a:extLst>
              </a:tr>
              <a:tr h="204331">
                <a:tc>
                  <a:txBody>
                    <a:bodyPr/>
                    <a:lstStyle/>
                    <a:p>
                      <a:pPr algn="ctr" fontAlgn="b"/>
                      <a:r>
                        <a:rPr lang="en-US" sz="1400" b="1"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VTJ</a:t>
                      </a:r>
                    </a:p>
                  </a:txBody>
                  <a:tcPr marL="6350" marR="6350" marT="6350"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3.600</a:t>
                      </a:r>
                    </a:p>
                  </a:txBody>
                  <a:tcPr marL="6350" marR="6350" marT="6350"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100</a:t>
                      </a:r>
                    </a:p>
                  </a:txBody>
                  <a:tcPr marL="6350" marR="6350" marT="6350" marB="0" anchor="b"/>
                </a:tc>
                <a:tc>
                  <a:txBody>
                    <a:bodyPr/>
                    <a:lstStyle/>
                    <a:p>
                      <a:pPr algn="ctr" fontAlgn="b"/>
                      <a:r>
                        <a:rPr lang="en-US" sz="1400" b="0" i="0" u="none" strike="noStrike" dirty="0">
                          <a:solidFill>
                            <a:srgbClr val="00B050"/>
                          </a:solidFill>
                          <a:effectLst/>
                          <a:latin typeface="Roboto" panose="02000000000000000000" pitchFamily="2" charset="0"/>
                          <a:ea typeface="Roboto" panose="02000000000000000000" pitchFamily="2" charset="0"/>
                          <a:cs typeface="Roboto" panose="02000000000000000000" pitchFamily="2" charset="0"/>
                        </a:rPr>
                        <a:t>9,09%</a:t>
                      </a:r>
                    </a:p>
                  </a:txBody>
                  <a:tcPr marL="6350" marR="6350" marT="6350" marB="0" anchor="b"/>
                </a:tc>
                <a:extLst>
                  <a:ext uri="{0D108BD9-81ED-4DB2-BD59-A6C34878D82A}">
                    <a16:rowId xmlns:a16="http://schemas.microsoft.com/office/drawing/2014/main" val="595132390"/>
                  </a:ext>
                </a:extLst>
              </a:tr>
              <a:tr h="204331">
                <a:tc>
                  <a:txBody>
                    <a:bodyPr/>
                    <a:lstStyle/>
                    <a:p>
                      <a:pPr algn="ctr" fontAlgn="b"/>
                      <a:r>
                        <a:rPr lang="en-US" sz="1400" b="1" i="0" u="none" strike="noStrike" dirty="0" err="1">
                          <a:solidFill>
                            <a:srgbClr val="005992"/>
                          </a:solidFill>
                          <a:effectLst/>
                          <a:latin typeface="Roboto" panose="02000000000000000000" pitchFamily="2" charset="0"/>
                          <a:ea typeface="Roboto" panose="02000000000000000000" pitchFamily="2" charset="0"/>
                          <a:cs typeface="Roboto" panose="02000000000000000000" pitchFamily="2" charset="0"/>
                        </a:rPr>
                        <a:t>GLT</a:t>
                      </a:r>
                      <a:endParaRPr lang="en-US" sz="1400" b="1"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endParaRPr>
                    </a:p>
                  </a:txBody>
                  <a:tcPr marL="6350" marR="6350" marT="6350"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24.000</a:t>
                      </a:r>
                    </a:p>
                  </a:txBody>
                  <a:tcPr marL="6350" marR="6350" marT="6350"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100</a:t>
                      </a:r>
                    </a:p>
                  </a:txBody>
                  <a:tcPr marL="6350" marR="6350" marT="6350" marB="0" anchor="b"/>
                </a:tc>
                <a:tc>
                  <a:txBody>
                    <a:bodyPr/>
                    <a:lstStyle/>
                    <a:p>
                      <a:pPr algn="ctr" fontAlgn="b"/>
                      <a:r>
                        <a:rPr lang="en-US" sz="1400" b="0" i="0" u="none" strike="noStrike" dirty="0">
                          <a:solidFill>
                            <a:srgbClr val="00B050"/>
                          </a:solidFill>
                          <a:effectLst/>
                          <a:latin typeface="Roboto" panose="02000000000000000000" pitchFamily="2" charset="0"/>
                          <a:ea typeface="Roboto" panose="02000000000000000000" pitchFamily="2" charset="0"/>
                          <a:cs typeface="Roboto" panose="02000000000000000000" pitchFamily="2" charset="0"/>
                        </a:rPr>
                        <a:t>9,09%</a:t>
                      </a:r>
                    </a:p>
                  </a:txBody>
                  <a:tcPr marL="6350" marR="6350" marT="6350" marB="0" anchor="b"/>
                </a:tc>
                <a:extLst>
                  <a:ext uri="{0D108BD9-81ED-4DB2-BD59-A6C34878D82A}">
                    <a16:rowId xmlns:a16="http://schemas.microsoft.com/office/drawing/2014/main" val="4014991293"/>
                  </a:ext>
                </a:extLst>
              </a:tr>
              <a:tr h="232427">
                <a:tc>
                  <a:txBody>
                    <a:bodyPr/>
                    <a:lstStyle/>
                    <a:p>
                      <a:pPr algn="ctr" fontAlgn="b"/>
                      <a:r>
                        <a:rPr lang="en-US" sz="1400" b="1"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ADC</a:t>
                      </a:r>
                    </a:p>
                  </a:txBody>
                  <a:tcPr marL="6350" marR="6350" marT="6350"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19.600</a:t>
                      </a:r>
                    </a:p>
                  </a:txBody>
                  <a:tcPr marL="6350" marR="6350" marT="6350"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102</a:t>
                      </a:r>
                    </a:p>
                  </a:txBody>
                  <a:tcPr marL="6350" marR="6350" marT="6350" marB="0" anchor="b"/>
                </a:tc>
                <a:tc>
                  <a:txBody>
                    <a:bodyPr/>
                    <a:lstStyle/>
                    <a:p>
                      <a:pPr algn="ctr" fontAlgn="b"/>
                      <a:r>
                        <a:rPr lang="en-US" sz="1400" b="0" i="0" u="none" strike="noStrike" dirty="0">
                          <a:solidFill>
                            <a:srgbClr val="00B050"/>
                          </a:solidFill>
                          <a:effectLst/>
                          <a:latin typeface="Roboto" panose="02000000000000000000" pitchFamily="2" charset="0"/>
                          <a:ea typeface="Roboto" panose="02000000000000000000" pitchFamily="2" charset="0"/>
                          <a:cs typeface="Roboto" panose="02000000000000000000" pitchFamily="2" charset="0"/>
                        </a:rPr>
                        <a:t>8,89%</a:t>
                      </a:r>
                    </a:p>
                  </a:txBody>
                  <a:tcPr marL="6350" marR="6350" marT="6350" marB="0" anchor="b"/>
                </a:tc>
                <a:extLst>
                  <a:ext uri="{0D108BD9-81ED-4DB2-BD59-A6C34878D82A}">
                    <a16:rowId xmlns:a16="http://schemas.microsoft.com/office/drawing/2014/main" val="3602411929"/>
                  </a:ext>
                </a:extLst>
              </a:tr>
            </a:tbl>
          </a:graphicData>
        </a:graphic>
      </p:graphicFrame>
      <p:sp>
        <p:nvSpPr>
          <p:cNvPr id="10" name="TextBox 9">
            <a:extLst>
              <a:ext uri="{FF2B5EF4-FFF2-40B4-BE49-F238E27FC236}">
                <a16:creationId xmlns:a16="http://schemas.microsoft.com/office/drawing/2014/main" id="{5A4F08DD-9399-A325-F983-931C31BFBAE2}"/>
              </a:ext>
            </a:extLst>
          </p:cNvPr>
          <p:cNvSpPr txBox="1"/>
          <p:nvPr/>
        </p:nvSpPr>
        <p:spPr>
          <a:xfrm>
            <a:off x="7802837" y="6532396"/>
            <a:ext cx="4218839" cy="307777"/>
          </a:xfrm>
          <a:prstGeom prst="rect">
            <a:avLst/>
          </a:prstGeom>
          <a:noFill/>
        </p:spPr>
        <p:txBody>
          <a:bodyPr wrap="square">
            <a:spAutoFit/>
          </a:bodyPr>
          <a:lstStyle/>
          <a:p>
            <a:r>
              <a:rPr lang="en-US" sz="1400" i="1" dirty="0" err="1">
                <a:solidFill>
                  <a:srgbClr val="002060"/>
                </a:solidFill>
                <a:latin typeface="Roboto" pitchFamily="2" charset="0"/>
                <a:ea typeface="Roboto" pitchFamily="2" charset="0"/>
              </a:rPr>
              <a:t>Nguồn</a:t>
            </a:r>
            <a:r>
              <a:rPr lang="en-US" sz="1400" i="1" dirty="0">
                <a:solidFill>
                  <a:srgbClr val="002060"/>
                </a:solidFill>
                <a:latin typeface="Roboto" pitchFamily="2" charset="0"/>
                <a:ea typeface="Roboto" pitchFamily="2" charset="0"/>
              </a:rPr>
              <a:t>: </a:t>
            </a:r>
            <a:r>
              <a:rPr lang="en-US" sz="1400" i="1" dirty="0" err="1">
                <a:solidFill>
                  <a:srgbClr val="002060"/>
                </a:solidFill>
                <a:latin typeface="Roboto" pitchFamily="2" charset="0"/>
                <a:ea typeface="Roboto" pitchFamily="2" charset="0"/>
              </a:rPr>
              <a:t>Fiinpro</a:t>
            </a:r>
            <a:r>
              <a:rPr lang="en-US" sz="1400" i="1" dirty="0">
                <a:solidFill>
                  <a:srgbClr val="002060"/>
                </a:solidFill>
                <a:latin typeface="Roboto" pitchFamily="2" charset="0"/>
                <a:ea typeface="Roboto" pitchFamily="2" charset="0"/>
              </a:rPr>
              <a:t>, </a:t>
            </a:r>
            <a:r>
              <a:rPr lang="en-US" sz="1400" i="1" dirty="0" err="1">
                <a:solidFill>
                  <a:srgbClr val="002060"/>
                </a:solidFill>
                <a:latin typeface="Roboto" pitchFamily="2" charset="0"/>
                <a:ea typeface="Roboto" pitchFamily="2" charset="0"/>
              </a:rPr>
              <a:t>VietinBank</a:t>
            </a:r>
            <a:r>
              <a:rPr lang="en-US" sz="1400" i="1" dirty="0">
                <a:solidFill>
                  <a:srgbClr val="002060"/>
                </a:solidFill>
                <a:latin typeface="Roboto" pitchFamily="2" charset="0"/>
                <a:ea typeface="Roboto" pitchFamily="2" charset="0"/>
              </a:rPr>
              <a:t> Securities</a:t>
            </a:r>
            <a:endParaRPr lang="en-GB" sz="1400" i="1" dirty="0">
              <a:solidFill>
                <a:srgbClr val="002060"/>
              </a:solidFill>
              <a:latin typeface="Roboto" pitchFamily="2" charset="0"/>
              <a:ea typeface="Roboto" pitchFamily="2" charset="0"/>
            </a:endParaRPr>
          </a:p>
        </p:txBody>
      </p:sp>
      <p:pic>
        <p:nvPicPr>
          <p:cNvPr id="11" name="Picture 10">
            <a:extLst>
              <a:ext uri="{FF2B5EF4-FFF2-40B4-BE49-F238E27FC236}">
                <a16:creationId xmlns:a16="http://schemas.microsoft.com/office/drawing/2014/main" id="{64D67937-6A3F-1FCA-A211-1D53106617B2}"/>
              </a:ext>
            </a:extLst>
          </p:cNvPr>
          <p:cNvPicPr>
            <a:picLocks noChangeAspect="1"/>
          </p:cNvPicPr>
          <p:nvPr/>
        </p:nvPicPr>
        <p:blipFill>
          <a:blip r:embed="rId2"/>
          <a:stretch>
            <a:fillRect/>
          </a:stretch>
        </p:blipFill>
        <p:spPr>
          <a:xfrm>
            <a:off x="129987" y="0"/>
            <a:ext cx="2155356" cy="817300"/>
          </a:xfrm>
          <a:prstGeom prst="rect">
            <a:avLst/>
          </a:prstGeom>
        </p:spPr>
      </p:pic>
    </p:spTree>
    <p:extLst>
      <p:ext uri="{BB962C8B-B14F-4D97-AF65-F5344CB8AC3E}">
        <p14:creationId xmlns:p14="http://schemas.microsoft.com/office/powerpoint/2010/main" val="11573031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D9133D6D-CAA3-0DB5-4C2B-555F1A960674}"/>
              </a:ext>
            </a:extLst>
          </p:cNvPr>
          <p:cNvSpPr txBox="1"/>
          <p:nvPr/>
        </p:nvSpPr>
        <p:spPr>
          <a:xfrm>
            <a:off x="3098442" y="471120"/>
            <a:ext cx="6830002" cy="430887"/>
          </a:xfrm>
          <a:prstGeom prst="rect">
            <a:avLst/>
          </a:prstGeom>
          <a:noFill/>
        </p:spPr>
        <p:txBody>
          <a:bodyPr wrap="square" rtlCol="0">
            <a:spAutoFit/>
          </a:bodyPr>
          <a:lstStyle/>
          <a:p>
            <a:pPr algn="ctr"/>
            <a:r>
              <a:rPr lang="en-US" sz="2200" b="1" dirty="0">
                <a:solidFill>
                  <a:srgbClr val="005992"/>
                </a:solidFill>
                <a:latin typeface="Roboto" pitchFamily="2" charset="0"/>
                <a:ea typeface="Roboto" pitchFamily="2" charset="0"/>
              </a:rPr>
              <a:t>GIAO DỊCH CỦA KHỐI NGOẠI</a:t>
            </a:r>
            <a:endParaRPr lang="en-GB" sz="2200" b="1" dirty="0">
              <a:solidFill>
                <a:srgbClr val="005992"/>
              </a:solidFill>
              <a:latin typeface="Roboto" pitchFamily="2" charset="0"/>
              <a:ea typeface="Roboto" pitchFamily="2" charset="0"/>
            </a:endParaRPr>
          </a:p>
        </p:txBody>
      </p:sp>
      <p:graphicFrame>
        <p:nvGraphicFramePr>
          <p:cNvPr id="3" name="Table 4">
            <a:extLst>
              <a:ext uri="{FF2B5EF4-FFF2-40B4-BE49-F238E27FC236}">
                <a16:creationId xmlns:a16="http://schemas.microsoft.com/office/drawing/2014/main" id="{CEF7F599-3740-CD90-64E5-82FCCBB108DF}"/>
              </a:ext>
            </a:extLst>
          </p:cNvPr>
          <p:cNvGraphicFramePr>
            <a:graphicFrameLocks noGrp="1"/>
          </p:cNvGraphicFramePr>
          <p:nvPr>
            <p:extLst>
              <p:ext uri="{D42A27DB-BD31-4B8C-83A1-F6EECF244321}">
                <p14:modId xmlns:p14="http://schemas.microsoft.com/office/powerpoint/2010/main" val="3893137551"/>
              </p:ext>
            </p:extLst>
          </p:nvPr>
        </p:nvGraphicFramePr>
        <p:xfrm>
          <a:off x="6354354" y="1426753"/>
          <a:ext cx="5393094" cy="4813899"/>
        </p:xfrm>
        <a:graphic>
          <a:graphicData uri="http://schemas.openxmlformats.org/drawingml/2006/table">
            <a:tbl>
              <a:tblPr firstRow="1" bandRow="1">
                <a:tableStyleId>{5C22544A-7EE6-4342-B048-85BDC9FD1C3A}</a:tableStyleId>
              </a:tblPr>
              <a:tblGrid>
                <a:gridCol w="828530">
                  <a:extLst>
                    <a:ext uri="{9D8B030D-6E8A-4147-A177-3AD203B41FA5}">
                      <a16:colId xmlns:a16="http://schemas.microsoft.com/office/drawing/2014/main" val="3428852213"/>
                    </a:ext>
                  </a:extLst>
                </a:gridCol>
                <a:gridCol w="1141141">
                  <a:extLst>
                    <a:ext uri="{9D8B030D-6E8A-4147-A177-3AD203B41FA5}">
                      <a16:colId xmlns:a16="http://schemas.microsoft.com/office/drawing/2014/main" val="1007114175"/>
                    </a:ext>
                  </a:extLst>
                </a:gridCol>
                <a:gridCol w="1141141">
                  <a:extLst>
                    <a:ext uri="{9D8B030D-6E8A-4147-A177-3AD203B41FA5}">
                      <a16:colId xmlns:a16="http://schemas.microsoft.com/office/drawing/2014/main" val="2286146636"/>
                    </a:ext>
                  </a:extLst>
                </a:gridCol>
                <a:gridCol w="1141141">
                  <a:extLst>
                    <a:ext uri="{9D8B030D-6E8A-4147-A177-3AD203B41FA5}">
                      <a16:colId xmlns:a16="http://schemas.microsoft.com/office/drawing/2014/main" val="2660117718"/>
                    </a:ext>
                  </a:extLst>
                </a:gridCol>
                <a:gridCol w="1141141">
                  <a:extLst>
                    <a:ext uri="{9D8B030D-6E8A-4147-A177-3AD203B41FA5}">
                      <a16:colId xmlns:a16="http://schemas.microsoft.com/office/drawing/2014/main" val="3025978989"/>
                    </a:ext>
                  </a:extLst>
                </a:gridCol>
              </a:tblGrid>
              <a:tr h="583975">
                <a:tc gridSpan="5">
                  <a:txBody>
                    <a:bodyPr/>
                    <a:lstStyle/>
                    <a:p>
                      <a:pPr algn="ctr"/>
                      <a:r>
                        <a:rPr lang="en-GB" sz="1400" dirty="0">
                          <a:latin typeface="Roboto" pitchFamily="2" charset="0"/>
                          <a:ea typeface="Roboto" pitchFamily="2" charset="0"/>
                        </a:rPr>
                        <a:t>HNX: TOP 10 CP NĐTNN </a:t>
                      </a:r>
                      <a:r>
                        <a:rPr lang="en-GB" sz="1400" dirty="0" err="1">
                          <a:latin typeface="Roboto" pitchFamily="2" charset="0"/>
                          <a:ea typeface="Roboto" pitchFamily="2" charset="0"/>
                        </a:rPr>
                        <a:t>mua</a:t>
                      </a:r>
                      <a:r>
                        <a:rPr lang="en-GB" sz="1400" dirty="0">
                          <a:latin typeface="Roboto" pitchFamily="2" charset="0"/>
                          <a:ea typeface="Roboto" pitchFamily="2" charset="0"/>
                        </a:rPr>
                        <a:t> </a:t>
                      </a:r>
                      <a:r>
                        <a:rPr lang="en-GB" sz="1400" dirty="0" err="1">
                          <a:latin typeface="Roboto" pitchFamily="2" charset="0"/>
                          <a:ea typeface="Roboto" pitchFamily="2" charset="0"/>
                        </a:rPr>
                        <a:t>và</a:t>
                      </a:r>
                      <a:r>
                        <a:rPr lang="en-GB" sz="1400" dirty="0">
                          <a:latin typeface="Roboto" pitchFamily="2" charset="0"/>
                          <a:ea typeface="Roboto" pitchFamily="2" charset="0"/>
                        </a:rPr>
                        <a:t> </a:t>
                      </a:r>
                      <a:r>
                        <a:rPr lang="en-GB" sz="1400" dirty="0" err="1">
                          <a:latin typeface="Roboto" pitchFamily="2" charset="0"/>
                          <a:ea typeface="Roboto" pitchFamily="2" charset="0"/>
                        </a:rPr>
                        <a:t>bán</a:t>
                      </a:r>
                      <a:r>
                        <a:rPr lang="en-GB" sz="1400" dirty="0">
                          <a:latin typeface="Roboto" pitchFamily="2" charset="0"/>
                          <a:ea typeface="Roboto" pitchFamily="2" charset="0"/>
                        </a:rPr>
                        <a:t> </a:t>
                      </a:r>
                      <a:r>
                        <a:rPr lang="en-GB" sz="1400" dirty="0" err="1">
                          <a:latin typeface="Roboto" pitchFamily="2" charset="0"/>
                          <a:ea typeface="Roboto" pitchFamily="2" charset="0"/>
                        </a:rPr>
                        <a:t>ròng</a:t>
                      </a:r>
                      <a:r>
                        <a:rPr lang="en-GB" sz="1400" dirty="0">
                          <a:latin typeface="Roboto" pitchFamily="2" charset="0"/>
                          <a:ea typeface="Roboto" pitchFamily="2" charset="0"/>
                        </a:rPr>
                        <a:t> </a:t>
                      </a:r>
                      <a:r>
                        <a:rPr lang="en-GB" sz="1400" dirty="0" err="1">
                          <a:latin typeface="Roboto" pitchFamily="2" charset="0"/>
                          <a:ea typeface="Roboto" pitchFamily="2" charset="0"/>
                        </a:rPr>
                        <a:t>nhiều</a:t>
                      </a:r>
                      <a:r>
                        <a:rPr lang="en-GB" sz="1400" dirty="0">
                          <a:latin typeface="Roboto" pitchFamily="2" charset="0"/>
                          <a:ea typeface="Roboto" pitchFamily="2" charset="0"/>
                        </a:rPr>
                        <a:t> </a:t>
                      </a:r>
                      <a:r>
                        <a:rPr lang="en-GB" sz="1400" dirty="0" err="1">
                          <a:latin typeface="Roboto" pitchFamily="2" charset="0"/>
                          <a:ea typeface="Roboto" pitchFamily="2" charset="0"/>
                        </a:rPr>
                        <a:t>nhất</a:t>
                      </a:r>
                      <a:r>
                        <a:rPr lang="en-GB" sz="1400" dirty="0">
                          <a:latin typeface="Roboto" pitchFamily="2" charset="0"/>
                          <a:ea typeface="Roboto" pitchFamily="2" charset="0"/>
                        </a:rPr>
                        <a:t> </a:t>
                      </a:r>
                      <a:r>
                        <a:rPr lang="en-GB" sz="1400" dirty="0" err="1">
                          <a:latin typeface="Roboto" pitchFamily="2" charset="0"/>
                          <a:ea typeface="Roboto" pitchFamily="2" charset="0"/>
                        </a:rPr>
                        <a:t>trong</a:t>
                      </a:r>
                      <a:r>
                        <a:rPr lang="en-GB" sz="1400" dirty="0">
                          <a:latin typeface="Roboto" pitchFamily="2" charset="0"/>
                          <a:ea typeface="Roboto" pitchFamily="2" charset="0"/>
                        </a:rPr>
                        <a:t> </a:t>
                      </a:r>
                      <a:r>
                        <a:rPr lang="en-GB" sz="1400" dirty="0" err="1">
                          <a:latin typeface="Roboto" pitchFamily="2" charset="0"/>
                          <a:ea typeface="Roboto" pitchFamily="2" charset="0"/>
                        </a:rPr>
                        <a:t>ngày</a:t>
                      </a:r>
                      <a:r>
                        <a:rPr lang="en-GB" sz="1400" dirty="0">
                          <a:latin typeface="Roboto" pitchFamily="2" charset="0"/>
                          <a:ea typeface="Roboto" pitchFamily="2" charset="0"/>
                        </a:rPr>
                        <a:t> (</a:t>
                      </a:r>
                      <a:r>
                        <a:rPr lang="en-GB" sz="1400" dirty="0" err="1">
                          <a:latin typeface="Roboto" pitchFamily="2" charset="0"/>
                          <a:ea typeface="Roboto" pitchFamily="2" charset="0"/>
                        </a:rPr>
                        <a:t>Tr.VND</a:t>
                      </a:r>
                      <a:r>
                        <a:rPr lang="en-GB" sz="1400" dirty="0">
                          <a:latin typeface="Roboto" pitchFamily="2" charset="0"/>
                          <a:ea typeface="Roboto" pitchFamily="2" charset="0"/>
                        </a:rPr>
                        <a:t>)</a:t>
                      </a:r>
                    </a:p>
                  </a:txBody>
                  <a:tcPr>
                    <a:solidFill>
                      <a:srgbClr val="005992"/>
                    </a:solidFill>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2146615695"/>
                  </a:ext>
                </a:extLst>
              </a:tr>
              <a:tr h="389572">
                <a:tc>
                  <a:txBody>
                    <a:bodyPr/>
                    <a:lstStyle/>
                    <a:p>
                      <a:pPr algn="ctr" fontAlgn="ctr"/>
                      <a:r>
                        <a:rPr lang="en-GB" sz="1200" b="1" i="0" u="none" strike="noStrike" dirty="0">
                          <a:solidFill>
                            <a:srgbClr val="005992"/>
                          </a:solidFill>
                          <a:effectLst/>
                          <a:latin typeface="Roboto" pitchFamily="2" charset="0"/>
                        </a:rPr>
                        <a:t>TT</a:t>
                      </a:r>
                    </a:p>
                  </a:txBody>
                  <a:tcPr marL="7620" marR="7620" marT="7620" marB="0" anchor="ctr">
                    <a:solidFill>
                      <a:schemeClr val="bg1"/>
                    </a:solidFill>
                  </a:tcPr>
                </a:tc>
                <a:tc>
                  <a:txBody>
                    <a:bodyPr/>
                    <a:lstStyle/>
                    <a:p>
                      <a:pPr algn="ctr" fontAlgn="ctr"/>
                      <a:r>
                        <a:rPr lang="en-GB" sz="1200" b="1" i="0" u="none" strike="noStrike" dirty="0" err="1">
                          <a:solidFill>
                            <a:srgbClr val="005992"/>
                          </a:solidFill>
                          <a:effectLst/>
                          <a:latin typeface="Roboto" pitchFamily="2" charset="0"/>
                        </a:rPr>
                        <a:t>Mã</a:t>
                      </a:r>
                      <a:r>
                        <a:rPr lang="en-GB" sz="1200" b="1" i="0" u="none" strike="noStrike" dirty="0">
                          <a:solidFill>
                            <a:srgbClr val="005992"/>
                          </a:solidFill>
                          <a:effectLst/>
                          <a:latin typeface="Roboto" pitchFamily="2" charset="0"/>
                        </a:rPr>
                        <a:t> CK</a:t>
                      </a:r>
                    </a:p>
                  </a:txBody>
                  <a:tcPr marL="7620" marR="7620" marT="7620" marB="0" anchor="ctr">
                    <a:solidFill>
                      <a:schemeClr val="bg1"/>
                    </a:solidFill>
                  </a:tcPr>
                </a:tc>
                <a:tc>
                  <a:txBody>
                    <a:bodyPr/>
                    <a:lstStyle/>
                    <a:p>
                      <a:pPr algn="ctr" fontAlgn="ctr"/>
                      <a:r>
                        <a:rPr lang="en-GB" sz="1200" b="1" i="0" u="none" strike="noStrike">
                          <a:solidFill>
                            <a:srgbClr val="005992"/>
                          </a:solidFill>
                          <a:effectLst/>
                          <a:latin typeface="Roboto" pitchFamily="2" charset="0"/>
                        </a:rPr>
                        <a:t>GT Mua ròng </a:t>
                      </a:r>
                    </a:p>
                  </a:txBody>
                  <a:tcPr marL="7620" marR="7620" marT="7620" marB="0" anchor="ctr">
                    <a:solidFill>
                      <a:schemeClr val="bg1"/>
                    </a:solidFill>
                  </a:tcPr>
                </a:tc>
                <a:tc>
                  <a:txBody>
                    <a:bodyPr/>
                    <a:lstStyle/>
                    <a:p>
                      <a:pPr algn="ctr" fontAlgn="ctr"/>
                      <a:r>
                        <a:rPr lang="en-GB" sz="1200" b="1" i="0" u="none" strike="noStrike">
                          <a:solidFill>
                            <a:srgbClr val="005992"/>
                          </a:solidFill>
                          <a:effectLst/>
                          <a:latin typeface="Roboto" pitchFamily="2" charset="0"/>
                        </a:rPr>
                        <a:t>Mã CK2</a:t>
                      </a:r>
                    </a:p>
                  </a:txBody>
                  <a:tcPr marL="7620" marR="7620" marT="7620" marB="0" anchor="ctr">
                    <a:solidFill>
                      <a:schemeClr val="bg1"/>
                    </a:solidFill>
                  </a:tcPr>
                </a:tc>
                <a:tc>
                  <a:txBody>
                    <a:bodyPr/>
                    <a:lstStyle/>
                    <a:p>
                      <a:pPr algn="ctr" fontAlgn="ctr"/>
                      <a:r>
                        <a:rPr lang="en-GB" sz="1200" b="1" i="0" u="none" strike="noStrike">
                          <a:solidFill>
                            <a:srgbClr val="005992"/>
                          </a:solidFill>
                          <a:effectLst/>
                          <a:latin typeface="Roboto" pitchFamily="2" charset="0"/>
                        </a:rPr>
                        <a:t>GT Bán ròng </a:t>
                      </a:r>
                    </a:p>
                  </a:txBody>
                  <a:tcPr marL="7620" marR="7620" marT="7620" marB="0" anchor="ctr">
                    <a:solidFill>
                      <a:schemeClr val="bg1"/>
                    </a:solidFill>
                  </a:tcPr>
                </a:tc>
                <a:extLst>
                  <a:ext uri="{0D108BD9-81ED-4DB2-BD59-A6C34878D82A}">
                    <a16:rowId xmlns:a16="http://schemas.microsoft.com/office/drawing/2014/main" val="1888489081"/>
                  </a:ext>
                </a:extLst>
              </a:tr>
              <a:tr h="385891">
                <a:tc>
                  <a:txBody>
                    <a:bodyPr/>
                    <a:lstStyle/>
                    <a:p>
                      <a:pPr algn="ctr" fontAlgn="ctr"/>
                      <a:r>
                        <a:rPr lang="en-GB" sz="1200" b="1" i="0" u="none" strike="noStrike" dirty="0">
                          <a:solidFill>
                            <a:srgbClr val="005992"/>
                          </a:solidFill>
                          <a:effectLst/>
                          <a:latin typeface="Roboto" pitchFamily="2" charset="0"/>
                        </a:rPr>
                        <a:t>1</a:t>
                      </a:r>
                    </a:p>
                  </a:txBody>
                  <a:tcPr marL="7620" marR="7620" marT="7620" marB="0" anchor="ctr"/>
                </a:tc>
                <a:tc>
                  <a:txBody>
                    <a:bodyPr/>
                    <a:lstStyle/>
                    <a:p>
                      <a:pPr algn="ctr" fontAlgn="b"/>
                      <a:r>
                        <a:rPr lang="en-US" sz="1400" b="1"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IDC</a:t>
                      </a:r>
                    </a:p>
                  </a:txBody>
                  <a:tcPr marL="6350" marR="6350" marT="6350"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15.089,75</a:t>
                      </a:r>
                    </a:p>
                  </a:txBody>
                  <a:tcPr marL="6350" marR="6350" marT="6350" marB="0" anchor="b"/>
                </a:tc>
                <a:tc>
                  <a:txBody>
                    <a:bodyPr/>
                    <a:lstStyle/>
                    <a:p>
                      <a:pPr algn="ctr" fontAlgn="b"/>
                      <a:r>
                        <a:rPr lang="en-US" sz="1400" b="1" i="0" u="none" strike="noStrike" dirty="0" err="1">
                          <a:solidFill>
                            <a:srgbClr val="005992"/>
                          </a:solidFill>
                          <a:effectLst/>
                          <a:latin typeface="Roboto" panose="02000000000000000000" pitchFamily="2" charset="0"/>
                          <a:ea typeface="Roboto" panose="02000000000000000000" pitchFamily="2" charset="0"/>
                          <a:cs typeface="Roboto" panose="02000000000000000000" pitchFamily="2" charset="0"/>
                        </a:rPr>
                        <a:t>NVB</a:t>
                      </a:r>
                      <a:endParaRPr lang="en-US" sz="1400" b="1"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endParaRPr>
                    </a:p>
                  </a:txBody>
                  <a:tcPr marL="6350" marR="6350" marT="6350"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1.417,17</a:t>
                      </a:r>
                    </a:p>
                  </a:txBody>
                  <a:tcPr marL="6350" marR="6350" marT="6350" marB="0" anchor="b"/>
                </a:tc>
                <a:extLst>
                  <a:ext uri="{0D108BD9-81ED-4DB2-BD59-A6C34878D82A}">
                    <a16:rowId xmlns:a16="http://schemas.microsoft.com/office/drawing/2014/main" val="3525929710"/>
                  </a:ext>
                </a:extLst>
              </a:tr>
              <a:tr h="367333">
                <a:tc>
                  <a:txBody>
                    <a:bodyPr/>
                    <a:lstStyle/>
                    <a:p>
                      <a:pPr algn="ctr" fontAlgn="ctr"/>
                      <a:r>
                        <a:rPr lang="en-GB" sz="1200" b="1" i="0" u="none" strike="noStrike" dirty="0">
                          <a:solidFill>
                            <a:srgbClr val="005992"/>
                          </a:solidFill>
                          <a:effectLst/>
                          <a:latin typeface="Roboto" pitchFamily="2" charset="0"/>
                        </a:rPr>
                        <a:t>2</a:t>
                      </a:r>
                    </a:p>
                  </a:txBody>
                  <a:tcPr marL="7620" marR="7620" marT="7620" marB="0" anchor="ctr"/>
                </a:tc>
                <a:tc>
                  <a:txBody>
                    <a:bodyPr/>
                    <a:lstStyle/>
                    <a:p>
                      <a:pPr algn="ctr" fontAlgn="b"/>
                      <a:r>
                        <a:rPr lang="en-US" sz="1400" b="1"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PVS</a:t>
                      </a:r>
                    </a:p>
                  </a:txBody>
                  <a:tcPr marL="6350" marR="6350" marT="6350"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8.555,00</a:t>
                      </a:r>
                    </a:p>
                  </a:txBody>
                  <a:tcPr marL="6350" marR="6350" marT="6350" marB="0" anchor="b"/>
                </a:tc>
                <a:tc>
                  <a:txBody>
                    <a:bodyPr/>
                    <a:lstStyle/>
                    <a:p>
                      <a:pPr algn="ctr" fontAlgn="b"/>
                      <a:r>
                        <a:rPr lang="en-US" sz="1400" b="1"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THD</a:t>
                      </a:r>
                    </a:p>
                  </a:txBody>
                  <a:tcPr marL="6350" marR="6350" marT="6350"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810,50</a:t>
                      </a:r>
                    </a:p>
                  </a:txBody>
                  <a:tcPr marL="6350" marR="6350" marT="6350" marB="0" anchor="b"/>
                </a:tc>
                <a:extLst>
                  <a:ext uri="{0D108BD9-81ED-4DB2-BD59-A6C34878D82A}">
                    <a16:rowId xmlns:a16="http://schemas.microsoft.com/office/drawing/2014/main" val="2625770051"/>
                  </a:ext>
                </a:extLst>
              </a:tr>
              <a:tr h="385891">
                <a:tc>
                  <a:txBody>
                    <a:bodyPr/>
                    <a:lstStyle/>
                    <a:p>
                      <a:pPr algn="ctr" fontAlgn="ctr"/>
                      <a:r>
                        <a:rPr lang="en-GB" sz="1200" b="1" i="0" u="none" strike="noStrike">
                          <a:solidFill>
                            <a:srgbClr val="005992"/>
                          </a:solidFill>
                          <a:effectLst/>
                          <a:latin typeface="Roboto" pitchFamily="2" charset="0"/>
                        </a:rPr>
                        <a:t>3</a:t>
                      </a:r>
                    </a:p>
                  </a:txBody>
                  <a:tcPr marL="7620" marR="7620" marT="7620" marB="0" anchor="ctr"/>
                </a:tc>
                <a:tc>
                  <a:txBody>
                    <a:bodyPr/>
                    <a:lstStyle/>
                    <a:p>
                      <a:pPr algn="ctr" fontAlgn="b"/>
                      <a:r>
                        <a:rPr lang="en-US" sz="1400" b="1"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TNG</a:t>
                      </a:r>
                    </a:p>
                  </a:txBody>
                  <a:tcPr marL="6350" marR="6350" marT="6350"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3.924,52</a:t>
                      </a:r>
                    </a:p>
                  </a:txBody>
                  <a:tcPr marL="6350" marR="6350" marT="6350" marB="0" anchor="b"/>
                </a:tc>
                <a:tc>
                  <a:txBody>
                    <a:bodyPr/>
                    <a:lstStyle/>
                    <a:p>
                      <a:pPr algn="ctr" fontAlgn="b"/>
                      <a:r>
                        <a:rPr lang="en-US" sz="1400" b="1"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HCC</a:t>
                      </a:r>
                    </a:p>
                  </a:txBody>
                  <a:tcPr marL="6350" marR="6350" marT="6350"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322,41</a:t>
                      </a:r>
                    </a:p>
                  </a:txBody>
                  <a:tcPr marL="6350" marR="6350" marT="6350" marB="0" anchor="b"/>
                </a:tc>
                <a:extLst>
                  <a:ext uri="{0D108BD9-81ED-4DB2-BD59-A6C34878D82A}">
                    <a16:rowId xmlns:a16="http://schemas.microsoft.com/office/drawing/2014/main" val="2385860947"/>
                  </a:ext>
                </a:extLst>
              </a:tr>
              <a:tr h="385891">
                <a:tc>
                  <a:txBody>
                    <a:bodyPr/>
                    <a:lstStyle/>
                    <a:p>
                      <a:pPr algn="ctr" fontAlgn="ctr"/>
                      <a:r>
                        <a:rPr lang="en-GB" sz="1200" b="1" i="0" u="none" strike="noStrike">
                          <a:solidFill>
                            <a:srgbClr val="005992"/>
                          </a:solidFill>
                          <a:effectLst/>
                          <a:latin typeface="Roboto" pitchFamily="2" charset="0"/>
                        </a:rPr>
                        <a:t>4</a:t>
                      </a:r>
                    </a:p>
                  </a:txBody>
                  <a:tcPr marL="7620" marR="7620" marT="7620" marB="0" anchor="ctr"/>
                </a:tc>
                <a:tc>
                  <a:txBody>
                    <a:bodyPr/>
                    <a:lstStyle/>
                    <a:p>
                      <a:pPr algn="ctr" fontAlgn="b"/>
                      <a:r>
                        <a:rPr lang="en-US" sz="1400" b="1" i="0" u="none" strike="noStrike" dirty="0" err="1">
                          <a:solidFill>
                            <a:srgbClr val="005992"/>
                          </a:solidFill>
                          <a:effectLst/>
                          <a:latin typeface="Roboto" panose="02000000000000000000" pitchFamily="2" charset="0"/>
                          <a:ea typeface="Roboto" panose="02000000000000000000" pitchFamily="2" charset="0"/>
                          <a:cs typeface="Roboto" panose="02000000000000000000" pitchFamily="2" charset="0"/>
                        </a:rPr>
                        <a:t>VNR</a:t>
                      </a:r>
                      <a:endParaRPr lang="en-US" sz="1400" b="1"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endParaRPr>
                    </a:p>
                  </a:txBody>
                  <a:tcPr marL="6350" marR="6350" marT="6350"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441,78</a:t>
                      </a:r>
                    </a:p>
                  </a:txBody>
                  <a:tcPr marL="6350" marR="6350" marT="6350" marB="0" anchor="b"/>
                </a:tc>
                <a:tc>
                  <a:txBody>
                    <a:bodyPr/>
                    <a:lstStyle/>
                    <a:p>
                      <a:pPr algn="ctr" fontAlgn="b"/>
                      <a:r>
                        <a:rPr lang="en-US" sz="1400" b="1"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HUT</a:t>
                      </a:r>
                    </a:p>
                  </a:txBody>
                  <a:tcPr marL="6350" marR="6350" marT="6350"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99,39</a:t>
                      </a:r>
                    </a:p>
                  </a:txBody>
                  <a:tcPr marL="6350" marR="6350" marT="6350" marB="0" anchor="b"/>
                </a:tc>
                <a:extLst>
                  <a:ext uri="{0D108BD9-81ED-4DB2-BD59-A6C34878D82A}">
                    <a16:rowId xmlns:a16="http://schemas.microsoft.com/office/drawing/2014/main" val="3261749400"/>
                  </a:ext>
                </a:extLst>
              </a:tr>
              <a:tr h="385891">
                <a:tc>
                  <a:txBody>
                    <a:bodyPr/>
                    <a:lstStyle/>
                    <a:p>
                      <a:pPr algn="ctr" fontAlgn="ctr"/>
                      <a:r>
                        <a:rPr lang="en-GB" sz="1200" b="1" i="0" u="none" strike="noStrike">
                          <a:solidFill>
                            <a:srgbClr val="005992"/>
                          </a:solidFill>
                          <a:effectLst/>
                          <a:latin typeface="Roboto" pitchFamily="2" charset="0"/>
                        </a:rPr>
                        <a:t>5</a:t>
                      </a:r>
                    </a:p>
                  </a:txBody>
                  <a:tcPr marL="7620" marR="7620" marT="7620" marB="0" anchor="ctr"/>
                </a:tc>
                <a:tc>
                  <a:txBody>
                    <a:bodyPr/>
                    <a:lstStyle/>
                    <a:p>
                      <a:pPr algn="ctr" fontAlgn="b"/>
                      <a:r>
                        <a:rPr lang="en-US" sz="1400" b="1"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MBS</a:t>
                      </a:r>
                    </a:p>
                  </a:txBody>
                  <a:tcPr marL="6350" marR="6350" marT="6350"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399,29</a:t>
                      </a:r>
                    </a:p>
                  </a:txBody>
                  <a:tcPr marL="6350" marR="6350" marT="6350" marB="0" anchor="b"/>
                </a:tc>
                <a:tc>
                  <a:txBody>
                    <a:bodyPr/>
                    <a:lstStyle/>
                    <a:p>
                      <a:pPr algn="ctr" fontAlgn="b"/>
                      <a:r>
                        <a:rPr lang="en-US" sz="1400" b="1"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VTV</a:t>
                      </a:r>
                    </a:p>
                  </a:txBody>
                  <a:tcPr marL="6350" marR="6350" marT="6350"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98,00</a:t>
                      </a:r>
                    </a:p>
                  </a:txBody>
                  <a:tcPr marL="6350" marR="6350" marT="6350" marB="0" anchor="b"/>
                </a:tc>
                <a:extLst>
                  <a:ext uri="{0D108BD9-81ED-4DB2-BD59-A6C34878D82A}">
                    <a16:rowId xmlns:a16="http://schemas.microsoft.com/office/drawing/2014/main" val="2211903001"/>
                  </a:ext>
                </a:extLst>
              </a:tr>
              <a:tr h="385891">
                <a:tc>
                  <a:txBody>
                    <a:bodyPr/>
                    <a:lstStyle/>
                    <a:p>
                      <a:pPr algn="ctr" fontAlgn="ctr"/>
                      <a:r>
                        <a:rPr lang="en-GB" sz="1200" b="1" i="0" u="none" strike="noStrike" dirty="0">
                          <a:solidFill>
                            <a:srgbClr val="005992"/>
                          </a:solidFill>
                          <a:effectLst/>
                          <a:latin typeface="Roboto" pitchFamily="2" charset="0"/>
                        </a:rPr>
                        <a:t>6</a:t>
                      </a:r>
                    </a:p>
                  </a:txBody>
                  <a:tcPr marL="7620" marR="7620" marT="7620" marB="0" anchor="ctr"/>
                </a:tc>
                <a:tc>
                  <a:txBody>
                    <a:bodyPr/>
                    <a:lstStyle/>
                    <a:p>
                      <a:pPr algn="ctr" fontAlgn="b"/>
                      <a:r>
                        <a:rPr lang="en-US" sz="1400" b="1"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PVI</a:t>
                      </a:r>
                    </a:p>
                  </a:txBody>
                  <a:tcPr marL="6350" marR="6350" marT="6350"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221,09</a:t>
                      </a:r>
                    </a:p>
                  </a:txBody>
                  <a:tcPr marL="6350" marR="6350" marT="6350" marB="0" anchor="b"/>
                </a:tc>
                <a:tc>
                  <a:txBody>
                    <a:bodyPr/>
                    <a:lstStyle/>
                    <a:p>
                      <a:pPr algn="ctr" fontAlgn="b"/>
                      <a:r>
                        <a:rPr lang="en-US" sz="1400" b="1"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VFS</a:t>
                      </a:r>
                    </a:p>
                  </a:txBody>
                  <a:tcPr marL="6350" marR="6350" marT="6350"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34,71</a:t>
                      </a:r>
                    </a:p>
                  </a:txBody>
                  <a:tcPr marL="6350" marR="6350" marT="6350" marB="0" anchor="b"/>
                </a:tc>
                <a:extLst>
                  <a:ext uri="{0D108BD9-81ED-4DB2-BD59-A6C34878D82A}">
                    <a16:rowId xmlns:a16="http://schemas.microsoft.com/office/drawing/2014/main" val="3638965443"/>
                  </a:ext>
                </a:extLst>
              </a:tr>
              <a:tr h="385891">
                <a:tc>
                  <a:txBody>
                    <a:bodyPr/>
                    <a:lstStyle/>
                    <a:p>
                      <a:pPr algn="ctr" fontAlgn="ctr"/>
                      <a:r>
                        <a:rPr lang="en-GB" sz="1200" b="1" i="0" u="none" strike="noStrike">
                          <a:solidFill>
                            <a:srgbClr val="005992"/>
                          </a:solidFill>
                          <a:effectLst/>
                          <a:latin typeface="Roboto" pitchFamily="2" charset="0"/>
                        </a:rPr>
                        <a:t>7</a:t>
                      </a:r>
                    </a:p>
                  </a:txBody>
                  <a:tcPr marL="7620" marR="7620" marT="7620" marB="0" anchor="ctr"/>
                </a:tc>
                <a:tc>
                  <a:txBody>
                    <a:bodyPr/>
                    <a:lstStyle/>
                    <a:p>
                      <a:pPr algn="ctr" fontAlgn="b"/>
                      <a:r>
                        <a:rPr lang="en-US" sz="1400" b="1"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PSI</a:t>
                      </a:r>
                    </a:p>
                  </a:txBody>
                  <a:tcPr marL="6350" marR="6350" marT="6350"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193,14</a:t>
                      </a:r>
                    </a:p>
                  </a:txBody>
                  <a:tcPr marL="6350" marR="6350" marT="6350" marB="0" anchor="b"/>
                </a:tc>
                <a:tc>
                  <a:txBody>
                    <a:bodyPr/>
                    <a:lstStyle/>
                    <a:p>
                      <a:pPr algn="ctr" fontAlgn="b"/>
                      <a:r>
                        <a:rPr lang="en-US" sz="1400" b="1"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DTD</a:t>
                      </a:r>
                    </a:p>
                  </a:txBody>
                  <a:tcPr marL="6350" marR="6350" marT="6350"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20,65</a:t>
                      </a:r>
                    </a:p>
                  </a:txBody>
                  <a:tcPr marL="6350" marR="6350" marT="6350" marB="0" anchor="b"/>
                </a:tc>
                <a:extLst>
                  <a:ext uri="{0D108BD9-81ED-4DB2-BD59-A6C34878D82A}">
                    <a16:rowId xmlns:a16="http://schemas.microsoft.com/office/drawing/2014/main" val="1773922869"/>
                  </a:ext>
                </a:extLst>
              </a:tr>
              <a:tr h="385891">
                <a:tc>
                  <a:txBody>
                    <a:bodyPr/>
                    <a:lstStyle/>
                    <a:p>
                      <a:pPr algn="ctr" fontAlgn="ctr"/>
                      <a:r>
                        <a:rPr lang="en-GB" sz="1200" b="1" i="0" u="none" strike="noStrike">
                          <a:solidFill>
                            <a:srgbClr val="005992"/>
                          </a:solidFill>
                          <a:effectLst/>
                          <a:latin typeface="Roboto" pitchFamily="2" charset="0"/>
                        </a:rPr>
                        <a:t>8</a:t>
                      </a:r>
                    </a:p>
                  </a:txBody>
                  <a:tcPr marL="7620" marR="7620" marT="7620" marB="0" anchor="ctr"/>
                </a:tc>
                <a:tc>
                  <a:txBody>
                    <a:bodyPr/>
                    <a:lstStyle/>
                    <a:p>
                      <a:pPr algn="ctr" fontAlgn="b"/>
                      <a:r>
                        <a:rPr lang="en-US" sz="1400" b="1"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NTP</a:t>
                      </a:r>
                    </a:p>
                  </a:txBody>
                  <a:tcPr marL="6350" marR="6350" marT="6350"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161,73</a:t>
                      </a:r>
                    </a:p>
                  </a:txBody>
                  <a:tcPr marL="6350" marR="6350" marT="6350" marB="0" anchor="b"/>
                </a:tc>
                <a:tc>
                  <a:txBody>
                    <a:bodyPr/>
                    <a:lstStyle/>
                    <a:p>
                      <a:pPr algn="ctr" fontAlgn="b"/>
                      <a:r>
                        <a:rPr lang="en-US" sz="1400" b="1" i="0" u="none" strike="noStrike" dirty="0" err="1">
                          <a:solidFill>
                            <a:srgbClr val="005992"/>
                          </a:solidFill>
                          <a:effectLst/>
                          <a:latin typeface="Roboto" panose="02000000000000000000" pitchFamily="2" charset="0"/>
                          <a:ea typeface="Roboto" panose="02000000000000000000" pitchFamily="2" charset="0"/>
                          <a:cs typeface="Roboto" panose="02000000000000000000" pitchFamily="2" charset="0"/>
                        </a:rPr>
                        <a:t>PTI</a:t>
                      </a:r>
                      <a:endParaRPr lang="en-US" sz="1400" b="1"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endParaRPr>
                    </a:p>
                  </a:txBody>
                  <a:tcPr marL="6350" marR="6350" marT="6350"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15,50</a:t>
                      </a:r>
                    </a:p>
                  </a:txBody>
                  <a:tcPr marL="6350" marR="6350" marT="6350" marB="0" anchor="b"/>
                </a:tc>
                <a:extLst>
                  <a:ext uri="{0D108BD9-81ED-4DB2-BD59-A6C34878D82A}">
                    <a16:rowId xmlns:a16="http://schemas.microsoft.com/office/drawing/2014/main" val="1066046686"/>
                  </a:ext>
                </a:extLst>
              </a:tr>
              <a:tr h="385891">
                <a:tc>
                  <a:txBody>
                    <a:bodyPr/>
                    <a:lstStyle/>
                    <a:p>
                      <a:pPr algn="ctr" fontAlgn="ctr"/>
                      <a:r>
                        <a:rPr lang="en-GB" sz="1200" b="1" i="0" u="none" strike="noStrike">
                          <a:solidFill>
                            <a:srgbClr val="005992"/>
                          </a:solidFill>
                          <a:effectLst/>
                          <a:latin typeface="Roboto" pitchFamily="2" charset="0"/>
                        </a:rPr>
                        <a:t>9</a:t>
                      </a:r>
                    </a:p>
                  </a:txBody>
                  <a:tcPr marL="7620" marR="7620" marT="7620" marB="0" anchor="ctr"/>
                </a:tc>
                <a:tc>
                  <a:txBody>
                    <a:bodyPr/>
                    <a:lstStyle/>
                    <a:p>
                      <a:pPr algn="ctr" fontAlgn="b"/>
                      <a:r>
                        <a:rPr lang="en-US" sz="1400" b="1" i="0" u="none" strike="noStrike" dirty="0" err="1">
                          <a:solidFill>
                            <a:srgbClr val="005992"/>
                          </a:solidFill>
                          <a:effectLst/>
                          <a:latin typeface="Roboto" panose="02000000000000000000" pitchFamily="2" charset="0"/>
                          <a:ea typeface="Roboto" panose="02000000000000000000" pitchFamily="2" charset="0"/>
                          <a:cs typeface="Roboto" panose="02000000000000000000" pitchFamily="2" charset="0"/>
                        </a:rPr>
                        <a:t>HVT</a:t>
                      </a:r>
                      <a:endParaRPr lang="en-US" sz="1400" b="1"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endParaRPr>
                    </a:p>
                  </a:txBody>
                  <a:tcPr marL="6350" marR="6350" marT="6350"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127,50</a:t>
                      </a:r>
                    </a:p>
                  </a:txBody>
                  <a:tcPr marL="6350" marR="6350" marT="6350" marB="0" anchor="b"/>
                </a:tc>
                <a:tc>
                  <a:txBody>
                    <a:bodyPr/>
                    <a:lstStyle/>
                    <a:p>
                      <a:pPr algn="ctr" fontAlgn="b"/>
                      <a:r>
                        <a:rPr lang="en-US" sz="1400" b="1"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CAN</a:t>
                      </a:r>
                    </a:p>
                  </a:txBody>
                  <a:tcPr marL="6350" marR="6350" marT="6350"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12,80</a:t>
                      </a:r>
                    </a:p>
                  </a:txBody>
                  <a:tcPr marL="6350" marR="6350" marT="6350" marB="0" anchor="b"/>
                </a:tc>
                <a:extLst>
                  <a:ext uri="{0D108BD9-81ED-4DB2-BD59-A6C34878D82A}">
                    <a16:rowId xmlns:a16="http://schemas.microsoft.com/office/drawing/2014/main" val="2604430888"/>
                  </a:ext>
                </a:extLst>
              </a:tr>
              <a:tr h="385891">
                <a:tc>
                  <a:txBody>
                    <a:bodyPr/>
                    <a:lstStyle/>
                    <a:p>
                      <a:pPr algn="ctr" fontAlgn="ctr"/>
                      <a:r>
                        <a:rPr lang="en-GB" sz="1200" b="1" i="0" u="none" strike="noStrike">
                          <a:solidFill>
                            <a:srgbClr val="005992"/>
                          </a:solidFill>
                          <a:effectLst/>
                          <a:latin typeface="Roboto" pitchFamily="2" charset="0"/>
                        </a:rPr>
                        <a:t>10</a:t>
                      </a:r>
                    </a:p>
                  </a:txBody>
                  <a:tcPr marL="7620" marR="7620" marT="7620" marB="0" anchor="ctr"/>
                </a:tc>
                <a:tc>
                  <a:txBody>
                    <a:bodyPr/>
                    <a:lstStyle/>
                    <a:p>
                      <a:pPr algn="ctr" fontAlgn="b"/>
                      <a:r>
                        <a:rPr lang="en-US" sz="1400" b="1" i="0" u="none" strike="noStrike" dirty="0" err="1">
                          <a:solidFill>
                            <a:srgbClr val="005992"/>
                          </a:solidFill>
                          <a:effectLst/>
                          <a:latin typeface="Roboto" panose="02000000000000000000" pitchFamily="2" charset="0"/>
                          <a:ea typeface="Roboto" panose="02000000000000000000" pitchFamily="2" charset="0"/>
                          <a:cs typeface="Roboto" panose="02000000000000000000" pitchFamily="2" charset="0"/>
                        </a:rPr>
                        <a:t>SHS</a:t>
                      </a:r>
                      <a:endParaRPr lang="en-US" sz="1400" b="1"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endParaRPr>
                    </a:p>
                  </a:txBody>
                  <a:tcPr marL="6350" marR="6350" marT="6350"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126,31</a:t>
                      </a:r>
                    </a:p>
                  </a:txBody>
                  <a:tcPr marL="6350" marR="6350" marT="6350" marB="0" anchor="b"/>
                </a:tc>
                <a:tc>
                  <a:txBody>
                    <a:bodyPr/>
                    <a:lstStyle/>
                    <a:p>
                      <a:pPr algn="ctr" fontAlgn="b"/>
                      <a:r>
                        <a:rPr lang="en-US" sz="1400" b="1"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PVB</a:t>
                      </a:r>
                    </a:p>
                  </a:txBody>
                  <a:tcPr marL="6350" marR="6350" marT="6350" marB="0" anchor="b"/>
                </a:tc>
                <a:tc>
                  <a:txBody>
                    <a:bodyPr/>
                    <a:lstStyle/>
                    <a:p>
                      <a:pPr algn="ctr" fontAlgn="b"/>
                      <a:r>
                        <a:rPr lang="en-US" sz="1400" b="0"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10,00</a:t>
                      </a:r>
                    </a:p>
                  </a:txBody>
                  <a:tcPr marL="6350" marR="6350" marT="6350" marB="0" anchor="b"/>
                </a:tc>
                <a:extLst>
                  <a:ext uri="{0D108BD9-81ED-4DB2-BD59-A6C34878D82A}">
                    <a16:rowId xmlns:a16="http://schemas.microsoft.com/office/drawing/2014/main" val="1926042976"/>
                  </a:ext>
                </a:extLst>
              </a:tr>
            </a:tbl>
          </a:graphicData>
        </a:graphic>
      </p:graphicFrame>
      <p:graphicFrame>
        <p:nvGraphicFramePr>
          <p:cNvPr id="10" name="Table 4">
            <a:extLst>
              <a:ext uri="{FF2B5EF4-FFF2-40B4-BE49-F238E27FC236}">
                <a16:creationId xmlns:a16="http://schemas.microsoft.com/office/drawing/2014/main" id="{BA225A3F-0531-EF8D-A340-9F9128B78B7F}"/>
              </a:ext>
            </a:extLst>
          </p:cNvPr>
          <p:cNvGraphicFramePr>
            <a:graphicFrameLocks noGrp="1"/>
          </p:cNvGraphicFramePr>
          <p:nvPr>
            <p:extLst>
              <p:ext uri="{D42A27DB-BD31-4B8C-83A1-F6EECF244321}">
                <p14:modId xmlns:p14="http://schemas.microsoft.com/office/powerpoint/2010/main" val="1375604521"/>
              </p:ext>
            </p:extLst>
          </p:nvPr>
        </p:nvGraphicFramePr>
        <p:xfrm>
          <a:off x="823279" y="1426752"/>
          <a:ext cx="5393094" cy="4819979"/>
        </p:xfrm>
        <a:graphic>
          <a:graphicData uri="http://schemas.openxmlformats.org/drawingml/2006/table">
            <a:tbl>
              <a:tblPr firstRow="1" bandRow="1">
                <a:tableStyleId>{5C22544A-7EE6-4342-B048-85BDC9FD1C3A}</a:tableStyleId>
              </a:tblPr>
              <a:tblGrid>
                <a:gridCol w="845202">
                  <a:extLst>
                    <a:ext uri="{9D8B030D-6E8A-4147-A177-3AD203B41FA5}">
                      <a16:colId xmlns:a16="http://schemas.microsoft.com/office/drawing/2014/main" val="3428852213"/>
                    </a:ext>
                  </a:extLst>
                </a:gridCol>
                <a:gridCol w="1136973">
                  <a:extLst>
                    <a:ext uri="{9D8B030D-6E8A-4147-A177-3AD203B41FA5}">
                      <a16:colId xmlns:a16="http://schemas.microsoft.com/office/drawing/2014/main" val="1007114175"/>
                    </a:ext>
                  </a:extLst>
                </a:gridCol>
                <a:gridCol w="1136973">
                  <a:extLst>
                    <a:ext uri="{9D8B030D-6E8A-4147-A177-3AD203B41FA5}">
                      <a16:colId xmlns:a16="http://schemas.microsoft.com/office/drawing/2014/main" val="2286146636"/>
                    </a:ext>
                  </a:extLst>
                </a:gridCol>
                <a:gridCol w="1136973">
                  <a:extLst>
                    <a:ext uri="{9D8B030D-6E8A-4147-A177-3AD203B41FA5}">
                      <a16:colId xmlns:a16="http://schemas.microsoft.com/office/drawing/2014/main" val="2660117718"/>
                    </a:ext>
                  </a:extLst>
                </a:gridCol>
                <a:gridCol w="1136973">
                  <a:extLst>
                    <a:ext uri="{9D8B030D-6E8A-4147-A177-3AD203B41FA5}">
                      <a16:colId xmlns:a16="http://schemas.microsoft.com/office/drawing/2014/main" val="3025978989"/>
                    </a:ext>
                  </a:extLst>
                </a:gridCol>
              </a:tblGrid>
              <a:tr h="603490">
                <a:tc gridSpan="5">
                  <a:txBody>
                    <a:bodyPr/>
                    <a:lstStyle/>
                    <a:p>
                      <a:pPr algn="ctr"/>
                      <a:r>
                        <a:rPr lang="en-GB" sz="1400" dirty="0">
                          <a:latin typeface="Roboto" pitchFamily="2" charset="0"/>
                          <a:ea typeface="Roboto" pitchFamily="2" charset="0"/>
                        </a:rPr>
                        <a:t>HSX: TOP 10 CP NĐTNN </a:t>
                      </a:r>
                      <a:r>
                        <a:rPr lang="en-GB" sz="1400" dirty="0" err="1">
                          <a:latin typeface="Roboto" pitchFamily="2" charset="0"/>
                          <a:ea typeface="Roboto" pitchFamily="2" charset="0"/>
                        </a:rPr>
                        <a:t>mua</a:t>
                      </a:r>
                      <a:r>
                        <a:rPr lang="en-GB" sz="1400" dirty="0">
                          <a:latin typeface="Roboto" pitchFamily="2" charset="0"/>
                          <a:ea typeface="Roboto" pitchFamily="2" charset="0"/>
                        </a:rPr>
                        <a:t> </a:t>
                      </a:r>
                      <a:r>
                        <a:rPr lang="en-GB" sz="1400" dirty="0" err="1">
                          <a:latin typeface="Roboto" pitchFamily="2" charset="0"/>
                          <a:ea typeface="Roboto" pitchFamily="2" charset="0"/>
                        </a:rPr>
                        <a:t>và</a:t>
                      </a:r>
                      <a:r>
                        <a:rPr lang="en-GB" sz="1400" dirty="0">
                          <a:latin typeface="Roboto" pitchFamily="2" charset="0"/>
                          <a:ea typeface="Roboto" pitchFamily="2" charset="0"/>
                        </a:rPr>
                        <a:t> </a:t>
                      </a:r>
                      <a:r>
                        <a:rPr lang="en-GB" sz="1400" dirty="0" err="1">
                          <a:latin typeface="Roboto" pitchFamily="2" charset="0"/>
                          <a:ea typeface="Roboto" pitchFamily="2" charset="0"/>
                        </a:rPr>
                        <a:t>bán</a:t>
                      </a:r>
                      <a:r>
                        <a:rPr lang="en-GB" sz="1400" dirty="0">
                          <a:latin typeface="Roboto" pitchFamily="2" charset="0"/>
                          <a:ea typeface="Roboto" pitchFamily="2" charset="0"/>
                        </a:rPr>
                        <a:t> </a:t>
                      </a:r>
                      <a:r>
                        <a:rPr lang="en-GB" sz="1400" dirty="0" err="1">
                          <a:latin typeface="Roboto" pitchFamily="2" charset="0"/>
                          <a:ea typeface="Roboto" pitchFamily="2" charset="0"/>
                        </a:rPr>
                        <a:t>ròng</a:t>
                      </a:r>
                      <a:r>
                        <a:rPr lang="en-GB" sz="1400" dirty="0">
                          <a:latin typeface="Roboto" pitchFamily="2" charset="0"/>
                          <a:ea typeface="Roboto" pitchFamily="2" charset="0"/>
                        </a:rPr>
                        <a:t> </a:t>
                      </a:r>
                      <a:r>
                        <a:rPr lang="en-GB" sz="1400" dirty="0" err="1">
                          <a:latin typeface="Roboto" pitchFamily="2" charset="0"/>
                          <a:ea typeface="Roboto" pitchFamily="2" charset="0"/>
                        </a:rPr>
                        <a:t>nhiều</a:t>
                      </a:r>
                      <a:r>
                        <a:rPr lang="en-GB" sz="1400" dirty="0">
                          <a:latin typeface="Roboto" pitchFamily="2" charset="0"/>
                          <a:ea typeface="Roboto" pitchFamily="2" charset="0"/>
                        </a:rPr>
                        <a:t> </a:t>
                      </a:r>
                      <a:r>
                        <a:rPr lang="en-GB" sz="1400" dirty="0" err="1">
                          <a:latin typeface="Roboto" pitchFamily="2" charset="0"/>
                          <a:ea typeface="Roboto" pitchFamily="2" charset="0"/>
                        </a:rPr>
                        <a:t>nhất</a:t>
                      </a:r>
                      <a:r>
                        <a:rPr lang="en-GB" sz="1400" dirty="0">
                          <a:latin typeface="Roboto" pitchFamily="2" charset="0"/>
                          <a:ea typeface="Roboto" pitchFamily="2" charset="0"/>
                        </a:rPr>
                        <a:t> </a:t>
                      </a:r>
                      <a:r>
                        <a:rPr lang="en-GB" sz="1400" dirty="0" err="1">
                          <a:latin typeface="Roboto" pitchFamily="2" charset="0"/>
                          <a:ea typeface="Roboto" pitchFamily="2" charset="0"/>
                        </a:rPr>
                        <a:t>trong</a:t>
                      </a:r>
                      <a:r>
                        <a:rPr lang="en-GB" sz="1400" dirty="0">
                          <a:latin typeface="Roboto" pitchFamily="2" charset="0"/>
                          <a:ea typeface="Roboto" pitchFamily="2" charset="0"/>
                        </a:rPr>
                        <a:t> </a:t>
                      </a:r>
                      <a:r>
                        <a:rPr lang="en-GB" sz="1400" dirty="0" err="1">
                          <a:latin typeface="Roboto" pitchFamily="2" charset="0"/>
                          <a:ea typeface="Roboto" pitchFamily="2" charset="0"/>
                        </a:rPr>
                        <a:t>ngày</a:t>
                      </a:r>
                      <a:r>
                        <a:rPr lang="en-GB" sz="1400" dirty="0">
                          <a:latin typeface="Roboto" pitchFamily="2" charset="0"/>
                          <a:ea typeface="Roboto" pitchFamily="2" charset="0"/>
                        </a:rPr>
                        <a:t> (</a:t>
                      </a:r>
                      <a:r>
                        <a:rPr lang="en-GB" sz="1400" dirty="0" err="1">
                          <a:latin typeface="Roboto" pitchFamily="2" charset="0"/>
                          <a:ea typeface="Roboto" pitchFamily="2" charset="0"/>
                        </a:rPr>
                        <a:t>Tr.VND</a:t>
                      </a:r>
                      <a:r>
                        <a:rPr lang="en-GB" sz="1400" dirty="0">
                          <a:latin typeface="Roboto" pitchFamily="2" charset="0"/>
                          <a:ea typeface="Roboto" pitchFamily="2" charset="0"/>
                        </a:rPr>
                        <a:t>)</a:t>
                      </a:r>
                    </a:p>
                  </a:txBody>
                  <a:tcPr>
                    <a:solidFill>
                      <a:srgbClr val="005992"/>
                    </a:solidFill>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2146615695"/>
                  </a:ext>
                </a:extLst>
              </a:tr>
              <a:tr h="389108">
                <a:tc>
                  <a:txBody>
                    <a:bodyPr/>
                    <a:lstStyle/>
                    <a:p>
                      <a:pPr algn="ctr" fontAlgn="ctr"/>
                      <a:r>
                        <a:rPr lang="en-GB" sz="1200" b="1" i="0" u="none" strike="noStrike">
                          <a:solidFill>
                            <a:srgbClr val="005992"/>
                          </a:solidFill>
                          <a:effectLst/>
                          <a:latin typeface="Roboto" pitchFamily="2" charset="0"/>
                        </a:rPr>
                        <a:t>TT</a:t>
                      </a:r>
                    </a:p>
                  </a:txBody>
                  <a:tcPr marL="7620" marR="7620" marT="7620" marB="0" anchor="ctr">
                    <a:solidFill>
                      <a:schemeClr val="bg1"/>
                    </a:solidFill>
                  </a:tcPr>
                </a:tc>
                <a:tc>
                  <a:txBody>
                    <a:bodyPr/>
                    <a:lstStyle/>
                    <a:p>
                      <a:pPr algn="ctr" fontAlgn="ctr"/>
                      <a:r>
                        <a:rPr lang="en-GB" sz="1200" b="1" i="0" u="none" strike="noStrike" dirty="0" err="1">
                          <a:solidFill>
                            <a:srgbClr val="005992"/>
                          </a:solidFill>
                          <a:effectLst/>
                          <a:latin typeface="Roboto" pitchFamily="2" charset="0"/>
                        </a:rPr>
                        <a:t>Mã</a:t>
                      </a:r>
                      <a:r>
                        <a:rPr lang="en-GB" sz="1200" b="1" i="0" u="none" strike="noStrike" dirty="0">
                          <a:solidFill>
                            <a:srgbClr val="005992"/>
                          </a:solidFill>
                          <a:effectLst/>
                          <a:latin typeface="Roboto" pitchFamily="2" charset="0"/>
                        </a:rPr>
                        <a:t> CK</a:t>
                      </a:r>
                    </a:p>
                  </a:txBody>
                  <a:tcPr marL="7620" marR="7620" marT="7620" marB="0" anchor="ctr">
                    <a:solidFill>
                      <a:schemeClr val="bg1"/>
                    </a:solidFill>
                  </a:tcPr>
                </a:tc>
                <a:tc>
                  <a:txBody>
                    <a:bodyPr/>
                    <a:lstStyle/>
                    <a:p>
                      <a:pPr algn="ctr" fontAlgn="ctr"/>
                      <a:r>
                        <a:rPr lang="en-GB" sz="1200" b="1" i="0" u="none" strike="noStrike">
                          <a:solidFill>
                            <a:srgbClr val="005992"/>
                          </a:solidFill>
                          <a:effectLst/>
                          <a:latin typeface="Roboto" pitchFamily="2" charset="0"/>
                        </a:rPr>
                        <a:t>GT Mua ròng</a:t>
                      </a:r>
                    </a:p>
                  </a:txBody>
                  <a:tcPr marL="7620" marR="7620" marT="7620" marB="0" anchor="ctr">
                    <a:solidFill>
                      <a:schemeClr val="bg1"/>
                    </a:solidFill>
                  </a:tcPr>
                </a:tc>
                <a:tc>
                  <a:txBody>
                    <a:bodyPr/>
                    <a:lstStyle/>
                    <a:p>
                      <a:pPr algn="ctr" fontAlgn="ctr"/>
                      <a:r>
                        <a:rPr lang="en-GB" sz="1200" b="1" i="0" u="none" strike="noStrike">
                          <a:solidFill>
                            <a:srgbClr val="005992"/>
                          </a:solidFill>
                          <a:effectLst/>
                          <a:latin typeface="Roboto" pitchFamily="2" charset="0"/>
                        </a:rPr>
                        <a:t>Mã CK2</a:t>
                      </a:r>
                    </a:p>
                  </a:txBody>
                  <a:tcPr marL="7620" marR="7620" marT="7620" marB="0" anchor="ctr">
                    <a:solidFill>
                      <a:schemeClr val="bg1"/>
                    </a:solidFill>
                  </a:tcPr>
                </a:tc>
                <a:tc>
                  <a:txBody>
                    <a:bodyPr/>
                    <a:lstStyle/>
                    <a:p>
                      <a:pPr algn="ctr" fontAlgn="ctr"/>
                      <a:r>
                        <a:rPr lang="en-GB" sz="1200" b="1" i="0" u="none" strike="noStrike" dirty="0">
                          <a:solidFill>
                            <a:srgbClr val="005992"/>
                          </a:solidFill>
                          <a:effectLst/>
                          <a:latin typeface="Roboto" pitchFamily="2" charset="0"/>
                        </a:rPr>
                        <a:t>GT </a:t>
                      </a:r>
                      <a:r>
                        <a:rPr lang="en-GB" sz="1200" b="1" i="0" u="none" strike="noStrike" dirty="0" err="1">
                          <a:solidFill>
                            <a:srgbClr val="005992"/>
                          </a:solidFill>
                          <a:effectLst/>
                          <a:latin typeface="Roboto" pitchFamily="2" charset="0"/>
                        </a:rPr>
                        <a:t>Bán</a:t>
                      </a:r>
                      <a:r>
                        <a:rPr lang="en-GB" sz="1200" b="1" i="0" u="none" strike="noStrike" dirty="0">
                          <a:solidFill>
                            <a:srgbClr val="005992"/>
                          </a:solidFill>
                          <a:effectLst/>
                          <a:latin typeface="Roboto" pitchFamily="2" charset="0"/>
                        </a:rPr>
                        <a:t> </a:t>
                      </a:r>
                      <a:r>
                        <a:rPr lang="en-GB" sz="1200" b="1" i="0" u="none" strike="noStrike" dirty="0" err="1">
                          <a:solidFill>
                            <a:srgbClr val="005992"/>
                          </a:solidFill>
                          <a:effectLst/>
                          <a:latin typeface="Roboto" pitchFamily="2" charset="0"/>
                        </a:rPr>
                        <a:t>ròng</a:t>
                      </a:r>
                      <a:r>
                        <a:rPr lang="en-GB" sz="1200" b="1" i="0" u="none" strike="noStrike" dirty="0">
                          <a:solidFill>
                            <a:srgbClr val="005992"/>
                          </a:solidFill>
                          <a:effectLst/>
                          <a:latin typeface="Roboto" pitchFamily="2" charset="0"/>
                        </a:rPr>
                        <a:t> </a:t>
                      </a:r>
                    </a:p>
                  </a:txBody>
                  <a:tcPr marL="7620" marR="7620" marT="7620" marB="0" anchor="ctr">
                    <a:solidFill>
                      <a:schemeClr val="bg1"/>
                    </a:solidFill>
                  </a:tcPr>
                </a:tc>
                <a:extLst>
                  <a:ext uri="{0D108BD9-81ED-4DB2-BD59-A6C34878D82A}">
                    <a16:rowId xmlns:a16="http://schemas.microsoft.com/office/drawing/2014/main" val="1888489081"/>
                  </a:ext>
                </a:extLst>
              </a:tr>
              <a:tr h="421178">
                <a:tc>
                  <a:txBody>
                    <a:bodyPr/>
                    <a:lstStyle/>
                    <a:p>
                      <a:pPr algn="ctr" fontAlgn="b"/>
                      <a:r>
                        <a:rPr lang="en-GB" sz="1400" b="1" i="0" u="none" strike="noStrike" dirty="0">
                          <a:solidFill>
                            <a:srgbClr val="005992"/>
                          </a:solidFill>
                          <a:effectLst/>
                          <a:latin typeface="Roboto" pitchFamily="2" charset="0"/>
                          <a:ea typeface="Roboto" pitchFamily="2" charset="0"/>
                        </a:rPr>
                        <a:t>1</a:t>
                      </a:r>
                    </a:p>
                  </a:txBody>
                  <a:tcPr marL="7620" marR="7620" marT="7620" marB="0" anchor="ctr"/>
                </a:tc>
                <a:tc>
                  <a:txBody>
                    <a:bodyPr/>
                    <a:lstStyle/>
                    <a:p>
                      <a:pPr algn="ctr" fontAlgn="b"/>
                      <a:r>
                        <a:rPr lang="en-US" sz="1400" b="1"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KDC</a:t>
                      </a:r>
                    </a:p>
                  </a:txBody>
                  <a:tcPr marL="6350" marR="6350" marT="6350"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77.994,18</a:t>
                      </a:r>
                    </a:p>
                  </a:txBody>
                  <a:tcPr marL="6350" marR="6350" marT="6350" marB="0" anchor="b"/>
                </a:tc>
                <a:tc>
                  <a:txBody>
                    <a:bodyPr/>
                    <a:lstStyle/>
                    <a:p>
                      <a:pPr algn="ctr" fontAlgn="b"/>
                      <a:r>
                        <a:rPr lang="en-US" sz="1400" b="1"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MSN</a:t>
                      </a:r>
                    </a:p>
                  </a:txBody>
                  <a:tcPr marL="6350" marR="6350" marT="6350"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39.528,04</a:t>
                      </a:r>
                    </a:p>
                  </a:txBody>
                  <a:tcPr marL="6350" marR="6350" marT="6350" marB="0" anchor="b"/>
                </a:tc>
                <a:extLst>
                  <a:ext uri="{0D108BD9-81ED-4DB2-BD59-A6C34878D82A}">
                    <a16:rowId xmlns:a16="http://schemas.microsoft.com/office/drawing/2014/main" val="3525929710"/>
                  </a:ext>
                </a:extLst>
              </a:tr>
              <a:tr h="375920">
                <a:tc>
                  <a:txBody>
                    <a:bodyPr/>
                    <a:lstStyle/>
                    <a:p>
                      <a:pPr algn="ctr" fontAlgn="b"/>
                      <a:r>
                        <a:rPr lang="en-GB" sz="1400" b="1" i="0" u="none" strike="noStrike" dirty="0">
                          <a:solidFill>
                            <a:srgbClr val="005992"/>
                          </a:solidFill>
                          <a:effectLst/>
                          <a:latin typeface="Roboto" pitchFamily="2" charset="0"/>
                          <a:ea typeface="Roboto" pitchFamily="2" charset="0"/>
                        </a:rPr>
                        <a:t>2</a:t>
                      </a:r>
                    </a:p>
                  </a:txBody>
                  <a:tcPr marL="7620" marR="7620" marT="7620" marB="0" anchor="ctr"/>
                </a:tc>
                <a:tc>
                  <a:txBody>
                    <a:bodyPr/>
                    <a:lstStyle/>
                    <a:p>
                      <a:pPr algn="ctr" fontAlgn="b"/>
                      <a:r>
                        <a:rPr lang="en-US" sz="1400" b="1" i="0" u="none" strike="noStrike" dirty="0" err="1">
                          <a:solidFill>
                            <a:srgbClr val="005992"/>
                          </a:solidFill>
                          <a:effectLst/>
                          <a:latin typeface="Roboto" panose="02000000000000000000" pitchFamily="2" charset="0"/>
                          <a:ea typeface="Roboto" panose="02000000000000000000" pitchFamily="2" charset="0"/>
                          <a:cs typeface="Roboto" panose="02000000000000000000" pitchFamily="2" charset="0"/>
                        </a:rPr>
                        <a:t>CTG</a:t>
                      </a:r>
                      <a:endParaRPr lang="en-US" sz="1400" b="1"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endParaRPr>
                    </a:p>
                  </a:txBody>
                  <a:tcPr marL="6350" marR="6350" marT="6350"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76.327,42</a:t>
                      </a:r>
                    </a:p>
                  </a:txBody>
                  <a:tcPr marL="6350" marR="6350" marT="6350" marB="0" anchor="b"/>
                </a:tc>
                <a:tc>
                  <a:txBody>
                    <a:bodyPr/>
                    <a:lstStyle/>
                    <a:p>
                      <a:pPr algn="ctr" fontAlgn="b"/>
                      <a:r>
                        <a:rPr lang="en-US" sz="1400" b="1" i="0" u="none" strike="noStrike" dirty="0" err="1">
                          <a:solidFill>
                            <a:srgbClr val="005992"/>
                          </a:solidFill>
                          <a:effectLst/>
                          <a:latin typeface="Roboto" panose="02000000000000000000" pitchFamily="2" charset="0"/>
                          <a:ea typeface="Roboto" panose="02000000000000000000" pitchFamily="2" charset="0"/>
                          <a:cs typeface="Roboto" panose="02000000000000000000" pitchFamily="2" charset="0"/>
                        </a:rPr>
                        <a:t>DPM</a:t>
                      </a:r>
                      <a:endParaRPr lang="en-US" sz="1400" b="1"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endParaRPr>
                    </a:p>
                  </a:txBody>
                  <a:tcPr marL="6350" marR="6350" marT="6350"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29.654,99</a:t>
                      </a:r>
                    </a:p>
                  </a:txBody>
                  <a:tcPr marL="6350" marR="6350" marT="6350" marB="0" anchor="b"/>
                </a:tc>
                <a:extLst>
                  <a:ext uri="{0D108BD9-81ED-4DB2-BD59-A6C34878D82A}">
                    <a16:rowId xmlns:a16="http://schemas.microsoft.com/office/drawing/2014/main" val="2625770051"/>
                  </a:ext>
                </a:extLst>
              </a:tr>
              <a:tr h="318546">
                <a:tc>
                  <a:txBody>
                    <a:bodyPr/>
                    <a:lstStyle/>
                    <a:p>
                      <a:pPr algn="ctr" fontAlgn="b"/>
                      <a:r>
                        <a:rPr lang="en-GB" sz="1400" b="1" i="0" u="none" strike="noStrike">
                          <a:solidFill>
                            <a:srgbClr val="005992"/>
                          </a:solidFill>
                          <a:effectLst/>
                          <a:latin typeface="Roboto" pitchFamily="2" charset="0"/>
                          <a:ea typeface="Roboto" pitchFamily="2" charset="0"/>
                        </a:rPr>
                        <a:t>3</a:t>
                      </a:r>
                    </a:p>
                  </a:txBody>
                  <a:tcPr marL="7620" marR="7620" marT="7620" marB="0" anchor="ctr"/>
                </a:tc>
                <a:tc>
                  <a:txBody>
                    <a:bodyPr/>
                    <a:lstStyle/>
                    <a:p>
                      <a:pPr algn="ctr" fontAlgn="b"/>
                      <a:r>
                        <a:rPr lang="en-US" sz="1400" b="1"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VRE</a:t>
                      </a:r>
                    </a:p>
                  </a:txBody>
                  <a:tcPr marL="6350" marR="6350" marT="6350"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60.489,64</a:t>
                      </a:r>
                    </a:p>
                  </a:txBody>
                  <a:tcPr marL="6350" marR="6350" marT="6350" marB="0" anchor="b"/>
                </a:tc>
                <a:tc>
                  <a:txBody>
                    <a:bodyPr/>
                    <a:lstStyle/>
                    <a:p>
                      <a:pPr algn="ctr" fontAlgn="b"/>
                      <a:r>
                        <a:rPr lang="en-US" sz="1400" b="1"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SSI</a:t>
                      </a:r>
                    </a:p>
                  </a:txBody>
                  <a:tcPr marL="6350" marR="6350" marT="6350"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25.857,72</a:t>
                      </a:r>
                    </a:p>
                  </a:txBody>
                  <a:tcPr marL="6350" marR="6350" marT="6350" marB="0" anchor="b"/>
                </a:tc>
                <a:extLst>
                  <a:ext uri="{0D108BD9-81ED-4DB2-BD59-A6C34878D82A}">
                    <a16:rowId xmlns:a16="http://schemas.microsoft.com/office/drawing/2014/main" val="2385860947"/>
                  </a:ext>
                </a:extLst>
              </a:tr>
              <a:tr h="387391">
                <a:tc>
                  <a:txBody>
                    <a:bodyPr/>
                    <a:lstStyle/>
                    <a:p>
                      <a:pPr algn="ctr" fontAlgn="b"/>
                      <a:r>
                        <a:rPr lang="en-GB" sz="1400" b="1" i="0" u="none" strike="noStrike">
                          <a:solidFill>
                            <a:srgbClr val="005992"/>
                          </a:solidFill>
                          <a:effectLst/>
                          <a:latin typeface="Roboto" pitchFamily="2" charset="0"/>
                          <a:ea typeface="Roboto" pitchFamily="2" charset="0"/>
                        </a:rPr>
                        <a:t>4</a:t>
                      </a:r>
                    </a:p>
                  </a:txBody>
                  <a:tcPr marL="7620" marR="7620" marT="7620" marB="0" anchor="ctr"/>
                </a:tc>
                <a:tc>
                  <a:txBody>
                    <a:bodyPr/>
                    <a:lstStyle/>
                    <a:p>
                      <a:pPr algn="ctr" fontAlgn="b"/>
                      <a:r>
                        <a:rPr lang="en-US" sz="1400" b="1"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GMD</a:t>
                      </a:r>
                    </a:p>
                  </a:txBody>
                  <a:tcPr marL="6350" marR="6350" marT="6350"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59.309,88</a:t>
                      </a:r>
                    </a:p>
                  </a:txBody>
                  <a:tcPr marL="6350" marR="6350" marT="6350" marB="0" anchor="b"/>
                </a:tc>
                <a:tc>
                  <a:txBody>
                    <a:bodyPr/>
                    <a:lstStyle/>
                    <a:p>
                      <a:pPr algn="ctr" fontAlgn="b"/>
                      <a:r>
                        <a:rPr lang="en-US" sz="1400" b="1" i="0" u="none" strike="noStrike" dirty="0" err="1">
                          <a:solidFill>
                            <a:srgbClr val="005992"/>
                          </a:solidFill>
                          <a:effectLst/>
                          <a:latin typeface="Roboto" panose="02000000000000000000" pitchFamily="2" charset="0"/>
                          <a:ea typeface="Roboto" panose="02000000000000000000" pitchFamily="2" charset="0"/>
                          <a:cs typeface="Roboto" panose="02000000000000000000" pitchFamily="2" charset="0"/>
                        </a:rPr>
                        <a:t>VPB</a:t>
                      </a:r>
                      <a:endParaRPr lang="en-US" sz="1400" b="1"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endParaRPr>
                    </a:p>
                  </a:txBody>
                  <a:tcPr marL="6350" marR="6350" marT="6350"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21.262,56</a:t>
                      </a:r>
                    </a:p>
                  </a:txBody>
                  <a:tcPr marL="6350" marR="6350" marT="6350" marB="0" anchor="b"/>
                </a:tc>
                <a:extLst>
                  <a:ext uri="{0D108BD9-81ED-4DB2-BD59-A6C34878D82A}">
                    <a16:rowId xmlns:a16="http://schemas.microsoft.com/office/drawing/2014/main" val="3261749400"/>
                  </a:ext>
                </a:extLst>
              </a:tr>
              <a:tr h="387391">
                <a:tc>
                  <a:txBody>
                    <a:bodyPr/>
                    <a:lstStyle/>
                    <a:p>
                      <a:pPr algn="ctr" fontAlgn="b"/>
                      <a:r>
                        <a:rPr lang="en-GB" sz="1400" b="1" i="0" u="none" strike="noStrike">
                          <a:solidFill>
                            <a:srgbClr val="005992"/>
                          </a:solidFill>
                          <a:effectLst/>
                          <a:latin typeface="Roboto" pitchFamily="2" charset="0"/>
                          <a:ea typeface="Roboto" pitchFamily="2" charset="0"/>
                        </a:rPr>
                        <a:t>5</a:t>
                      </a:r>
                    </a:p>
                  </a:txBody>
                  <a:tcPr marL="7620" marR="7620" marT="7620" marB="0" anchor="ctr"/>
                </a:tc>
                <a:tc>
                  <a:txBody>
                    <a:bodyPr/>
                    <a:lstStyle/>
                    <a:p>
                      <a:pPr algn="ctr" fontAlgn="b"/>
                      <a:r>
                        <a:rPr lang="en-US" sz="1400" b="1"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KBC</a:t>
                      </a:r>
                    </a:p>
                  </a:txBody>
                  <a:tcPr marL="6350" marR="6350" marT="6350"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56.051,07</a:t>
                      </a:r>
                    </a:p>
                  </a:txBody>
                  <a:tcPr marL="6350" marR="6350" marT="6350" marB="0" anchor="b"/>
                </a:tc>
                <a:tc>
                  <a:txBody>
                    <a:bodyPr/>
                    <a:lstStyle/>
                    <a:p>
                      <a:pPr algn="ctr" fontAlgn="b"/>
                      <a:r>
                        <a:rPr lang="en-US" sz="1400" b="1"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DCM</a:t>
                      </a:r>
                    </a:p>
                  </a:txBody>
                  <a:tcPr marL="6350" marR="6350" marT="6350"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19.398,11</a:t>
                      </a:r>
                    </a:p>
                  </a:txBody>
                  <a:tcPr marL="6350" marR="6350" marT="6350" marB="0" anchor="b"/>
                </a:tc>
                <a:extLst>
                  <a:ext uri="{0D108BD9-81ED-4DB2-BD59-A6C34878D82A}">
                    <a16:rowId xmlns:a16="http://schemas.microsoft.com/office/drawing/2014/main" val="2211903001"/>
                  </a:ext>
                </a:extLst>
              </a:tr>
              <a:tr h="387391">
                <a:tc>
                  <a:txBody>
                    <a:bodyPr/>
                    <a:lstStyle/>
                    <a:p>
                      <a:pPr algn="ctr" fontAlgn="b"/>
                      <a:r>
                        <a:rPr lang="en-GB" sz="1400" b="1" i="0" u="none" strike="noStrike">
                          <a:solidFill>
                            <a:srgbClr val="005992"/>
                          </a:solidFill>
                          <a:effectLst/>
                          <a:latin typeface="Roboto" pitchFamily="2" charset="0"/>
                          <a:ea typeface="Roboto" pitchFamily="2" charset="0"/>
                        </a:rPr>
                        <a:t>6</a:t>
                      </a:r>
                    </a:p>
                  </a:txBody>
                  <a:tcPr marL="7620" marR="7620" marT="7620" marB="0" anchor="ctr"/>
                </a:tc>
                <a:tc>
                  <a:txBody>
                    <a:bodyPr/>
                    <a:lstStyle/>
                    <a:p>
                      <a:pPr algn="ctr" fontAlgn="b"/>
                      <a:r>
                        <a:rPr lang="en-US" sz="1400" b="1" i="0" u="none" strike="noStrike" dirty="0" err="1">
                          <a:solidFill>
                            <a:srgbClr val="005992"/>
                          </a:solidFill>
                          <a:effectLst/>
                          <a:latin typeface="Roboto" panose="02000000000000000000" pitchFamily="2" charset="0"/>
                          <a:ea typeface="Roboto" panose="02000000000000000000" pitchFamily="2" charset="0"/>
                          <a:cs typeface="Roboto" panose="02000000000000000000" pitchFamily="2" charset="0"/>
                        </a:rPr>
                        <a:t>MWG</a:t>
                      </a:r>
                      <a:endParaRPr lang="en-US" sz="1400" b="1"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endParaRPr>
                    </a:p>
                  </a:txBody>
                  <a:tcPr marL="6350" marR="6350" marT="6350"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46.950,29</a:t>
                      </a:r>
                    </a:p>
                  </a:txBody>
                  <a:tcPr marL="6350" marR="6350" marT="6350" marB="0" anchor="b"/>
                </a:tc>
                <a:tc>
                  <a:txBody>
                    <a:bodyPr/>
                    <a:lstStyle/>
                    <a:p>
                      <a:pPr algn="ctr" fontAlgn="b"/>
                      <a:r>
                        <a:rPr lang="en-US" sz="1400" b="1" i="0" u="none" strike="noStrike" dirty="0" err="1">
                          <a:solidFill>
                            <a:srgbClr val="005992"/>
                          </a:solidFill>
                          <a:effectLst/>
                          <a:latin typeface="Roboto" panose="02000000000000000000" pitchFamily="2" charset="0"/>
                          <a:ea typeface="Roboto" panose="02000000000000000000" pitchFamily="2" charset="0"/>
                          <a:cs typeface="Roboto" panose="02000000000000000000" pitchFamily="2" charset="0"/>
                        </a:rPr>
                        <a:t>FUEVFVND</a:t>
                      </a:r>
                      <a:endParaRPr lang="en-US" sz="1400" b="1"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endParaRPr>
                    </a:p>
                  </a:txBody>
                  <a:tcPr marL="6350" marR="6350" marT="6350"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12.875,57</a:t>
                      </a:r>
                    </a:p>
                  </a:txBody>
                  <a:tcPr marL="6350" marR="6350" marT="6350" marB="0" anchor="b"/>
                </a:tc>
                <a:extLst>
                  <a:ext uri="{0D108BD9-81ED-4DB2-BD59-A6C34878D82A}">
                    <a16:rowId xmlns:a16="http://schemas.microsoft.com/office/drawing/2014/main" val="3638965443"/>
                  </a:ext>
                </a:extLst>
              </a:tr>
              <a:tr h="387391">
                <a:tc>
                  <a:txBody>
                    <a:bodyPr/>
                    <a:lstStyle/>
                    <a:p>
                      <a:pPr algn="ctr" fontAlgn="b"/>
                      <a:r>
                        <a:rPr lang="en-GB" sz="1400" b="1" i="0" u="none" strike="noStrike">
                          <a:solidFill>
                            <a:srgbClr val="005992"/>
                          </a:solidFill>
                          <a:effectLst/>
                          <a:latin typeface="Roboto" pitchFamily="2" charset="0"/>
                          <a:ea typeface="Roboto" pitchFamily="2" charset="0"/>
                        </a:rPr>
                        <a:t>7</a:t>
                      </a:r>
                    </a:p>
                  </a:txBody>
                  <a:tcPr marL="7620" marR="7620" marT="7620" marB="0" anchor="ctr"/>
                </a:tc>
                <a:tc>
                  <a:txBody>
                    <a:bodyPr/>
                    <a:lstStyle/>
                    <a:p>
                      <a:pPr algn="ctr" fontAlgn="b"/>
                      <a:r>
                        <a:rPr lang="en-US" sz="1400" b="1"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STB</a:t>
                      </a:r>
                    </a:p>
                  </a:txBody>
                  <a:tcPr marL="6350" marR="6350" marT="6350"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40.627,02</a:t>
                      </a:r>
                    </a:p>
                  </a:txBody>
                  <a:tcPr marL="6350" marR="6350" marT="6350" marB="0" anchor="b"/>
                </a:tc>
                <a:tc>
                  <a:txBody>
                    <a:bodyPr/>
                    <a:lstStyle/>
                    <a:p>
                      <a:pPr algn="ctr" fontAlgn="b"/>
                      <a:r>
                        <a:rPr lang="en-US" sz="1400" b="1"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E1VFVN30</a:t>
                      </a:r>
                    </a:p>
                  </a:txBody>
                  <a:tcPr marL="6350" marR="6350" marT="6350"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10.134,47</a:t>
                      </a:r>
                    </a:p>
                  </a:txBody>
                  <a:tcPr marL="6350" marR="6350" marT="6350" marB="0" anchor="b"/>
                </a:tc>
                <a:extLst>
                  <a:ext uri="{0D108BD9-81ED-4DB2-BD59-A6C34878D82A}">
                    <a16:rowId xmlns:a16="http://schemas.microsoft.com/office/drawing/2014/main" val="1773922869"/>
                  </a:ext>
                </a:extLst>
              </a:tr>
              <a:tr h="387391">
                <a:tc>
                  <a:txBody>
                    <a:bodyPr/>
                    <a:lstStyle/>
                    <a:p>
                      <a:pPr algn="ctr" fontAlgn="b"/>
                      <a:r>
                        <a:rPr lang="en-GB" sz="1400" b="1" i="0" u="none" strike="noStrike">
                          <a:solidFill>
                            <a:srgbClr val="005992"/>
                          </a:solidFill>
                          <a:effectLst/>
                          <a:latin typeface="Roboto" pitchFamily="2" charset="0"/>
                          <a:ea typeface="Roboto" pitchFamily="2" charset="0"/>
                        </a:rPr>
                        <a:t>8</a:t>
                      </a:r>
                    </a:p>
                  </a:txBody>
                  <a:tcPr marL="7620" marR="7620" marT="7620" marB="0" anchor="ctr"/>
                </a:tc>
                <a:tc>
                  <a:txBody>
                    <a:bodyPr/>
                    <a:lstStyle/>
                    <a:p>
                      <a:pPr algn="ctr" fontAlgn="b"/>
                      <a:r>
                        <a:rPr lang="en-US" sz="1400" b="1" i="0" u="none" strike="noStrike" dirty="0" err="1">
                          <a:solidFill>
                            <a:srgbClr val="005992"/>
                          </a:solidFill>
                          <a:effectLst/>
                          <a:latin typeface="Roboto" panose="02000000000000000000" pitchFamily="2" charset="0"/>
                          <a:ea typeface="Roboto" panose="02000000000000000000" pitchFamily="2" charset="0"/>
                          <a:cs typeface="Roboto" panose="02000000000000000000" pitchFamily="2" charset="0"/>
                        </a:rPr>
                        <a:t>FRT</a:t>
                      </a:r>
                      <a:endParaRPr lang="en-US" sz="1400" b="1"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endParaRPr>
                    </a:p>
                  </a:txBody>
                  <a:tcPr marL="6350" marR="6350" marT="6350"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37.679,97</a:t>
                      </a:r>
                    </a:p>
                  </a:txBody>
                  <a:tcPr marL="6350" marR="6350" marT="6350" marB="0" anchor="b"/>
                </a:tc>
                <a:tc>
                  <a:txBody>
                    <a:bodyPr/>
                    <a:lstStyle/>
                    <a:p>
                      <a:pPr algn="ctr" fontAlgn="b"/>
                      <a:r>
                        <a:rPr lang="en-US" sz="1400" b="1" i="0" u="none" strike="noStrike" dirty="0" err="1">
                          <a:solidFill>
                            <a:srgbClr val="005992"/>
                          </a:solidFill>
                          <a:effectLst/>
                          <a:latin typeface="Roboto" panose="02000000000000000000" pitchFamily="2" charset="0"/>
                          <a:ea typeface="Roboto" panose="02000000000000000000" pitchFamily="2" charset="0"/>
                          <a:cs typeface="Roboto" panose="02000000000000000000" pitchFamily="2" charset="0"/>
                        </a:rPr>
                        <a:t>TPB</a:t>
                      </a:r>
                      <a:endParaRPr lang="en-US" sz="1400" b="1"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endParaRPr>
                    </a:p>
                  </a:txBody>
                  <a:tcPr marL="6350" marR="6350" marT="6350"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7.013,59</a:t>
                      </a:r>
                    </a:p>
                  </a:txBody>
                  <a:tcPr marL="6350" marR="6350" marT="6350" marB="0" anchor="b"/>
                </a:tc>
                <a:extLst>
                  <a:ext uri="{0D108BD9-81ED-4DB2-BD59-A6C34878D82A}">
                    <a16:rowId xmlns:a16="http://schemas.microsoft.com/office/drawing/2014/main" val="1066046686"/>
                  </a:ext>
                </a:extLst>
              </a:tr>
              <a:tr h="387391">
                <a:tc>
                  <a:txBody>
                    <a:bodyPr/>
                    <a:lstStyle/>
                    <a:p>
                      <a:pPr algn="ctr" fontAlgn="b"/>
                      <a:r>
                        <a:rPr lang="en-GB" sz="1400" b="1" i="0" u="none" strike="noStrike">
                          <a:solidFill>
                            <a:srgbClr val="005992"/>
                          </a:solidFill>
                          <a:effectLst/>
                          <a:latin typeface="Roboto" pitchFamily="2" charset="0"/>
                          <a:ea typeface="Roboto" pitchFamily="2" charset="0"/>
                        </a:rPr>
                        <a:t>9</a:t>
                      </a:r>
                    </a:p>
                  </a:txBody>
                  <a:tcPr marL="7620" marR="7620" marT="7620" marB="0" anchor="ctr"/>
                </a:tc>
                <a:tc>
                  <a:txBody>
                    <a:bodyPr/>
                    <a:lstStyle/>
                    <a:p>
                      <a:pPr algn="ctr" fontAlgn="b"/>
                      <a:r>
                        <a:rPr lang="en-US" sz="1400" b="1" i="0" u="none" strike="noStrike" dirty="0" err="1">
                          <a:solidFill>
                            <a:srgbClr val="005992"/>
                          </a:solidFill>
                          <a:effectLst/>
                          <a:latin typeface="Roboto" panose="02000000000000000000" pitchFamily="2" charset="0"/>
                          <a:ea typeface="Roboto" panose="02000000000000000000" pitchFamily="2" charset="0"/>
                          <a:cs typeface="Roboto" panose="02000000000000000000" pitchFamily="2" charset="0"/>
                        </a:rPr>
                        <a:t>VCB</a:t>
                      </a:r>
                      <a:endParaRPr lang="en-US" sz="1400" b="1"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endParaRPr>
                    </a:p>
                  </a:txBody>
                  <a:tcPr marL="6350" marR="6350" marT="6350"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37.154,49</a:t>
                      </a:r>
                    </a:p>
                  </a:txBody>
                  <a:tcPr marL="6350" marR="6350" marT="6350" marB="0" anchor="b"/>
                </a:tc>
                <a:tc>
                  <a:txBody>
                    <a:bodyPr/>
                    <a:lstStyle/>
                    <a:p>
                      <a:pPr algn="ctr" fontAlgn="b"/>
                      <a:r>
                        <a:rPr lang="en-US" sz="1400" b="1"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VHC</a:t>
                      </a:r>
                    </a:p>
                  </a:txBody>
                  <a:tcPr marL="6350" marR="6350" marT="6350" marB="0" anchor="b"/>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6.748,74</a:t>
                      </a:r>
                    </a:p>
                  </a:txBody>
                  <a:tcPr marL="6350" marR="6350" marT="6350" marB="0" anchor="b"/>
                </a:tc>
                <a:extLst>
                  <a:ext uri="{0D108BD9-81ED-4DB2-BD59-A6C34878D82A}">
                    <a16:rowId xmlns:a16="http://schemas.microsoft.com/office/drawing/2014/main" val="2604430888"/>
                  </a:ext>
                </a:extLst>
              </a:tr>
              <a:tr h="387391">
                <a:tc>
                  <a:txBody>
                    <a:bodyPr/>
                    <a:lstStyle/>
                    <a:p>
                      <a:pPr algn="ctr" fontAlgn="b"/>
                      <a:r>
                        <a:rPr lang="en-GB" sz="1400" b="1" i="0" u="none" strike="noStrike" dirty="0">
                          <a:solidFill>
                            <a:srgbClr val="005992"/>
                          </a:solidFill>
                          <a:effectLst/>
                          <a:latin typeface="Roboto" pitchFamily="2" charset="0"/>
                          <a:ea typeface="Roboto" pitchFamily="2" charset="0"/>
                        </a:rPr>
                        <a:t>10</a:t>
                      </a:r>
                    </a:p>
                  </a:txBody>
                  <a:tcPr marL="7620" marR="7620" marT="7620" marB="0" anchor="ctr"/>
                </a:tc>
                <a:tc>
                  <a:txBody>
                    <a:bodyPr/>
                    <a:lstStyle/>
                    <a:p>
                      <a:pPr algn="ctr" fontAlgn="b"/>
                      <a:r>
                        <a:rPr lang="en-US" sz="1400" b="1" i="0" u="none" strike="noStrike" dirty="0" err="1">
                          <a:solidFill>
                            <a:srgbClr val="005992"/>
                          </a:solidFill>
                          <a:effectLst/>
                          <a:latin typeface="Roboto" panose="02000000000000000000" pitchFamily="2" charset="0"/>
                          <a:ea typeface="Roboto" panose="02000000000000000000" pitchFamily="2" charset="0"/>
                          <a:cs typeface="Roboto" panose="02000000000000000000" pitchFamily="2" charset="0"/>
                        </a:rPr>
                        <a:t>DXG</a:t>
                      </a:r>
                      <a:endParaRPr lang="en-US" sz="1400" b="1"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endParaRPr>
                    </a:p>
                  </a:txBody>
                  <a:tcPr marL="6350" marR="6350" marT="6350" marB="0" anchor="b"/>
                </a:tc>
                <a:tc>
                  <a:txBody>
                    <a:bodyPr/>
                    <a:lstStyle/>
                    <a:p>
                      <a:pPr algn="ctr" fontAlgn="b"/>
                      <a:r>
                        <a:rPr lang="en-US" sz="1400" b="0"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34.531,14</a:t>
                      </a:r>
                    </a:p>
                  </a:txBody>
                  <a:tcPr marL="6350" marR="6350" marT="6350" marB="0" anchor="b"/>
                </a:tc>
                <a:tc>
                  <a:txBody>
                    <a:bodyPr/>
                    <a:lstStyle/>
                    <a:p>
                      <a:pPr algn="ctr" fontAlgn="b"/>
                      <a:r>
                        <a:rPr lang="en-US" sz="1400" b="1" i="0" u="none" strike="noStrike" dirty="0" err="1">
                          <a:solidFill>
                            <a:srgbClr val="005992"/>
                          </a:solidFill>
                          <a:effectLst/>
                          <a:latin typeface="Roboto" panose="02000000000000000000" pitchFamily="2" charset="0"/>
                          <a:ea typeface="Roboto" panose="02000000000000000000" pitchFamily="2" charset="0"/>
                          <a:cs typeface="Roboto" panose="02000000000000000000" pitchFamily="2" charset="0"/>
                        </a:rPr>
                        <a:t>PNJ</a:t>
                      </a:r>
                      <a:endParaRPr lang="en-US" sz="1400" b="1"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endParaRPr>
                    </a:p>
                  </a:txBody>
                  <a:tcPr marL="6350" marR="6350" marT="6350" marB="0" anchor="b"/>
                </a:tc>
                <a:tc>
                  <a:txBody>
                    <a:bodyPr/>
                    <a:lstStyle/>
                    <a:p>
                      <a:pPr algn="ctr" fontAlgn="b"/>
                      <a:r>
                        <a:rPr lang="en-US" sz="1400" b="0"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6.415,07</a:t>
                      </a:r>
                    </a:p>
                  </a:txBody>
                  <a:tcPr marL="6350" marR="6350" marT="6350" marB="0" anchor="b"/>
                </a:tc>
                <a:extLst>
                  <a:ext uri="{0D108BD9-81ED-4DB2-BD59-A6C34878D82A}">
                    <a16:rowId xmlns:a16="http://schemas.microsoft.com/office/drawing/2014/main" val="1926042976"/>
                  </a:ext>
                </a:extLst>
              </a:tr>
            </a:tbl>
          </a:graphicData>
        </a:graphic>
      </p:graphicFrame>
      <p:sp>
        <p:nvSpPr>
          <p:cNvPr id="12" name="TextBox 11">
            <a:extLst>
              <a:ext uri="{FF2B5EF4-FFF2-40B4-BE49-F238E27FC236}">
                <a16:creationId xmlns:a16="http://schemas.microsoft.com/office/drawing/2014/main" id="{FF924AD1-AC34-715C-5A37-2DD978AC280F}"/>
              </a:ext>
            </a:extLst>
          </p:cNvPr>
          <p:cNvSpPr txBox="1"/>
          <p:nvPr/>
        </p:nvSpPr>
        <p:spPr>
          <a:xfrm>
            <a:off x="8550861" y="6339310"/>
            <a:ext cx="4218839" cy="307777"/>
          </a:xfrm>
          <a:prstGeom prst="rect">
            <a:avLst/>
          </a:prstGeom>
          <a:noFill/>
        </p:spPr>
        <p:txBody>
          <a:bodyPr wrap="square">
            <a:spAutoFit/>
          </a:bodyPr>
          <a:lstStyle/>
          <a:p>
            <a:r>
              <a:rPr lang="en-US" sz="1400" i="1" dirty="0" err="1">
                <a:solidFill>
                  <a:srgbClr val="002060"/>
                </a:solidFill>
                <a:latin typeface="Roboto" pitchFamily="2" charset="0"/>
                <a:ea typeface="Roboto" pitchFamily="2" charset="0"/>
              </a:rPr>
              <a:t>Nguồn</a:t>
            </a:r>
            <a:r>
              <a:rPr lang="en-US" sz="1400" i="1" dirty="0">
                <a:solidFill>
                  <a:srgbClr val="002060"/>
                </a:solidFill>
                <a:latin typeface="Roboto" pitchFamily="2" charset="0"/>
                <a:ea typeface="Roboto" pitchFamily="2" charset="0"/>
              </a:rPr>
              <a:t>: </a:t>
            </a:r>
            <a:r>
              <a:rPr lang="en-US" sz="1400" i="1" dirty="0" err="1">
                <a:solidFill>
                  <a:srgbClr val="002060"/>
                </a:solidFill>
                <a:latin typeface="Roboto" pitchFamily="2" charset="0"/>
                <a:ea typeface="Roboto" pitchFamily="2" charset="0"/>
              </a:rPr>
              <a:t>Fiinpro</a:t>
            </a:r>
            <a:r>
              <a:rPr lang="en-US" sz="1400" i="1" dirty="0">
                <a:solidFill>
                  <a:srgbClr val="002060"/>
                </a:solidFill>
                <a:latin typeface="Roboto" pitchFamily="2" charset="0"/>
                <a:ea typeface="Roboto" pitchFamily="2" charset="0"/>
              </a:rPr>
              <a:t>, </a:t>
            </a:r>
            <a:r>
              <a:rPr lang="en-US" sz="1400" i="1" dirty="0" err="1">
                <a:solidFill>
                  <a:srgbClr val="002060"/>
                </a:solidFill>
                <a:latin typeface="Roboto" pitchFamily="2" charset="0"/>
                <a:ea typeface="Roboto" pitchFamily="2" charset="0"/>
              </a:rPr>
              <a:t>VietinBank</a:t>
            </a:r>
            <a:r>
              <a:rPr lang="en-US" sz="1400" i="1" dirty="0">
                <a:solidFill>
                  <a:srgbClr val="002060"/>
                </a:solidFill>
                <a:latin typeface="Roboto" pitchFamily="2" charset="0"/>
                <a:ea typeface="Roboto" pitchFamily="2" charset="0"/>
              </a:rPr>
              <a:t> Securities</a:t>
            </a:r>
            <a:endParaRPr lang="en-GB" sz="1400" i="1" dirty="0">
              <a:solidFill>
                <a:srgbClr val="002060"/>
              </a:solidFill>
              <a:latin typeface="Roboto" pitchFamily="2" charset="0"/>
              <a:ea typeface="Roboto" pitchFamily="2" charset="0"/>
            </a:endParaRPr>
          </a:p>
        </p:txBody>
      </p:sp>
      <p:pic>
        <p:nvPicPr>
          <p:cNvPr id="7" name="Picture 6">
            <a:extLst>
              <a:ext uri="{FF2B5EF4-FFF2-40B4-BE49-F238E27FC236}">
                <a16:creationId xmlns:a16="http://schemas.microsoft.com/office/drawing/2014/main" id="{10753D95-D5C5-2267-CA02-30AFB1C5D9C5}"/>
              </a:ext>
            </a:extLst>
          </p:cNvPr>
          <p:cNvPicPr>
            <a:picLocks noChangeAspect="1"/>
          </p:cNvPicPr>
          <p:nvPr/>
        </p:nvPicPr>
        <p:blipFill>
          <a:blip r:embed="rId2"/>
          <a:stretch>
            <a:fillRect/>
          </a:stretch>
        </p:blipFill>
        <p:spPr>
          <a:xfrm>
            <a:off x="99507" y="22215"/>
            <a:ext cx="2155356" cy="817300"/>
          </a:xfrm>
          <a:prstGeom prst="rect">
            <a:avLst/>
          </a:prstGeom>
        </p:spPr>
      </p:pic>
    </p:spTree>
    <p:extLst>
      <p:ext uri="{BB962C8B-B14F-4D97-AF65-F5344CB8AC3E}">
        <p14:creationId xmlns:p14="http://schemas.microsoft.com/office/powerpoint/2010/main" val="13266501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AF1BF09D-22B7-1883-447A-2B4408F7824C}"/>
              </a:ext>
            </a:extLst>
          </p:cNvPr>
          <p:cNvGraphicFramePr>
            <a:graphicFrameLocks noGrp="1"/>
          </p:cNvGraphicFramePr>
          <p:nvPr>
            <p:extLst>
              <p:ext uri="{D42A27DB-BD31-4B8C-83A1-F6EECF244321}">
                <p14:modId xmlns:p14="http://schemas.microsoft.com/office/powerpoint/2010/main" val="1045911636"/>
              </p:ext>
            </p:extLst>
          </p:nvPr>
        </p:nvGraphicFramePr>
        <p:xfrm>
          <a:off x="2607247" y="569789"/>
          <a:ext cx="7946452" cy="5865071"/>
        </p:xfrm>
        <a:graphic>
          <a:graphicData uri="http://schemas.openxmlformats.org/drawingml/2006/table">
            <a:tbl>
              <a:tblPr firstRow="1" bandRow="1">
                <a:tableStyleId>{5C22544A-7EE6-4342-B048-85BDC9FD1C3A}</a:tableStyleId>
              </a:tblPr>
              <a:tblGrid>
                <a:gridCol w="1495616">
                  <a:extLst>
                    <a:ext uri="{9D8B030D-6E8A-4147-A177-3AD203B41FA5}">
                      <a16:colId xmlns:a16="http://schemas.microsoft.com/office/drawing/2014/main" val="3320433411"/>
                    </a:ext>
                  </a:extLst>
                </a:gridCol>
                <a:gridCol w="1445975">
                  <a:extLst>
                    <a:ext uri="{9D8B030D-6E8A-4147-A177-3AD203B41FA5}">
                      <a16:colId xmlns:a16="http://schemas.microsoft.com/office/drawing/2014/main" val="955729731"/>
                    </a:ext>
                  </a:extLst>
                </a:gridCol>
                <a:gridCol w="1217663">
                  <a:extLst>
                    <a:ext uri="{9D8B030D-6E8A-4147-A177-3AD203B41FA5}">
                      <a16:colId xmlns:a16="http://schemas.microsoft.com/office/drawing/2014/main" val="2893088499"/>
                    </a:ext>
                  </a:extLst>
                </a:gridCol>
                <a:gridCol w="910210">
                  <a:extLst>
                    <a:ext uri="{9D8B030D-6E8A-4147-A177-3AD203B41FA5}">
                      <a16:colId xmlns:a16="http://schemas.microsoft.com/office/drawing/2014/main" val="4105795596"/>
                    </a:ext>
                  </a:extLst>
                </a:gridCol>
                <a:gridCol w="1011415">
                  <a:extLst>
                    <a:ext uri="{9D8B030D-6E8A-4147-A177-3AD203B41FA5}">
                      <a16:colId xmlns:a16="http://schemas.microsoft.com/office/drawing/2014/main" val="2107241988"/>
                    </a:ext>
                  </a:extLst>
                </a:gridCol>
                <a:gridCol w="941787">
                  <a:extLst>
                    <a:ext uri="{9D8B030D-6E8A-4147-A177-3AD203B41FA5}">
                      <a16:colId xmlns:a16="http://schemas.microsoft.com/office/drawing/2014/main" val="385671004"/>
                    </a:ext>
                  </a:extLst>
                </a:gridCol>
                <a:gridCol w="923786">
                  <a:extLst>
                    <a:ext uri="{9D8B030D-6E8A-4147-A177-3AD203B41FA5}">
                      <a16:colId xmlns:a16="http://schemas.microsoft.com/office/drawing/2014/main" val="4219017812"/>
                    </a:ext>
                  </a:extLst>
                </a:gridCol>
              </a:tblGrid>
              <a:tr h="598611">
                <a:tc>
                  <a:txBody>
                    <a:bodyPr/>
                    <a:lstStyle/>
                    <a:p>
                      <a:pPr algn="ctr" fontAlgn="ctr"/>
                      <a:r>
                        <a:rPr lang="en-GB" sz="1400" b="1" i="0" u="none" strike="noStrike" dirty="0" err="1">
                          <a:solidFill>
                            <a:srgbClr val="FFFFFF"/>
                          </a:solidFill>
                          <a:effectLst/>
                          <a:latin typeface="Roboto" pitchFamily="2" charset="0"/>
                        </a:rPr>
                        <a:t>Mặt</a:t>
                      </a:r>
                      <a:r>
                        <a:rPr lang="en-GB" sz="1400" b="1" i="0" u="none" strike="noStrike" dirty="0">
                          <a:solidFill>
                            <a:srgbClr val="FFFFFF"/>
                          </a:solidFill>
                          <a:effectLst/>
                          <a:latin typeface="Roboto" pitchFamily="2" charset="0"/>
                        </a:rPr>
                        <a:t> </a:t>
                      </a:r>
                      <a:r>
                        <a:rPr lang="en-GB" sz="1400" b="1" i="0" u="none" strike="noStrike" dirty="0" err="1">
                          <a:solidFill>
                            <a:srgbClr val="FFFFFF"/>
                          </a:solidFill>
                          <a:effectLst/>
                          <a:latin typeface="Roboto" pitchFamily="2" charset="0"/>
                        </a:rPr>
                        <a:t>hàng</a:t>
                      </a:r>
                      <a:r>
                        <a:rPr lang="en-GB" sz="1400" b="1" i="0" u="none" strike="noStrike" dirty="0">
                          <a:solidFill>
                            <a:srgbClr val="FFFFFF"/>
                          </a:solidFill>
                          <a:effectLst/>
                          <a:latin typeface="Roboto" pitchFamily="2" charset="0"/>
                        </a:rPr>
                        <a:t> </a:t>
                      </a:r>
                    </a:p>
                  </a:txBody>
                  <a:tcPr marL="7620" marR="7620" marT="7620" marB="0" anchor="ctr">
                    <a:solidFill>
                      <a:srgbClr val="005992"/>
                    </a:solidFill>
                  </a:tcPr>
                </a:tc>
                <a:tc>
                  <a:txBody>
                    <a:bodyPr/>
                    <a:lstStyle/>
                    <a:p>
                      <a:pPr algn="ctr" fontAlgn="ctr"/>
                      <a:r>
                        <a:rPr lang="vi-VN" sz="1400" b="1" i="0" u="none" strike="noStrike" dirty="0">
                          <a:solidFill>
                            <a:srgbClr val="FFFFFF"/>
                          </a:solidFill>
                          <a:effectLst/>
                          <a:latin typeface="Roboto" pitchFamily="2" charset="0"/>
                        </a:rPr>
                        <a:t>Đơn vị</a:t>
                      </a:r>
                    </a:p>
                  </a:txBody>
                  <a:tcPr marL="7620" marR="7620" marT="7620" marB="0" anchor="ctr">
                    <a:solidFill>
                      <a:srgbClr val="005992"/>
                    </a:solidFill>
                  </a:tcPr>
                </a:tc>
                <a:tc>
                  <a:txBody>
                    <a:bodyPr/>
                    <a:lstStyle/>
                    <a:p>
                      <a:pPr algn="ctr" fontAlgn="ctr"/>
                      <a:r>
                        <a:rPr lang="en-US" sz="1400" b="1" i="0" u="none" strike="noStrike" dirty="0">
                          <a:solidFill>
                            <a:srgbClr val="FFFFFF"/>
                          </a:solidFill>
                          <a:effectLst/>
                          <a:latin typeface="Roboto" pitchFamily="2" charset="0"/>
                        </a:rPr>
                        <a:t>30</a:t>
                      </a:r>
                      <a:r>
                        <a:rPr lang="en-GB" sz="1400" b="1" i="0" u="none" strike="noStrike" dirty="0">
                          <a:solidFill>
                            <a:srgbClr val="FFFFFF"/>
                          </a:solidFill>
                          <a:effectLst/>
                          <a:latin typeface="Roboto" pitchFamily="2" charset="0"/>
                        </a:rPr>
                        <a:t>/</a:t>
                      </a:r>
                      <a:r>
                        <a:rPr lang="en-US" sz="1400" b="1" i="0" u="none" strike="noStrike" dirty="0">
                          <a:solidFill>
                            <a:srgbClr val="FFFFFF"/>
                          </a:solidFill>
                          <a:effectLst/>
                          <a:latin typeface="Roboto" pitchFamily="2" charset="0"/>
                        </a:rPr>
                        <a:t>08</a:t>
                      </a:r>
                      <a:r>
                        <a:rPr lang="en-GB" sz="1400" b="1" i="0" u="none" strike="noStrike" dirty="0">
                          <a:solidFill>
                            <a:srgbClr val="FFFFFF"/>
                          </a:solidFill>
                          <a:effectLst/>
                          <a:latin typeface="Roboto" pitchFamily="2" charset="0"/>
                        </a:rPr>
                        <a:t>/2023</a:t>
                      </a:r>
                    </a:p>
                  </a:txBody>
                  <a:tcPr marL="7620" marR="7620" marT="7620" marB="0" anchor="ctr">
                    <a:solidFill>
                      <a:srgbClr val="005992"/>
                    </a:solidFill>
                  </a:tcPr>
                </a:tc>
                <a:tc>
                  <a:txBody>
                    <a:bodyPr/>
                    <a:lstStyle/>
                    <a:p>
                      <a:pPr algn="ctr" fontAlgn="ctr"/>
                      <a:r>
                        <a:rPr lang="en-GB" sz="1400" b="1" i="0" u="none" strike="noStrike" dirty="0">
                          <a:solidFill>
                            <a:srgbClr val="FFFFFF"/>
                          </a:solidFill>
                          <a:effectLst/>
                          <a:latin typeface="Roboto" pitchFamily="2" charset="0"/>
                        </a:rPr>
                        <a:t>%</a:t>
                      </a:r>
                      <a:r>
                        <a:rPr lang="en-GB" sz="1400" b="1" i="0" u="none" strike="noStrike" dirty="0" err="1">
                          <a:solidFill>
                            <a:srgbClr val="FFFFFF"/>
                          </a:solidFill>
                          <a:effectLst/>
                          <a:latin typeface="Roboto" pitchFamily="2" charset="0"/>
                        </a:rPr>
                        <a:t>Ngày</a:t>
                      </a:r>
                      <a:endParaRPr lang="en-GB" sz="1400" b="1" i="0" u="none" strike="noStrike" dirty="0">
                        <a:solidFill>
                          <a:srgbClr val="FFFFFF"/>
                        </a:solidFill>
                        <a:effectLst/>
                        <a:latin typeface="Roboto" pitchFamily="2" charset="0"/>
                      </a:endParaRPr>
                    </a:p>
                  </a:txBody>
                  <a:tcPr marL="7620" marR="7620" marT="7620" marB="0" anchor="ctr">
                    <a:solidFill>
                      <a:srgbClr val="005992"/>
                    </a:solidFill>
                  </a:tcPr>
                </a:tc>
                <a:tc>
                  <a:txBody>
                    <a:bodyPr/>
                    <a:lstStyle/>
                    <a:p>
                      <a:pPr algn="ctr" fontAlgn="ctr"/>
                      <a:r>
                        <a:rPr lang="en-GB" sz="1400" b="1" i="0" u="none" strike="noStrike" dirty="0">
                          <a:solidFill>
                            <a:srgbClr val="FFFFFF"/>
                          </a:solidFill>
                          <a:effectLst/>
                          <a:latin typeface="Roboto" pitchFamily="2" charset="0"/>
                        </a:rPr>
                        <a:t>% 5 </a:t>
                      </a:r>
                      <a:r>
                        <a:rPr lang="en-GB" sz="1400" b="1" i="0" u="none" strike="noStrike" dirty="0" err="1">
                          <a:solidFill>
                            <a:srgbClr val="FFFFFF"/>
                          </a:solidFill>
                          <a:effectLst/>
                          <a:latin typeface="Roboto" pitchFamily="2" charset="0"/>
                        </a:rPr>
                        <a:t>ngày</a:t>
                      </a:r>
                      <a:endParaRPr lang="en-GB" sz="1400" b="1" i="0" u="none" strike="noStrike" dirty="0">
                        <a:solidFill>
                          <a:srgbClr val="FFFFFF"/>
                        </a:solidFill>
                        <a:effectLst/>
                        <a:latin typeface="Roboto" pitchFamily="2" charset="0"/>
                      </a:endParaRPr>
                    </a:p>
                  </a:txBody>
                  <a:tcPr marL="7620" marR="7620" marT="7620" marB="0" anchor="ctr">
                    <a:solidFill>
                      <a:srgbClr val="005992"/>
                    </a:solidFill>
                  </a:tcPr>
                </a:tc>
                <a:tc>
                  <a:txBody>
                    <a:bodyPr/>
                    <a:lstStyle/>
                    <a:p>
                      <a:pPr algn="ctr" fontAlgn="ctr"/>
                      <a:r>
                        <a:rPr lang="en-GB" sz="1400" b="1" i="0" u="none" strike="noStrike" dirty="0">
                          <a:solidFill>
                            <a:srgbClr val="FFFFFF"/>
                          </a:solidFill>
                          <a:effectLst/>
                          <a:latin typeface="Roboto" pitchFamily="2" charset="0"/>
                        </a:rPr>
                        <a:t>%</a:t>
                      </a:r>
                      <a:r>
                        <a:rPr lang="en-GB" sz="1400" b="1" i="0" u="none" strike="noStrike" dirty="0" err="1">
                          <a:solidFill>
                            <a:srgbClr val="FFFFFF"/>
                          </a:solidFill>
                          <a:effectLst/>
                          <a:latin typeface="Roboto" pitchFamily="2" charset="0"/>
                        </a:rPr>
                        <a:t>Tháng</a:t>
                      </a:r>
                      <a:endParaRPr lang="en-GB" sz="1400" b="1" i="0" u="none" strike="noStrike" dirty="0">
                        <a:solidFill>
                          <a:srgbClr val="FFFFFF"/>
                        </a:solidFill>
                        <a:effectLst/>
                        <a:latin typeface="Roboto" pitchFamily="2" charset="0"/>
                      </a:endParaRPr>
                    </a:p>
                  </a:txBody>
                  <a:tcPr marL="7620" marR="7620" marT="7620" marB="0" anchor="ctr">
                    <a:solidFill>
                      <a:srgbClr val="005992"/>
                    </a:solidFill>
                  </a:tcPr>
                </a:tc>
                <a:tc>
                  <a:txBody>
                    <a:bodyPr/>
                    <a:lstStyle/>
                    <a:p>
                      <a:pPr algn="ctr" fontAlgn="ctr"/>
                      <a:r>
                        <a:rPr lang="en-US" sz="1400" b="1" i="0" u="none" strike="noStrike" dirty="0">
                          <a:solidFill>
                            <a:srgbClr val="FFFFFF"/>
                          </a:solidFill>
                          <a:effectLst/>
                          <a:latin typeface="Roboto" pitchFamily="2" charset="0"/>
                        </a:rPr>
                        <a:t>%</a:t>
                      </a:r>
                      <a:r>
                        <a:rPr lang="en-GB" sz="1400" b="1" i="0" u="none" strike="noStrike" dirty="0">
                          <a:solidFill>
                            <a:srgbClr val="FFFFFF"/>
                          </a:solidFill>
                          <a:effectLst/>
                          <a:latin typeface="Roboto" pitchFamily="2" charset="0"/>
                        </a:rPr>
                        <a:t>YTD</a:t>
                      </a:r>
                    </a:p>
                  </a:txBody>
                  <a:tcPr marL="7620" marR="7620" marT="7620" marB="0" anchor="ctr">
                    <a:solidFill>
                      <a:srgbClr val="005992"/>
                    </a:solidFill>
                  </a:tcPr>
                </a:tc>
                <a:extLst>
                  <a:ext uri="{0D108BD9-81ED-4DB2-BD59-A6C34878D82A}">
                    <a16:rowId xmlns:a16="http://schemas.microsoft.com/office/drawing/2014/main" val="2945993740"/>
                  </a:ext>
                </a:extLst>
              </a:tr>
              <a:tr h="419100">
                <a:tc>
                  <a:txBody>
                    <a:bodyPr/>
                    <a:lstStyle/>
                    <a:p>
                      <a:pPr algn="ctr" fontAlgn="ctr"/>
                      <a:r>
                        <a:rPr lang="en-US" sz="1400" b="1" i="0" u="none" strike="noStrike">
                          <a:solidFill>
                            <a:srgbClr val="005993"/>
                          </a:solidFill>
                          <a:effectLst/>
                          <a:latin typeface="Roboto" panose="02000000000000000000" pitchFamily="2" charset="0"/>
                        </a:rPr>
                        <a:t>Oil WTI</a:t>
                      </a:r>
                    </a:p>
                  </a:txBody>
                  <a:tcPr marL="6350" marR="6350" marT="6350" marB="0" anchor="ctr"/>
                </a:tc>
                <a:tc>
                  <a:txBody>
                    <a:bodyPr/>
                    <a:lstStyle/>
                    <a:p>
                      <a:pPr algn="ctr" fontAlgn="ctr"/>
                      <a:r>
                        <a:rPr lang="en-US" sz="1400" b="1" i="0" u="none" strike="noStrike">
                          <a:solidFill>
                            <a:srgbClr val="005993"/>
                          </a:solidFill>
                          <a:effectLst/>
                          <a:latin typeface="Roboto" panose="02000000000000000000" pitchFamily="2" charset="0"/>
                        </a:rPr>
                        <a:t>USD/bbl.</a:t>
                      </a:r>
                    </a:p>
                  </a:txBody>
                  <a:tcPr marL="6350" marR="6350" marT="6350" marB="0" anchor="ctr"/>
                </a:tc>
                <a:tc>
                  <a:txBody>
                    <a:bodyPr/>
                    <a:lstStyle/>
                    <a:p>
                      <a:pPr algn="ctr" fontAlgn="b"/>
                      <a:r>
                        <a:rPr lang="en-US" sz="1400" b="0"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80,1</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1,32%</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3,39%</a:t>
                      </a:r>
                    </a:p>
                  </a:txBody>
                  <a:tcPr marL="9525" marR="9525" marT="9525" marB="0" anchor="b"/>
                </a:tc>
                <a:tc>
                  <a:txBody>
                    <a:bodyPr/>
                    <a:lstStyle/>
                    <a:p>
                      <a:pPr algn="ctr" fontAlgn="b"/>
                      <a:r>
                        <a:rPr lang="en-US" sz="1400" b="0" i="0" u="none" strike="noStrike">
                          <a:solidFill>
                            <a:srgbClr val="9C0006"/>
                          </a:solidFill>
                          <a:effectLst/>
                          <a:latin typeface="Roboto" panose="02000000000000000000" pitchFamily="2" charset="0"/>
                          <a:ea typeface="Roboto" panose="02000000000000000000" pitchFamily="2" charset="0"/>
                          <a:cs typeface="Roboto" panose="02000000000000000000" pitchFamily="2" charset="0"/>
                        </a:rPr>
                        <a:t>-0,09%</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1,83%</a:t>
                      </a:r>
                    </a:p>
                  </a:txBody>
                  <a:tcPr marL="9525" marR="9525" marT="9525" marB="0" anchor="b"/>
                </a:tc>
                <a:extLst>
                  <a:ext uri="{0D108BD9-81ED-4DB2-BD59-A6C34878D82A}">
                    <a16:rowId xmlns:a16="http://schemas.microsoft.com/office/drawing/2014/main" val="525734850"/>
                  </a:ext>
                </a:extLst>
              </a:tr>
              <a:tr h="346240">
                <a:tc>
                  <a:txBody>
                    <a:bodyPr/>
                    <a:lstStyle/>
                    <a:p>
                      <a:pPr algn="ctr" fontAlgn="ctr"/>
                      <a:r>
                        <a:rPr lang="en-US" sz="1400" b="1" i="0" u="none" strike="noStrike">
                          <a:solidFill>
                            <a:srgbClr val="005993"/>
                          </a:solidFill>
                          <a:effectLst/>
                          <a:latin typeface="Roboto" panose="02000000000000000000" pitchFamily="2" charset="0"/>
                        </a:rPr>
                        <a:t>Oil Brent</a:t>
                      </a:r>
                    </a:p>
                  </a:txBody>
                  <a:tcPr marL="6350" marR="6350" marT="6350" marB="0" anchor="ctr"/>
                </a:tc>
                <a:tc>
                  <a:txBody>
                    <a:bodyPr/>
                    <a:lstStyle/>
                    <a:p>
                      <a:pPr algn="ctr" fontAlgn="ctr"/>
                      <a:r>
                        <a:rPr lang="en-US" sz="1400" b="1" i="0" u="none" strike="noStrike">
                          <a:solidFill>
                            <a:srgbClr val="005993"/>
                          </a:solidFill>
                          <a:effectLst/>
                          <a:latin typeface="Roboto" panose="02000000000000000000" pitchFamily="2" charset="0"/>
                        </a:rPr>
                        <a:t>USD/bbl.</a:t>
                      </a:r>
                    </a:p>
                  </a:txBody>
                  <a:tcPr marL="6350" marR="6350" marT="6350" marB="0" anchor="ctr"/>
                </a:tc>
                <a:tc>
                  <a:txBody>
                    <a:bodyPr/>
                    <a:lstStyle/>
                    <a:p>
                      <a:pPr algn="ctr" fontAlgn="b"/>
                      <a:r>
                        <a:rPr lang="en-US" sz="1400" b="0"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84,42</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1,27%</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3,17%</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0,51%</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0,10%</a:t>
                      </a:r>
                    </a:p>
                  </a:txBody>
                  <a:tcPr marL="9525" marR="9525" marT="9525" marB="0" anchor="b"/>
                </a:tc>
                <a:extLst>
                  <a:ext uri="{0D108BD9-81ED-4DB2-BD59-A6C34878D82A}">
                    <a16:rowId xmlns:a16="http://schemas.microsoft.com/office/drawing/2014/main" val="3907611036"/>
                  </a:ext>
                </a:extLst>
              </a:tr>
              <a:tr h="346240">
                <a:tc>
                  <a:txBody>
                    <a:bodyPr/>
                    <a:lstStyle/>
                    <a:p>
                      <a:pPr algn="ctr" fontAlgn="ctr"/>
                      <a:r>
                        <a:rPr lang="en-US" sz="1400" b="1" i="0" u="none" strike="noStrike" dirty="0" err="1">
                          <a:solidFill>
                            <a:srgbClr val="005993"/>
                          </a:solidFill>
                          <a:effectLst/>
                          <a:latin typeface="Roboto" panose="02000000000000000000" pitchFamily="2" charset="0"/>
                        </a:rPr>
                        <a:t>Thép</a:t>
                      </a:r>
                      <a:r>
                        <a:rPr lang="en-US" sz="1400" b="1" i="0" u="none" strike="noStrike" dirty="0">
                          <a:solidFill>
                            <a:srgbClr val="005993"/>
                          </a:solidFill>
                          <a:effectLst/>
                          <a:latin typeface="Roboto" panose="02000000000000000000" pitchFamily="2" charset="0"/>
                        </a:rPr>
                        <a:t> </a:t>
                      </a:r>
                      <a:r>
                        <a:rPr lang="en-US" sz="1400" b="1" i="0" u="none" strike="noStrike" dirty="0" err="1">
                          <a:solidFill>
                            <a:srgbClr val="005993"/>
                          </a:solidFill>
                          <a:effectLst/>
                          <a:latin typeface="Roboto" panose="02000000000000000000" pitchFamily="2" charset="0"/>
                        </a:rPr>
                        <a:t>thanh</a:t>
                      </a:r>
                      <a:endParaRPr lang="en-US" sz="1400" b="1" i="0" u="none" strike="noStrike" dirty="0">
                        <a:solidFill>
                          <a:srgbClr val="005993"/>
                        </a:solidFill>
                        <a:effectLst/>
                        <a:latin typeface="Roboto" panose="02000000000000000000" pitchFamily="2" charset="0"/>
                      </a:endParaRPr>
                    </a:p>
                  </a:txBody>
                  <a:tcPr marL="6350" marR="6350" marT="6350" marB="0" anchor="ctr"/>
                </a:tc>
                <a:tc>
                  <a:txBody>
                    <a:bodyPr/>
                    <a:lstStyle/>
                    <a:p>
                      <a:pPr algn="ctr" fontAlgn="ctr"/>
                      <a:r>
                        <a:rPr lang="en-US" sz="1400" b="1" i="0" u="none" strike="noStrike">
                          <a:solidFill>
                            <a:srgbClr val="005993"/>
                          </a:solidFill>
                          <a:effectLst/>
                          <a:latin typeface="Roboto" panose="02000000000000000000" pitchFamily="2" charset="0"/>
                        </a:rPr>
                        <a:t>CNY/MT</a:t>
                      </a:r>
                    </a:p>
                  </a:txBody>
                  <a:tcPr marL="6350" marR="6350" marT="6350" marB="0" anchor="ctr"/>
                </a:tc>
                <a:tc>
                  <a:txBody>
                    <a:bodyPr/>
                    <a:lstStyle/>
                    <a:p>
                      <a:pPr algn="ctr" fontAlgn="b"/>
                      <a:r>
                        <a:rPr lang="en-US" sz="1400" b="0"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3693</a:t>
                      </a:r>
                    </a:p>
                  </a:txBody>
                  <a:tcPr marL="9525" marR="9525" marT="9525" marB="0" anchor="b"/>
                </a:tc>
                <a:tc>
                  <a:txBody>
                    <a:bodyPr/>
                    <a:lstStyle/>
                    <a:p>
                      <a:pPr algn="ctr" fontAlgn="b"/>
                      <a:r>
                        <a:rPr lang="en-US" sz="1400" b="0" i="0" u="none" strike="noStrike">
                          <a:solidFill>
                            <a:srgbClr val="9C0006"/>
                          </a:solidFill>
                          <a:effectLst/>
                          <a:latin typeface="Roboto" panose="02000000000000000000" pitchFamily="2" charset="0"/>
                          <a:ea typeface="Roboto" panose="02000000000000000000" pitchFamily="2" charset="0"/>
                          <a:cs typeface="Roboto" panose="02000000000000000000" pitchFamily="2" charset="0"/>
                        </a:rPr>
                        <a:t>-0,41%</a:t>
                      </a:r>
                    </a:p>
                  </a:txBody>
                  <a:tcPr marL="9525" marR="9525" marT="9525" marB="0" anchor="b"/>
                </a:tc>
                <a:tc>
                  <a:txBody>
                    <a:bodyPr/>
                    <a:lstStyle/>
                    <a:p>
                      <a:pPr algn="ctr" fontAlgn="b"/>
                      <a:r>
                        <a:rPr lang="en-US" sz="1400" b="0" i="0" u="none" strike="noStrike">
                          <a:solidFill>
                            <a:srgbClr val="9C0006"/>
                          </a:solidFill>
                          <a:effectLst/>
                          <a:latin typeface="Roboto" panose="02000000000000000000" pitchFamily="2" charset="0"/>
                          <a:ea typeface="Roboto" panose="02000000000000000000" pitchFamily="2" charset="0"/>
                          <a:cs typeface="Roboto" panose="02000000000000000000" pitchFamily="2" charset="0"/>
                        </a:rPr>
                        <a:t>-0,43%</a:t>
                      </a:r>
                    </a:p>
                  </a:txBody>
                  <a:tcPr marL="9525" marR="9525" marT="9525" marB="0" anchor="b"/>
                </a:tc>
                <a:tc>
                  <a:txBody>
                    <a:bodyPr/>
                    <a:lstStyle/>
                    <a:p>
                      <a:pPr algn="ctr" fontAlgn="b"/>
                      <a:r>
                        <a:rPr lang="en-US" sz="1400" b="0" i="0" u="none" strike="noStrike">
                          <a:solidFill>
                            <a:srgbClr val="9C0006"/>
                          </a:solidFill>
                          <a:effectLst/>
                          <a:latin typeface="Roboto" panose="02000000000000000000" pitchFamily="2" charset="0"/>
                          <a:ea typeface="Roboto" panose="02000000000000000000" pitchFamily="2" charset="0"/>
                          <a:cs typeface="Roboto" panose="02000000000000000000" pitchFamily="2" charset="0"/>
                        </a:rPr>
                        <a:t>-3,38%</a:t>
                      </a:r>
                    </a:p>
                  </a:txBody>
                  <a:tcPr marL="9525" marR="9525" marT="9525" marB="0" anchor="b"/>
                </a:tc>
                <a:tc>
                  <a:txBody>
                    <a:bodyPr/>
                    <a:lstStyle/>
                    <a:p>
                      <a:pPr algn="ctr" fontAlgn="b"/>
                      <a:r>
                        <a:rPr lang="en-US" sz="1400" b="0" i="0" u="none" strike="noStrike">
                          <a:solidFill>
                            <a:srgbClr val="9C0006"/>
                          </a:solidFill>
                          <a:effectLst/>
                          <a:latin typeface="Roboto" panose="02000000000000000000" pitchFamily="2" charset="0"/>
                          <a:ea typeface="Roboto" panose="02000000000000000000" pitchFamily="2" charset="0"/>
                          <a:cs typeface="Roboto" panose="02000000000000000000" pitchFamily="2" charset="0"/>
                        </a:rPr>
                        <a:t>-8,60%</a:t>
                      </a:r>
                    </a:p>
                  </a:txBody>
                  <a:tcPr marL="9525" marR="9525" marT="9525" marB="0" anchor="b"/>
                </a:tc>
                <a:extLst>
                  <a:ext uri="{0D108BD9-81ED-4DB2-BD59-A6C34878D82A}">
                    <a16:rowId xmlns:a16="http://schemas.microsoft.com/office/drawing/2014/main" val="2788966594"/>
                  </a:ext>
                </a:extLst>
              </a:tr>
              <a:tr h="346240">
                <a:tc>
                  <a:txBody>
                    <a:bodyPr/>
                    <a:lstStyle/>
                    <a:p>
                      <a:pPr algn="ctr" fontAlgn="ctr"/>
                      <a:r>
                        <a:rPr lang="en-US" sz="1400" b="1" i="0" u="none" strike="noStrike">
                          <a:solidFill>
                            <a:srgbClr val="005993"/>
                          </a:solidFill>
                          <a:effectLst/>
                          <a:latin typeface="Roboto" panose="02000000000000000000" pitchFamily="2" charset="0"/>
                        </a:rPr>
                        <a:t>Nhôm</a:t>
                      </a:r>
                    </a:p>
                  </a:txBody>
                  <a:tcPr marL="6350" marR="6350" marT="6350" marB="0" anchor="ctr"/>
                </a:tc>
                <a:tc>
                  <a:txBody>
                    <a:bodyPr/>
                    <a:lstStyle/>
                    <a:p>
                      <a:pPr algn="ctr" fontAlgn="ctr"/>
                      <a:r>
                        <a:rPr lang="en-US" sz="1400" b="1" i="0" u="none" strike="noStrike">
                          <a:solidFill>
                            <a:srgbClr val="005993"/>
                          </a:solidFill>
                          <a:effectLst/>
                          <a:latin typeface="Roboto" panose="02000000000000000000" pitchFamily="2" charset="0"/>
                        </a:rPr>
                        <a:t>USD/MT</a:t>
                      </a:r>
                    </a:p>
                  </a:txBody>
                  <a:tcPr marL="6350" marR="6350" marT="6350" marB="0" anchor="ctr"/>
                </a:tc>
                <a:tc>
                  <a:txBody>
                    <a:bodyPr/>
                    <a:lstStyle/>
                    <a:p>
                      <a:pPr algn="ctr" fontAlgn="b"/>
                      <a:r>
                        <a:rPr lang="en-US" sz="1400" b="0"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1,22%</a:t>
                      </a:r>
                    </a:p>
                  </a:txBody>
                  <a:tcPr marL="9525" marR="9525" marT="9525" marB="0" anchor="b"/>
                </a:tc>
                <a:tc>
                  <a:txBody>
                    <a:bodyPr/>
                    <a:lstStyle/>
                    <a:p>
                      <a:pPr algn="ctr" fontAlgn="b"/>
                      <a:r>
                        <a:rPr lang="en-US" sz="1400" b="0" i="0" u="none" strike="noStrike">
                          <a:solidFill>
                            <a:srgbClr val="9C0006"/>
                          </a:solidFill>
                          <a:effectLst/>
                          <a:latin typeface="Roboto" panose="02000000000000000000" pitchFamily="2" charset="0"/>
                          <a:ea typeface="Roboto" panose="02000000000000000000" pitchFamily="2" charset="0"/>
                          <a:cs typeface="Roboto" panose="02000000000000000000" pitchFamily="2" charset="0"/>
                        </a:rPr>
                        <a:t>-1,26%</a:t>
                      </a:r>
                    </a:p>
                  </a:txBody>
                  <a:tcPr marL="9525" marR="9525" marT="9525" marB="0" anchor="b"/>
                </a:tc>
                <a:tc>
                  <a:txBody>
                    <a:bodyPr/>
                    <a:lstStyle/>
                    <a:p>
                      <a:pPr algn="ctr" fontAlgn="b"/>
                      <a:r>
                        <a:rPr lang="en-US" sz="1400" b="0" i="0" u="none" strike="noStrike">
                          <a:solidFill>
                            <a:srgbClr val="9C0006"/>
                          </a:solidFill>
                          <a:effectLst/>
                          <a:latin typeface="Roboto" panose="02000000000000000000" pitchFamily="2" charset="0"/>
                          <a:ea typeface="Roboto" panose="02000000000000000000" pitchFamily="2" charset="0"/>
                          <a:cs typeface="Roboto" panose="02000000000000000000" pitchFamily="2" charset="0"/>
                        </a:rPr>
                        <a:t>-7,65%</a:t>
                      </a:r>
                    </a:p>
                  </a:txBody>
                  <a:tcPr marL="9525" marR="9525" marT="9525" marB="0" anchor="b"/>
                </a:tc>
                <a:extLst>
                  <a:ext uri="{0D108BD9-81ED-4DB2-BD59-A6C34878D82A}">
                    <a16:rowId xmlns:a16="http://schemas.microsoft.com/office/drawing/2014/main" val="678449504"/>
                  </a:ext>
                </a:extLst>
              </a:tr>
              <a:tr h="346240">
                <a:tc>
                  <a:txBody>
                    <a:bodyPr/>
                    <a:lstStyle/>
                    <a:p>
                      <a:pPr algn="ctr" fontAlgn="ctr"/>
                      <a:r>
                        <a:rPr lang="en-US" sz="1400" b="1" i="0" u="none" strike="noStrike">
                          <a:solidFill>
                            <a:srgbClr val="005993"/>
                          </a:solidFill>
                          <a:effectLst/>
                          <a:latin typeface="Roboto" panose="02000000000000000000" pitchFamily="2" charset="0"/>
                        </a:rPr>
                        <a:t>Đồng</a:t>
                      </a:r>
                    </a:p>
                  </a:txBody>
                  <a:tcPr marL="6350" marR="6350" marT="6350" marB="0" anchor="ctr"/>
                </a:tc>
                <a:tc>
                  <a:txBody>
                    <a:bodyPr/>
                    <a:lstStyle/>
                    <a:p>
                      <a:pPr algn="ctr" fontAlgn="ctr"/>
                      <a:r>
                        <a:rPr lang="en-US" sz="1400" b="1" i="0" u="none" strike="noStrike">
                          <a:solidFill>
                            <a:srgbClr val="005993"/>
                          </a:solidFill>
                          <a:effectLst/>
                          <a:latin typeface="Roboto" panose="02000000000000000000" pitchFamily="2" charset="0"/>
                        </a:rPr>
                        <a:t>USd/lb.</a:t>
                      </a:r>
                    </a:p>
                  </a:txBody>
                  <a:tcPr marL="6350" marR="6350" marT="6350" marB="0" anchor="ctr"/>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379,2</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1,24%</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0,17%</a:t>
                      </a:r>
                    </a:p>
                  </a:txBody>
                  <a:tcPr marL="9525" marR="9525" marT="9525" marB="0" anchor="b"/>
                </a:tc>
                <a:tc>
                  <a:txBody>
                    <a:bodyPr/>
                    <a:lstStyle/>
                    <a:p>
                      <a:pPr algn="ctr" fontAlgn="b"/>
                      <a:r>
                        <a:rPr lang="en-US" sz="1400" b="0" i="0" u="none" strike="noStrike">
                          <a:solidFill>
                            <a:srgbClr val="9C0006"/>
                          </a:solidFill>
                          <a:effectLst/>
                          <a:latin typeface="Roboto" panose="02000000000000000000" pitchFamily="2" charset="0"/>
                          <a:ea typeface="Roboto" panose="02000000000000000000" pitchFamily="2" charset="0"/>
                          <a:cs typeface="Roboto" panose="02000000000000000000" pitchFamily="2" charset="0"/>
                        </a:rPr>
                        <a:t>-2,67%</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0,89%</a:t>
                      </a:r>
                    </a:p>
                  </a:txBody>
                  <a:tcPr marL="9525" marR="9525" marT="9525" marB="0" anchor="b"/>
                </a:tc>
                <a:extLst>
                  <a:ext uri="{0D108BD9-81ED-4DB2-BD59-A6C34878D82A}">
                    <a16:rowId xmlns:a16="http://schemas.microsoft.com/office/drawing/2014/main" val="2904715734"/>
                  </a:ext>
                </a:extLst>
              </a:tr>
              <a:tr h="346240">
                <a:tc>
                  <a:txBody>
                    <a:bodyPr/>
                    <a:lstStyle/>
                    <a:p>
                      <a:pPr algn="ctr" fontAlgn="ctr"/>
                      <a:r>
                        <a:rPr lang="en-US" sz="1400" b="1" i="0" u="none" strike="noStrike">
                          <a:solidFill>
                            <a:srgbClr val="005993"/>
                          </a:solidFill>
                          <a:effectLst/>
                          <a:latin typeface="Roboto" panose="02000000000000000000" pitchFamily="2" charset="0"/>
                        </a:rPr>
                        <a:t>Than </a:t>
                      </a:r>
                    </a:p>
                  </a:txBody>
                  <a:tcPr marL="6350" marR="6350" marT="6350" marB="0" anchor="ctr"/>
                </a:tc>
                <a:tc>
                  <a:txBody>
                    <a:bodyPr/>
                    <a:lstStyle/>
                    <a:p>
                      <a:pPr algn="ctr" fontAlgn="ctr"/>
                      <a:r>
                        <a:rPr lang="en-US" sz="1400" b="1" i="0" u="none" strike="noStrike">
                          <a:solidFill>
                            <a:srgbClr val="005993"/>
                          </a:solidFill>
                          <a:effectLst/>
                          <a:latin typeface="Roboto" panose="02000000000000000000" pitchFamily="2" charset="0"/>
                        </a:rPr>
                        <a:t>USD/MT</a:t>
                      </a:r>
                    </a:p>
                  </a:txBody>
                  <a:tcPr marL="6350" marR="6350" marT="6350" marB="0" anchor="ctr"/>
                </a:tc>
                <a:tc>
                  <a:txBody>
                    <a:bodyPr/>
                    <a:lstStyle/>
                    <a:p>
                      <a:pPr algn="ctr" fontAlgn="b"/>
                      <a:r>
                        <a:rPr lang="en-US" sz="1400" b="0"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159,75</a:t>
                      </a:r>
                    </a:p>
                  </a:txBody>
                  <a:tcPr marL="9525" marR="9525" marT="9525" marB="0" anchor="b"/>
                </a:tc>
                <a:tc>
                  <a:txBody>
                    <a:bodyPr/>
                    <a:lstStyle/>
                    <a:p>
                      <a:pPr algn="ctr" fontAlgn="b"/>
                      <a:r>
                        <a:rPr lang="en-US" sz="1400" b="0" i="0" u="none" strike="noStrike">
                          <a:solidFill>
                            <a:srgbClr val="9C0006"/>
                          </a:solidFill>
                          <a:effectLst/>
                          <a:latin typeface="Roboto" panose="02000000000000000000" pitchFamily="2" charset="0"/>
                          <a:ea typeface="Roboto" panose="02000000000000000000" pitchFamily="2" charset="0"/>
                          <a:cs typeface="Roboto" panose="02000000000000000000" pitchFamily="2" charset="0"/>
                        </a:rPr>
                        <a:t>-0,16%</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4,00%</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16,03%</a:t>
                      </a:r>
                    </a:p>
                  </a:txBody>
                  <a:tcPr marL="9525" marR="9525" marT="9525" marB="0" anchor="b"/>
                </a:tc>
                <a:tc>
                  <a:txBody>
                    <a:bodyPr/>
                    <a:lstStyle/>
                    <a:p>
                      <a:pPr algn="ctr" fontAlgn="b"/>
                      <a:r>
                        <a:rPr lang="en-US" sz="1400" b="0" i="0" u="none" strike="noStrike">
                          <a:solidFill>
                            <a:srgbClr val="9C0006"/>
                          </a:solidFill>
                          <a:effectLst/>
                          <a:latin typeface="Roboto" panose="02000000000000000000" pitchFamily="2" charset="0"/>
                          <a:ea typeface="Roboto" panose="02000000000000000000" pitchFamily="2" charset="0"/>
                          <a:cs typeface="Roboto" panose="02000000000000000000" pitchFamily="2" charset="0"/>
                        </a:rPr>
                        <a:t>-61,40%</a:t>
                      </a:r>
                    </a:p>
                  </a:txBody>
                  <a:tcPr marL="9525" marR="9525" marT="9525" marB="0" anchor="b"/>
                </a:tc>
                <a:extLst>
                  <a:ext uri="{0D108BD9-81ED-4DB2-BD59-A6C34878D82A}">
                    <a16:rowId xmlns:a16="http://schemas.microsoft.com/office/drawing/2014/main" val="2252547985"/>
                  </a:ext>
                </a:extLst>
              </a:tr>
              <a:tr h="346240">
                <a:tc>
                  <a:txBody>
                    <a:bodyPr/>
                    <a:lstStyle/>
                    <a:p>
                      <a:pPr algn="ctr" fontAlgn="ctr"/>
                      <a:r>
                        <a:rPr lang="vi-VN" sz="1400" b="1" i="0" u="none" strike="noStrike">
                          <a:solidFill>
                            <a:srgbClr val="005993"/>
                          </a:solidFill>
                          <a:effectLst/>
                          <a:latin typeface="Roboto" panose="02000000000000000000" pitchFamily="2" charset="0"/>
                        </a:rPr>
                        <a:t>Đường</a:t>
                      </a:r>
                    </a:p>
                  </a:txBody>
                  <a:tcPr marL="6350" marR="6350" marT="6350" marB="0" anchor="ctr"/>
                </a:tc>
                <a:tc>
                  <a:txBody>
                    <a:bodyPr/>
                    <a:lstStyle/>
                    <a:p>
                      <a:pPr algn="ctr" fontAlgn="ctr"/>
                      <a:r>
                        <a:rPr lang="en-US" sz="1400" b="1" i="0" u="none" strike="noStrike">
                          <a:solidFill>
                            <a:srgbClr val="005993"/>
                          </a:solidFill>
                          <a:effectLst/>
                          <a:latin typeface="Roboto" panose="02000000000000000000" pitchFamily="2" charset="0"/>
                        </a:rPr>
                        <a:t>USd/lb.</a:t>
                      </a:r>
                    </a:p>
                  </a:txBody>
                  <a:tcPr marL="6350" marR="6350" marT="6350" marB="0" anchor="ctr"/>
                </a:tc>
                <a:tc>
                  <a:txBody>
                    <a:bodyPr/>
                    <a:lstStyle/>
                    <a:p>
                      <a:pPr algn="ctr" fontAlgn="b"/>
                      <a:r>
                        <a:rPr lang="en-US" sz="1400" b="0"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25,57</a:t>
                      </a:r>
                    </a:p>
                  </a:txBody>
                  <a:tcPr marL="9525" marR="9525" marT="9525" marB="0" anchor="b"/>
                </a:tc>
                <a:tc>
                  <a:txBody>
                    <a:bodyPr/>
                    <a:lstStyle/>
                    <a:p>
                      <a:pPr algn="ctr" fontAlgn="b"/>
                      <a:r>
                        <a:rPr lang="en-US" sz="1400" b="0" i="0" u="none" strike="noStrike">
                          <a:solidFill>
                            <a:srgbClr val="9C0006"/>
                          </a:solidFill>
                          <a:effectLst/>
                          <a:latin typeface="Roboto" panose="02000000000000000000" pitchFamily="2" charset="0"/>
                          <a:ea typeface="Roboto" panose="02000000000000000000" pitchFamily="2" charset="0"/>
                          <a:cs typeface="Roboto" panose="02000000000000000000" pitchFamily="2" charset="0"/>
                        </a:rPr>
                        <a:t>-0,47%</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6,25%</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5,94%</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42,20%</a:t>
                      </a:r>
                    </a:p>
                  </a:txBody>
                  <a:tcPr marL="9525" marR="9525" marT="9525" marB="0" anchor="b"/>
                </a:tc>
                <a:extLst>
                  <a:ext uri="{0D108BD9-81ED-4DB2-BD59-A6C34878D82A}">
                    <a16:rowId xmlns:a16="http://schemas.microsoft.com/office/drawing/2014/main" val="459345697"/>
                  </a:ext>
                </a:extLst>
              </a:tr>
              <a:tr h="346240">
                <a:tc>
                  <a:txBody>
                    <a:bodyPr/>
                    <a:lstStyle/>
                    <a:p>
                      <a:pPr algn="ctr" fontAlgn="ctr"/>
                      <a:r>
                        <a:rPr lang="en-US" sz="1400" b="1" i="0" u="none" strike="noStrike">
                          <a:solidFill>
                            <a:srgbClr val="005993"/>
                          </a:solidFill>
                          <a:effectLst/>
                          <a:latin typeface="Roboto" panose="02000000000000000000" pitchFamily="2" charset="0"/>
                        </a:rPr>
                        <a:t>Ngô</a:t>
                      </a:r>
                    </a:p>
                  </a:txBody>
                  <a:tcPr marL="6350" marR="6350" marT="6350" marB="0" anchor="ctr"/>
                </a:tc>
                <a:tc>
                  <a:txBody>
                    <a:bodyPr/>
                    <a:lstStyle/>
                    <a:p>
                      <a:pPr algn="ctr" fontAlgn="ctr"/>
                      <a:r>
                        <a:rPr lang="en-US" sz="1400" b="1" i="0" u="none" strike="noStrike">
                          <a:solidFill>
                            <a:srgbClr val="005993"/>
                          </a:solidFill>
                          <a:effectLst/>
                          <a:latin typeface="Roboto" panose="02000000000000000000" pitchFamily="2" charset="0"/>
                        </a:rPr>
                        <a:t>USd/bu.</a:t>
                      </a:r>
                    </a:p>
                  </a:txBody>
                  <a:tcPr marL="6350" marR="6350" marT="6350" marB="0" anchor="ctr"/>
                </a:tc>
                <a:tc>
                  <a:txBody>
                    <a:bodyPr/>
                    <a:lstStyle/>
                    <a:p>
                      <a:pPr algn="ctr" fontAlgn="b"/>
                      <a:r>
                        <a:rPr lang="en-US" sz="1400" b="0" i="0" u="none" strike="noStrike">
                          <a:solidFill>
                            <a:srgbClr val="005992"/>
                          </a:solidFill>
                          <a:effectLst/>
                          <a:latin typeface="Roboto" panose="02000000000000000000" pitchFamily="2" charset="0"/>
                          <a:ea typeface="Roboto" panose="02000000000000000000" pitchFamily="2" charset="0"/>
                          <a:cs typeface="Roboto" panose="02000000000000000000" pitchFamily="2" charset="0"/>
                        </a:rPr>
                        <a:t>478,5</a:t>
                      </a:r>
                    </a:p>
                  </a:txBody>
                  <a:tcPr marL="9525" marR="9525" marT="9525" marB="0" anchor="b"/>
                </a:tc>
                <a:tc>
                  <a:txBody>
                    <a:bodyPr/>
                    <a:lstStyle/>
                    <a:p>
                      <a:pPr algn="ctr" fontAlgn="b"/>
                      <a:r>
                        <a:rPr lang="en-US" sz="1400" b="0" i="0" u="none" strike="noStrike">
                          <a:solidFill>
                            <a:srgbClr val="9C0006"/>
                          </a:solidFill>
                          <a:effectLst/>
                          <a:latin typeface="Roboto" panose="02000000000000000000" pitchFamily="2" charset="0"/>
                          <a:ea typeface="Roboto" panose="02000000000000000000" pitchFamily="2" charset="0"/>
                          <a:cs typeface="Roboto" panose="02000000000000000000" pitchFamily="2" charset="0"/>
                        </a:rPr>
                        <a:t>-1,88%</a:t>
                      </a:r>
                    </a:p>
                  </a:txBody>
                  <a:tcPr marL="9525" marR="9525" marT="9525" marB="0" anchor="b"/>
                </a:tc>
                <a:tc>
                  <a:txBody>
                    <a:bodyPr/>
                    <a:lstStyle/>
                    <a:p>
                      <a:pPr algn="ctr" fontAlgn="b"/>
                      <a:r>
                        <a:rPr lang="en-US" sz="1400" b="0" i="0" u="none" strike="noStrike">
                          <a:solidFill>
                            <a:srgbClr val="9C0006"/>
                          </a:solidFill>
                          <a:effectLst/>
                          <a:latin typeface="Roboto" panose="02000000000000000000" pitchFamily="2" charset="0"/>
                          <a:ea typeface="Roboto" panose="02000000000000000000" pitchFamily="2" charset="0"/>
                          <a:cs typeface="Roboto" panose="02000000000000000000" pitchFamily="2" charset="0"/>
                        </a:rPr>
                        <a:t>-1,54%</a:t>
                      </a:r>
                    </a:p>
                  </a:txBody>
                  <a:tcPr marL="9525" marR="9525" marT="9525" marB="0" anchor="b"/>
                </a:tc>
                <a:tc>
                  <a:txBody>
                    <a:bodyPr/>
                    <a:lstStyle/>
                    <a:p>
                      <a:pPr algn="ctr" fontAlgn="b"/>
                      <a:r>
                        <a:rPr lang="en-US" sz="1400" b="0" i="0" u="none" strike="noStrike">
                          <a:solidFill>
                            <a:srgbClr val="9C0006"/>
                          </a:solidFill>
                          <a:effectLst/>
                          <a:latin typeface="Roboto" panose="02000000000000000000" pitchFamily="2" charset="0"/>
                          <a:ea typeface="Roboto" panose="02000000000000000000" pitchFamily="2" charset="0"/>
                          <a:cs typeface="Roboto" panose="02000000000000000000" pitchFamily="2" charset="0"/>
                        </a:rPr>
                        <a:t>-7,74%</a:t>
                      </a:r>
                    </a:p>
                  </a:txBody>
                  <a:tcPr marL="9525" marR="9525" marT="9525" marB="0" anchor="b"/>
                </a:tc>
                <a:tc>
                  <a:txBody>
                    <a:bodyPr/>
                    <a:lstStyle/>
                    <a:p>
                      <a:pPr algn="ctr" fontAlgn="b"/>
                      <a:r>
                        <a:rPr lang="en-US" sz="1400" b="0" i="0" u="none" strike="noStrike">
                          <a:solidFill>
                            <a:srgbClr val="9C0006"/>
                          </a:solidFill>
                          <a:effectLst/>
                          <a:latin typeface="Roboto" panose="02000000000000000000" pitchFamily="2" charset="0"/>
                          <a:ea typeface="Roboto" panose="02000000000000000000" pitchFamily="2" charset="0"/>
                          <a:cs typeface="Roboto" panose="02000000000000000000" pitchFamily="2" charset="0"/>
                        </a:rPr>
                        <a:t>-31,47%</a:t>
                      </a:r>
                    </a:p>
                  </a:txBody>
                  <a:tcPr marL="9525" marR="9525" marT="9525" marB="0" anchor="b"/>
                </a:tc>
                <a:extLst>
                  <a:ext uri="{0D108BD9-81ED-4DB2-BD59-A6C34878D82A}">
                    <a16:rowId xmlns:a16="http://schemas.microsoft.com/office/drawing/2014/main" val="1017508347"/>
                  </a:ext>
                </a:extLst>
              </a:tr>
              <a:tr h="346240">
                <a:tc>
                  <a:txBody>
                    <a:bodyPr/>
                    <a:lstStyle/>
                    <a:p>
                      <a:pPr algn="ctr" fontAlgn="ctr"/>
                      <a:r>
                        <a:rPr lang="en-US" sz="1400" b="1" i="0" u="none" strike="noStrike">
                          <a:solidFill>
                            <a:srgbClr val="005993"/>
                          </a:solidFill>
                          <a:effectLst/>
                          <a:latin typeface="Roboto" panose="02000000000000000000" pitchFamily="2" charset="0"/>
                        </a:rPr>
                        <a:t>Gas</a:t>
                      </a:r>
                    </a:p>
                  </a:txBody>
                  <a:tcPr marL="6350" marR="6350" marT="6350" marB="0" anchor="ctr"/>
                </a:tc>
                <a:tc>
                  <a:txBody>
                    <a:bodyPr/>
                    <a:lstStyle/>
                    <a:p>
                      <a:pPr algn="ctr" fontAlgn="ctr"/>
                      <a:r>
                        <a:rPr lang="en-US" sz="1400" b="1" i="0" u="none" strike="noStrike">
                          <a:solidFill>
                            <a:srgbClr val="005993"/>
                          </a:solidFill>
                          <a:effectLst/>
                          <a:latin typeface="Roboto" panose="02000000000000000000" pitchFamily="2" charset="0"/>
                        </a:rPr>
                        <a:t>USD/MMBtu</a:t>
                      </a:r>
                    </a:p>
                  </a:txBody>
                  <a:tcPr marL="6350" marR="6350" marT="6350" marB="0" anchor="ctr"/>
                </a:tc>
                <a:tc>
                  <a:txBody>
                    <a:bodyPr/>
                    <a:lstStyle/>
                    <a:p>
                      <a:pPr algn="ctr" fontAlgn="b"/>
                      <a:r>
                        <a:rPr lang="en-US" sz="1400" b="0"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2,579</a:t>
                      </a:r>
                    </a:p>
                  </a:txBody>
                  <a:tcPr marL="9525" marR="9525" marT="9525" marB="0" anchor="b"/>
                </a:tc>
                <a:tc>
                  <a:txBody>
                    <a:bodyPr/>
                    <a:lstStyle/>
                    <a:p>
                      <a:pPr algn="ctr" fontAlgn="b"/>
                      <a:r>
                        <a:rPr lang="en-US" sz="1400" b="0" i="0" u="none" strike="noStrike">
                          <a:solidFill>
                            <a:srgbClr val="9C0006"/>
                          </a:solidFill>
                          <a:effectLst/>
                          <a:latin typeface="Roboto" panose="02000000000000000000" pitchFamily="2" charset="0"/>
                          <a:ea typeface="Roboto" panose="02000000000000000000" pitchFamily="2" charset="0"/>
                          <a:cs typeface="Roboto" panose="02000000000000000000" pitchFamily="2" charset="0"/>
                        </a:rPr>
                        <a:t>-0,89%</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10,80%</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5,96%</a:t>
                      </a:r>
                    </a:p>
                  </a:txBody>
                  <a:tcPr marL="9525" marR="9525" marT="9525" marB="0" anchor="b"/>
                </a:tc>
                <a:tc>
                  <a:txBody>
                    <a:bodyPr/>
                    <a:lstStyle/>
                    <a:p>
                      <a:pPr algn="ctr" fontAlgn="b"/>
                      <a:r>
                        <a:rPr lang="en-US" sz="1400" b="0" i="0" u="none" strike="noStrike">
                          <a:solidFill>
                            <a:srgbClr val="9C0006"/>
                          </a:solidFill>
                          <a:effectLst/>
                          <a:latin typeface="Roboto" panose="02000000000000000000" pitchFamily="2" charset="0"/>
                          <a:ea typeface="Roboto" panose="02000000000000000000" pitchFamily="2" charset="0"/>
                          <a:cs typeface="Roboto" panose="02000000000000000000" pitchFamily="2" charset="0"/>
                        </a:rPr>
                        <a:t>-37,63%</a:t>
                      </a:r>
                    </a:p>
                  </a:txBody>
                  <a:tcPr marL="9525" marR="9525" marT="9525" marB="0" anchor="b"/>
                </a:tc>
                <a:extLst>
                  <a:ext uri="{0D108BD9-81ED-4DB2-BD59-A6C34878D82A}">
                    <a16:rowId xmlns:a16="http://schemas.microsoft.com/office/drawing/2014/main" val="2589737344"/>
                  </a:ext>
                </a:extLst>
              </a:tr>
              <a:tr h="346240">
                <a:tc>
                  <a:txBody>
                    <a:bodyPr/>
                    <a:lstStyle/>
                    <a:p>
                      <a:pPr algn="ctr" fontAlgn="ctr"/>
                      <a:r>
                        <a:rPr lang="en-US" sz="1400" b="1" i="0" u="none" strike="noStrike">
                          <a:solidFill>
                            <a:srgbClr val="005993"/>
                          </a:solidFill>
                          <a:effectLst/>
                          <a:latin typeface="Roboto" panose="02000000000000000000" pitchFamily="2" charset="0"/>
                        </a:rPr>
                        <a:t>Sữa</a:t>
                      </a:r>
                    </a:p>
                  </a:txBody>
                  <a:tcPr marL="6350" marR="6350" marT="6350" marB="0" anchor="ctr"/>
                </a:tc>
                <a:tc>
                  <a:txBody>
                    <a:bodyPr/>
                    <a:lstStyle/>
                    <a:p>
                      <a:pPr algn="ctr" fontAlgn="ctr"/>
                      <a:r>
                        <a:rPr lang="en-US" sz="1400" b="1" i="0" u="none" strike="noStrike">
                          <a:solidFill>
                            <a:srgbClr val="005993"/>
                          </a:solidFill>
                          <a:effectLst/>
                          <a:latin typeface="Roboto" panose="02000000000000000000" pitchFamily="2" charset="0"/>
                        </a:rPr>
                        <a:t>USD/cwt</a:t>
                      </a:r>
                    </a:p>
                  </a:txBody>
                  <a:tcPr marL="6350" marR="6350" marT="6350" marB="0" anchor="ctr"/>
                </a:tc>
                <a:tc>
                  <a:txBody>
                    <a:bodyPr/>
                    <a:lstStyle/>
                    <a:p>
                      <a:pPr algn="ctr" fontAlgn="b"/>
                      <a:r>
                        <a:rPr lang="en-US" sz="1400" b="0"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17,2</a:t>
                      </a:r>
                    </a:p>
                  </a:txBody>
                  <a:tcPr marL="9525" marR="9525" marT="9525" marB="0" anchor="b"/>
                </a:tc>
                <a:tc>
                  <a:txBody>
                    <a:bodyPr/>
                    <a:lstStyle/>
                    <a:p>
                      <a:pPr algn="ctr" fontAlgn="b"/>
                      <a:r>
                        <a:rPr lang="en-US" sz="1400" b="0" i="0" u="none" strike="noStrike">
                          <a:solidFill>
                            <a:srgbClr val="9C0006"/>
                          </a:solidFill>
                          <a:effectLst/>
                          <a:latin typeface="Roboto" panose="02000000000000000000" pitchFamily="2" charset="0"/>
                          <a:ea typeface="Roboto" panose="02000000000000000000" pitchFamily="2" charset="0"/>
                          <a:cs typeface="Roboto" panose="02000000000000000000" pitchFamily="2" charset="0"/>
                        </a:rPr>
                        <a:t>-0,12%</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9,45%</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36,64%</a:t>
                      </a:r>
                    </a:p>
                  </a:txBody>
                  <a:tcPr marL="9525" marR="9525" marT="9525" marB="0" anchor="b"/>
                </a:tc>
                <a:tc>
                  <a:txBody>
                    <a:bodyPr/>
                    <a:lstStyle/>
                    <a:p>
                      <a:pPr algn="ctr" fontAlgn="b"/>
                      <a:r>
                        <a:rPr lang="en-US" sz="1400" b="0" i="0" u="none" strike="noStrike">
                          <a:solidFill>
                            <a:srgbClr val="9C0006"/>
                          </a:solidFill>
                          <a:effectLst/>
                          <a:latin typeface="Roboto" panose="02000000000000000000" pitchFamily="2" charset="0"/>
                          <a:ea typeface="Roboto" panose="02000000000000000000" pitchFamily="2" charset="0"/>
                          <a:cs typeface="Roboto" panose="02000000000000000000" pitchFamily="2" charset="0"/>
                        </a:rPr>
                        <a:t>-7,82%</a:t>
                      </a:r>
                    </a:p>
                  </a:txBody>
                  <a:tcPr marL="9525" marR="9525" marT="9525" marB="0" anchor="b"/>
                </a:tc>
                <a:extLst>
                  <a:ext uri="{0D108BD9-81ED-4DB2-BD59-A6C34878D82A}">
                    <a16:rowId xmlns:a16="http://schemas.microsoft.com/office/drawing/2014/main" val="4025039071"/>
                  </a:ext>
                </a:extLst>
              </a:tr>
              <a:tr h="346240">
                <a:tc>
                  <a:txBody>
                    <a:bodyPr/>
                    <a:lstStyle/>
                    <a:p>
                      <a:pPr algn="ctr" fontAlgn="ctr"/>
                      <a:r>
                        <a:rPr lang="en-US" sz="1400" b="1" i="0" u="none" strike="noStrike">
                          <a:solidFill>
                            <a:srgbClr val="005993"/>
                          </a:solidFill>
                          <a:effectLst/>
                          <a:latin typeface="Roboto" panose="02000000000000000000" pitchFamily="2" charset="0"/>
                        </a:rPr>
                        <a:t>Vàng</a:t>
                      </a:r>
                    </a:p>
                  </a:txBody>
                  <a:tcPr marL="6350" marR="6350" marT="6350" marB="0" anchor="ctr"/>
                </a:tc>
                <a:tc>
                  <a:txBody>
                    <a:bodyPr/>
                    <a:lstStyle/>
                    <a:p>
                      <a:pPr algn="ctr" fontAlgn="ctr"/>
                      <a:r>
                        <a:rPr lang="en-US" sz="1400" b="1" i="0" u="none" strike="noStrike">
                          <a:solidFill>
                            <a:srgbClr val="005993"/>
                          </a:solidFill>
                          <a:effectLst/>
                          <a:latin typeface="Roboto" panose="02000000000000000000" pitchFamily="2" charset="0"/>
                        </a:rPr>
                        <a:t>USD/t oz.</a:t>
                      </a:r>
                    </a:p>
                  </a:txBody>
                  <a:tcPr marL="6350" marR="6350" marT="6350" marB="0" anchor="ctr"/>
                </a:tc>
                <a:tc>
                  <a:txBody>
                    <a:bodyPr/>
                    <a:lstStyle/>
                    <a:p>
                      <a:pPr algn="ctr" fontAlgn="b"/>
                      <a:r>
                        <a:rPr lang="en-US" sz="1400" b="0"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1946,8</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0,94%</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1,30%</a:t>
                      </a:r>
                    </a:p>
                  </a:txBody>
                  <a:tcPr marL="9525" marR="9525" marT="9525" marB="0" anchor="b"/>
                </a:tc>
                <a:tc>
                  <a:txBody>
                    <a:bodyPr/>
                    <a:lstStyle/>
                    <a:p>
                      <a:pPr algn="ctr" fontAlgn="b"/>
                      <a:r>
                        <a:rPr lang="en-US" sz="1400" b="0" i="0" u="none" strike="noStrike">
                          <a:solidFill>
                            <a:srgbClr val="9C0006"/>
                          </a:solidFill>
                          <a:effectLst/>
                          <a:latin typeface="Roboto" panose="02000000000000000000" pitchFamily="2" charset="0"/>
                          <a:ea typeface="Roboto" panose="02000000000000000000" pitchFamily="2" charset="0"/>
                          <a:cs typeface="Roboto" panose="02000000000000000000" pitchFamily="2" charset="0"/>
                        </a:rPr>
                        <a:t>-1,83%</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3,48%</a:t>
                      </a:r>
                    </a:p>
                  </a:txBody>
                  <a:tcPr marL="9525" marR="9525" marT="9525" marB="0" anchor="b"/>
                </a:tc>
                <a:extLst>
                  <a:ext uri="{0D108BD9-81ED-4DB2-BD59-A6C34878D82A}">
                    <a16:rowId xmlns:a16="http://schemas.microsoft.com/office/drawing/2014/main" val="1848588335"/>
                  </a:ext>
                </a:extLst>
              </a:tr>
              <a:tr h="346240">
                <a:tc>
                  <a:txBody>
                    <a:bodyPr/>
                    <a:lstStyle/>
                    <a:p>
                      <a:pPr algn="ctr" fontAlgn="ctr"/>
                      <a:r>
                        <a:rPr lang="en-US" sz="1400" b="1" i="0" u="none" strike="noStrike">
                          <a:solidFill>
                            <a:srgbClr val="005993"/>
                          </a:solidFill>
                          <a:effectLst/>
                          <a:latin typeface="Roboto" panose="02000000000000000000" pitchFamily="2" charset="0"/>
                        </a:rPr>
                        <a:t>Bạc</a:t>
                      </a:r>
                    </a:p>
                  </a:txBody>
                  <a:tcPr marL="6350" marR="6350" marT="6350" marB="0" anchor="ctr"/>
                </a:tc>
                <a:tc>
                  <a:txBody>
                    <a:bodyPr/>
                    <a:lstStyle/>
                    <a:p>
                      <a:pPr algn="ctr" fontAlgn="ctr"/>
                      <a:r>
                        <a:rPr lang="en-US" sz="1400" b="1" i="0" u="none" strike="noStrike">
                          <a:solidFill>
                            <a:srgbClr val="005993"/>
                          </a:solidFill>
                          <a:effectLst/>
                          <a:latin typeface="Roboto" panose="02000000000000000000" pitchFamily="2" charset="0"/>
                        </a:rPr>
                        <a:t>USD/t oz.</a:t>
                      </a:r>
                    </a:p>
                  </a:txBody>
                  <a:tcPr marL="6350" marR="6350" marT="6350" marB="0" anchor="ctr"/>
                </a:tc>
                <a:tc>
                  <a:txBody>
                    <a:bodyPr/>
                    <a:lstStyle/>
                    <a:p>
                      <a:pPr algn="ctr" fontAlgn="b"/>
                      <a:r>
                        <a:rPr lang="en-US" sz="1400" b="0"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24,605</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2,17%</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1,77%</a:t>
                      </a:r>
                    </a:p>
                  </a:txBody>
                  <a:tcPr marL="9525" marR="9525" marT="9525" marB="0" anchor="b"/>
                </a:tc>
                <a:tc>
                  <a:txBody>
                    <a:bodyPr/>
                    <a:lstStyle/>
                    <a:p>
                      <a:pPr algn="ctr" fontAlgn="b"/>
                      <a:r>
                        <a:rPr lang="en-US" sz="1400" b="0" i="0" u="none" strike="noStrike">
                          <a:solidFill>
                            <a:srgbClr val="9C0006"/>
                          </a:solidFill>
                          <a:effectLst/>
                          <a:latin typeface="Roboto" panose="02000000000000000000" pitchFamily="2" charset="0"/>
                          <a:ea typeface="Roboto" panose="02000000000000000000" pitchFamily="2" charset="0"/>
                          <a:cs typeface="Roboto" panose="02000000000000000000" pitchFamily="2" charset="0"/>
                        </a:rPr>
                        <a:t>-1,28%</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0,52%</a:t>
                      </a:r>
                    </a:p>
                  </a:txBody>
                  <a:tcPr marL="9525" marR="9525" marT="9525" marB="0" anchor="b"/>
                </a:tc>
                <a:extLst>
                  <a:ext uri="{0D108BD9-81ED-4DB2-BD59-A6C34878D82A}">
                    <a16:rowId xmlns:a16="http://schemas.microsoft.com/office/drawing/2014/main" val="447775797"/>
                  </a:ext>
                </a:extLst>
              </a:tr>
              <a:tr h="346240">
                <a:tc>
                  <a:txBody>
                    <a:bodyPr/>
                    <a:lstStyle/>
                    <a:p>
                      <a:pPr algn="ctr" fontAlgn="ctr"/>
                      <a:r>
                        <a:rPr lang="en-US" sz="1400" b="1" i="0" u="none" strike="noStrike">
                          <a:solidFill>
                            <a:srgbClr val="005993"/>
                          </a:solidFill>
                          <a:effectLst/>
                          <a:latin typeface="Roboto" panose="02000000000000000000" pitchFamily="2" charset="0"/>
                        </a:rPr>
                        <a:t>Lúa Mỳ</a:t>
                      </a:r>
                    </a:p>
                  </a:txBody>
                  <a:tcPr marL="6350" marR="6350" marT="6350" marB="0" anchor="ctr"/>
                </a:tc>
                <a:tc>
                  <a:txBody>
                    <a:bodyPr/>
                    <a:lstStyle/>
                    <a:p>
                      <a:pPr algn="ctr" fontAlgn="ctr"/>
                      <a:r>
                        <a:rPr lang="en-US" sz="1400" b="1" i="0" u="none" strike="noStrike">
                          <a:solidFill>
                            <a:srgbClr val="005993"/>
                          </a:solidFill>
                          <a:effectLst/>
                          <a:latin typeface="Roboto" panose="02000000000000000000" pitchFamily="2" charset="0"/>
                        </a:rPr>
                        <a:t>USd/bu.</a:t>
                      </a:r>
                    </a:p>
                  </a:txBody>
                  <a:tcPr marL="6350" marR="6350" marT="6350" marB="0" anchor="ctr"/>
                </a:tc>
                <a:tc>
                  <a:txBody>
                    <a:bodyPr/>
                    <a:lstStyle/>
                    <a:p>
                      <a:pPr algn="ctr" fontAlgn="b"/>
                      <a:r>
                        <a:rPr lang="en-US" sz="1400" b="0"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617</a:t>
                      </a:r>
                    </a:p>
                  </a:txBody>
                  <a:tcPr marL="9525" marR="9525" marT="9525" marB="0" anchor="b"/>
                </a:tc>
                <a:tc>
                  <a:txBody>
                    <a:bodyPr/>
                    <a:lstStyle/>
                    <a:p>
                      <a:pPr algn="ctr" fontAlgn="b"/>
                      <a:r>
                        <a:rPr lang="en-US" sz="1400" b="0" i="0" u="none" strike="noStrike">
                          <a:solidFill>
                            <a:srgbClr val="9C0006"/>
                          </a:solidFill>
                          <a:effectLst/>
                          <a:latin typeface="Roboto" panose="02000000000000000000" pitchFamily="2" charset="0"/>
                          <a:ea typeface="Roboto" panose="02000000000000000000" pitchFamily="2" charset="0"/>
                          <a:cs typeface="Roboto" panose="02000000000000000000" pitchFamily="2" charset="0"/>
                        </a:rPr>
                        <a:t>-2,67%</a:t>
                      </a:r>
                    </a:p>
                  </a:txBody>
                  <a:tcPr marL="9525" marR="9525" marT="9525" marB="0" anchor="b"/>
                </a:tc>
                <a:tc>
                  <a:txBody>
                    <a:bodyPr/>
                    <a:lstStyle/>
                    <a:p>
                      <a:pPr algn="ctr" fontAlgn="b"/>
                      <a:r>
                        <a:rPr lang="en-US" sz="1400" b="0" i="0" u="none" strike="noStrike">
                          <a:solidFill>
                            <a:srgbClr val="9C0006"/>
                          </a:solidFill>
                          <a:effectLst/>
                          <a:latin typeface="Roboto" panose="02000000000000000000" pitchFamily="2" charset="0"/>
                          <a:ea typeface="Roboto" panose="02000000000000000000" pitchFamily="2" charset="0"/>
                          <a:cs typeface="Roboto" panose="02000000000000000000" pitchFamily="2" charset="0"/>
                        </a:rPr>
                        <a:t>-4,16%</a:t>
                      </a:r>
                    </a:p>
                  </a:txBody>
                  <a:tcPr marL="9525" marR="9525" marT="9525" marB="0" anchor="b"/>
                </a:tc>
                <a:tc>
                  <a:txBody>
                    <a:bodyPr/>
                    <a:lstStyle/>
                    <a:p>
                      <a:pPr algn="ctr" fontAlgn="b"/>
                      <a:r>
                        <a:rPr lang="en-US" sz="1400" b="0" i="0" u="none" strike="noStrike">
                          <a:solidFill>
                            <a:srgbClr val="9C0006"/>
                          </a:solidFill>
                          <a:effectLst/>
                          <a:latin typeface="Roboto" panose="02000000000000000000" pitchFamily="2" charset="0"/>
                          <a:ea typeface="Roboto" panose="02000000000000000000" pitchFamily="2" charset="0"/>
                          <a:cs typeface="Roboto" panose="02000000000000000000" pitchFamily="2" charset="0"/>
                        </a:rPr>
                        <a:t>-12,47%</a:t>
                      </a:r>
                    </a:p>
                  </a:txBody>
                  <a:tcPr marL="9525" marR="9525" marT="9525" marB="0" anchor="b"/>
                </a:tc>
                <a:tc>
                  <a:txBody>
                    <a:bodyPr/>
                    <a:lstStyle/>
                    <a:p>
                      <a:pPr algn="ctr" fontAlgn="b"/>
                      <a:r>
                        <a:rPr lang="en-US" sz="1400" b="0" i="0" u="none" strike="noStrike">
                          <a:solidFill>
                            <a:srgbClr val="9C0006"/>
                          </a:solidFill>
                          <a:effectLst/>
                          <a:latin typeface="Roboto" panose="02000000000000000000" pitchFamily="2" charset="0"/>
                          <a:ea typeface="Roboto" panose="02000000000000000000" pitchFamily="2" charset="0"/>
                          <a:cs typeface="Roboto" panose="02000000000000000000" pitchFamily="2" charset="0"/>
                        </a:rPr>
                        <a:t>-26,18%</a:t>
                      </a:r>
                    </a:p>
                  </a:txBody>
                  <a:tcPr marL="9525" marR="9525" marT="9525" marB="0" anchor="b"/>
                </a:tc>
                <a:extLst>
                  <a:ext uri="{0D108BD9-81ED-4DB2-BD59-A6C34878D82A}">
                    <a16:rowId xmlns:a16="http://schemas.microsoft.com/office/drawing/2014/main" val="2933811571"/>
                  </a:ext>
                </a:extLst>
              </a:tr>
              <a:tr h="346240">
                <a:tc>
                  <a:txBody>
                    <a:bodyPr/>
                    <a:lstStyle/>
                    <a:p>
                      <a:pPr algn="ctr" fontAlgn="ctr"/>
                      <a:r>
                        <a:rPr lang="en-US" sz="1400" b="1" i="0" u="none" strike="noStrike">
                          <a:solidFill>
                            <a:srgbClr val="005993"/>
                          </a:solidFill>
                          <a:effectLst/>
                          <a:latin typeface="Roboto" panose="02000000000000000000" pitchFamily="2" charset="0"/>
                        </a:rPr>
                        <a:t>Thịt lợn</a:t>
                      </a:r>
                    </a:p>
                  </a:txBody>
                  <a:tcPr marL="6350" marR="6350" marT="6350" marB="0" anchor="ctr"/>
                </a:tc>
                <a:tc>
                  <a:txBody>
                    <a:bodyPr/>
                    <a:lstStyle/>
                    <a:p>
                      <a:pPr algn="ctr" fontAlgn="ctr"/>
                      <a:r>
                        <a:rPr lang="en-US" sz="1400" b="1" i="0" u="none" strike="noStrike">
                          <a:solidFill>
                            <a:srgbClr val="005993"/>
                          </a:solidFill>
                          <a:effectLst/>
                          <a:latin typeface="Roboto" panose="02000000000000000000" pitchFamily="2" charset="0"/>
                        </a:rPr>
                        <a:t>USd/lb.</a:t>
                      </a:r>
                    </a:p>
                  </a:txBody>
                  <a:tcPr marL="6350" marR="6350" marT="6350" marB="0" anchor="ctr"/>
                </a:tc>
                <a:tc>
                  <a:txBody>
                    <a:bodyPr/>
                    <a:lstStyle/>
                    <a:p>
                      <a:pPr algn="ctr" fontAlgn="b"/>
                      <a:r>
                        <a:rPr lang="en-US" sz="1400" b="0"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81,85</a:t>
                      </a:r>
                    </a:p>
                  </a:txBody>
                  <a:tcPr marL="9525" marR="9525" marT="9525" marB="0" anchor="b"/>
                </a:tc>
                <a:tc>
                  <a:txBody>
                    <a:bodyPr/>
                    <a:lstStyle/>
                    <a:p>
                      <a:pPr algn="ctr" fontAlgn="b"/>
                      <a:r>
                        <a:rPr lang="en-US" sz="1400" b="0" i="0" u="none" strike="noStrike">
                          <a:solidFill>
                            <a:srgbClr val="9C0006"/>
                          </a:solidFill>
                          <a:effectLst/>
                          <a:latin typeface="Roboto" panose="02000000000000000000" pitchFamily="2" charset="0"/>
                          <a:ea typeface="Roboto" panose="02000000000000000000" pitchFamily="2" charset="0"/>
                          <a:cs typeface="Roboto" panose="02000000000000000000" pitchFamily="2" charset="0"/>
                        </a:rPr>
                        <a:t>-1,37%</a:t>
                      </a:r>
                    </a:p>
                  </a:txBody>
                  <a:tcPr marL="9525" marR="9525" marT="9525" marB="0" anchor="b"/>
                </a:tc>
                <a:tc>
                  <a:txBody>
                    <a:bodyPr/>
                    <a:lstStyle/>
                    <a:p>
                      <a:pPr algn="ctr" fontAlgn="b"/>
                      <a:r>
                        <a:rPr lang="en-US" sz="1400" b="0" i="0" u="none" strike="noStrike">
                          <a:solidFill>
                            <a:srgbClr val="006100"/>
                          </a:solidFill>
                          <a:effectLst/>
                          <a:latin typeface="Roboto" panose="02000000000000000000" pitchFamily="2" charset="0"/>
                          <a:ea typeface="Roboto" panose="02000000000000000000" pitchFamily="2" charset="0"/>
                          <a:cs typeface="Roboto" panose="02000000000000000000" pitchFamily="2" charset="0"/>
                        </a:rPr>
                        <a:t>6,43%</a:t>
                      </a:r>
                    </a:p>
                  </a:txBody>
                  <a:tcPr marL="9525" marR="9525" marT="9525" marB="0" anchor="b"/>
                </a:tc>
                <a:tc>
                  <a:txBody>
                    <a:bodyPr/>
                    <a:lstStyle/>
                    <a:p>
                      <a:pPr algn="ctr" fontAlgn="b"/>
                      <a:r>
                        <a:rPr lang="en-US" sz="1400" b="0" i="0" u="none" strike="noStrike">
                          <a:solidFill>
                            <a:srgbClr val="9C0006"/>
                          </a:solidFill>
                          <a:effectLst/>
                          <a:latin typeface="Roboto" panose="02000000000000000000" pitchFamily="2" charset="0"/>
                          <a:ea typeface="Roboto" panose="02000000000000000000" pitchFamily="2" charset="0"/>
                          <a:cs typeface="Roboto" panose="02000000000000000000" pitchFamily="2" charset="0"/>
                        </a:rPr>
                        <a:t>-18,99%</a:t>
                      </a:r>
                    </a:p>
                  </a:txBody>
                  <a:tcPr marL="9525" marR="9525" marT="9525" marB="0" anchor="b"/>
                </a:tc>
                <a:tc>
                  <a:txBody>
                    <a:bodyPr/>
                    <a:lstStyle/>
                    <a:p>
                      <a:pPr algn="ctr" fontAlgn="b"/>
                      <a:r>
                        <a:rPr lang="en-US" sz="1400" b="0" i="0" u="none" strike="noStrike">
                          <a:solidFill>
                            <a:srgbClr val="9C0006"/>
                          </a:solidFill>
                          <a:effectLst/>
                          <a:latin typeface="Roboto" panose="02000000000000000000" pitchFamily="2" charset="0"/>
                          <a:ea typeface="Roboto" panose="02000000000000000000" pitchFamily="2" charset="0"/>
                          <a:cs typeface="Roboto" panose="02000000000000000000" pitchFamily="2" charset="0"/>
                        </a:rPr>
                        <a:t>-4,68%</a:t>
                      </a:r>
                    </a:p>
                  </a:txBody>
                  <a:tcPr marL="9525" marR="9525" marT="9525" marB="0" anchor="b"/>
                </a:tc>
                <a:extLst>
                  <a:ext uri="{0D108BD9-81ED-4DB2-BD59-A6C34878D82A}">
                    <a16:rowId xmlns:a16="http://schemas.microsoft.com/office/drawing/2014/main" val="92066516"/>
                  </a:ext>
                </a:extLst>
              </a:tr>
              <a:tr h="346240">
                <a:tc>
                  <a:txBody>
                    <a:bodyPr/>
                    <a:lstStyle/>
                    <a:p>
                      <a:pPr algn="ctr" fontAlgn="ctr"/>
                      <a:r>
                        <a:rPr lang="en-US" sz="1400" b="1" i="0" u="none" strike="noStrike">
                          <a:solidFill>
                            <a:srgbClr val="005993"/>
                          </a:solidFill>
                          <a:effectLst/>
                          <a:latin typeface="Roboto" panose="02000000000000000000" pitchFamily="2" charset="0"/>
                        </a:rPr>
                        <a:t>Thép cuộn HRC</a:t>
                      </a:r>
                    </a:p>
                  </a:txBody>
                  <a:tcPr marL="6350" marR="6350" marT="6350" marB="0" anchor="ctr"/>
                </a:tc>
                <a:tc>
                  <a:txBody>
                    <a:bodyPr/>
                    <a:lstStyle/>
                    <a:p>
                      <a:pPr algn="ctr" fontAlgn="ctr"/>
                      <a:r>
                        <a:rPr lang="en-US" sz="1400" b="1" i="0" u="none" strike="noStrike">
                          <a:solidFill>
                            <a:srgbClr val="005993"/>
                          </a:solidFill>
                          <a:effectLst/>
                          <a:latin typeface="Roboto" panose="02000000000000000000" pitchFamily="2" charset="0"/>
                        </a:rPr>
                        <a:t>CNY/MT</a:t>
                      </a:r>
                    </a:p>
                  </a:txBody>
                  <a:tcPr marL="6350" marR="6350" marT="6350" marB="0" anchor="ctr"/>
                </a:tc>
                <a:tc>
                  <a:txBody>
                    <a:bodyPr/>
                    <a:lstStyle/>
                    <a:p>
                      <a:pPr algn="ctr" fontAlgn="b"/>
                      <a:r>
                        <a:rPr lang="en-US" sz="1400" b="0" i="0" u="none" strike="noStrike" dirty="0">
                          <a:solidFill>
                            <a:srgbClr val="005992"/>
                          </a:solidFill>
                          <a:effectLst/>
                          <a:latin typeface="Roboto" panose="02000000000000000000" pitchFamily="2" charset="0"/>
                          <a:ea typeface="Roboto" panose="02000000000000000000" pitchFamily="2" charset="0"/>
                          <a:cs typeface="Roboto" panose="02000000000000000000" pitchFamily="2" charset="0"/>
                        </a:rPr>
                        <a:t>3933</a:t>
                      </a:r>
                    </a:p>
                  </a:txBody>
                  <a:tcPr marL="9525" marR="9525" marT="9525" marB="0" anchor="b"/>
                </a:tc>
                <a:tc>
                  <a:txBody>
                    <a:bodyPr/>
                    <a:lstStyle/>
                    <a:p>
                      <a:pPr algn="ctr" fontAlgn="b"/>
                      <a:r>
                        <a:rPr lang="en-US" sz="1400" b="0" i="0" u="none" strike="noStrike">
                          <a:solidFill>
                            <a:srgbClr val="9C0006"/>
                          </a:solidFill>
                          <a:effectLst/>
                          <a:latin typeface="Roboto" panose="02000000000000000000" pitchFamily="2" charset="0"/>
                          <a:ea typeface="Roboto" panose="02000000000000000000" pitchFamily="2" charset="0"/>
                          <a:cs typeface="Roboto" panose="02000000000000000000" pitchFamily="2" charset="0"/>
                        </a:rPr>
                        <a:t>-0,79%</a:t>
                      </a:r>
                    </a:p>
                  </a:txBody>
                  <a:tcPr marL="9525" marR="9525" marT="9525" marB="0" anchor="b"/>
                </a:tc>
                <a:tc>
                  <a:txBody>
                    <a:bodyPr/>
                    <a:lstStyle/>
                    <a:p>
                      <a:pPr algn="ctr" fontAlgn="b"/>
                      <a:r>
                        <a:rPr lang="en-US" sz="1400" b="0" i="0" u="none" strike="noStrike">
                          <a:solidFill>
                            <a:srgbClr val="9C0006"/>
                          </a:solidFill>
                          <a:effectLst/>
                          <a:latin typeface="Roboto" panose="02000000000000000000" pitchFamily="2" charset="0"/>
                          <a:ea typeface="Roboto" panose="02000000000000000000" pitchFamily="2" charset="0"/>
                          <a:cs typeface="Roboto" panose="02000000000000000000" pitchFamily="2" charset="0"/>
                        </a:rPr>
                        <a:t>-1,24%</a:t>
                      </a:r>
                    </a:p>
                  </a:txBody>
                  <a:tcPr marL="9525" marR="9525" marT="9525" marB="0" anchor="b"/>
                </a:tc>
                <a:tc>
                  <a:txBody>
                    <a:bodyPr/>
                    <a:lstStyle/>
                    <a:p>
                      <a:pPr algn="ctr" fontAlgn="b"/>
                      <a:r>
                        <a:rPr lang="en-US" sz="1400" b="0" i="0" u="none" strike="noStrike">
                          <a:solidFill>
                            <a:srgbClr val="9C0006"/>
                          </a:solidFill>
                          <a:effectLst/>
                          <a:latin typeface="Roboto" panose="02000000000000000000" pitchFamily="2" charset="0"/>
                          <a:ea typeface="Roboto" panose="02000000000000000000" pitchFamily="2" charset="0"/>
                          <a:cs typeface="Roboto" panose="02000000000000000000" pitchFamily="2" charset="0"/>
                        </a:rPr>
                        <a:t>-3,87%</a:t>
                      </a:r>
                    </a:p>
                  </a:txBody>
                  <a:tcPr marL="9525" marR="9525" marT="9525" marB="0" anchor="b"/>
                </a:tc>
                <a:tc>
                  <a:txBody>
                    <a:bodyPr/>
                    <a:lstStyle/>
                    <a:p>
                      <a:pPr algn="ctr" fontAlgn="b"/>
                      <a:r>
                        <a:rPr lang="en-US" sz="1400" b="0" i="0" u="none" strike="noStrike" dirty="0">
                          <a:solidFill>
                            <a:srgbClr val="9C0006"/>
                          </a:solidFill>
                          <a:effectLst/>
                          <a:latin typeface="Roboto" panose="02000000000000000000" pitchFamily="2" charset="0"/>
                          <a:ea typeface="Roboto" panose="02000000000000000000" pitchFamily="2" charset="0"/>
                          <a:cs typeface="Roboto" panose="02000000000000000000" pitchFamily="2" charset="0"/>
                        </a:rPr>
                        <a:t>-5,84%</a:t>
                      </a:r>
                    </a:p>
                  </a:txBody>
                  <a:tcPr marL="9525" marR="9525" marT="9525" marB="0" anchor="b"/>
                </a:tc>
                <a:extLst>
                  <a:ext uri="{0D108BD9-81ED-4DB2-BD59-A6C34878D82A}">
                    <a16:rowId xmlns:a16="http://schemas.microsoft.com/office/drawing/2014/main" val="3770367022"/>
                  </a:ext>
                </a:extLst>
              </a:tr>
            </a:tbl>
          </a:graphicData>
        </a:graphic>
      </p:graphicFrame>
      <p:sp>
        <p:nvSpPr>
          <p:cNvPr id="4" name="TextBox 3">
            <a:extLst>
              <a:ext uri="{FF2B5EF4-FFF2-40B4-BE49-F238E27FC236}">
                <a16:creationId xmlns:a16="http://schemas.microsoft.com/office/drawing/2014/main" id="{3F94A789-15C7-9533-AEDB-34BCCD851E02}"/>
              </a:ext>
            </a:extLst>
          </p:cNvPr>
          <p:cNvSpPr txBox="1"/>
          <p:nvPr/>
        </p:nvSpPr>
        <p:spPr>
          <a:xfrm>
            <a:off x="3238382" y="108124"/>
            <a:ext cx="6559826" cy="461665"/>
          </a:xfrm>
          <a:prstGeom prst="rect">
            <a:avLst/>
          </a:prstGeom>
          <a:noFill/>
        </p:spPr>
        <p:txBody>
          <a:bodyPr wrap="square" rtlCol="0">
            <a:spAutoFit/>
          </a:bodyPr>
          <a:lstStyle/>
          <a:p>
            <a:pPr algn="ctr"/>
            <a:r>
              <a:rPr lang="en-US" sz="2400" b="1" dirty="0">
                <a:solidFill>
                  <a:srgbClr val="005992"/>
                </a:solidFill>
                <a:latin typeface="Roboto" pitchFamily="2" charset="0"/>
                <a:ea typeface="Roboto" pitchFamily="2" charset="0"/>
              </a:rPr>
              <a:t>CẬP NHẬT THỊ TRƯỜNG </a:t>
            </a:r>
            <a:r>
              <a:rPr lang="en-US" sz="2400" b="1" dirty="0" err="1">
                <a:solidFill>
                  <a:srgbClr val="005992"/>
                </a:solidFill>
                <a:latin typeface="Roboto" pitchFamily="2" charset="0"/>
                <a:ea typeface="Roboto" pitchFamily="2" charset="0"/>
              </a:rPr>
              <a:t>HÀNG</a:t>
            </a:r>
            <a:r>
              <a:rPr lang="en-US" sz="2400" b="1" dirty="0">
                <a:solidFill>
                  <a:srgbClr val="005992"/>
                </a:solidFill>
                <a:latin typeface="Roboto" pitchFamily="2" charset="0"/>
                <a:ea typeface="Roboto" pitchFamily="2" charset="0"/>
              </a:rPr>
              <a:t> </a:t>
            </a:r>
            <a:r>
              <a:rPr lang="en-US" sz="2400" b="1" dirty="0" err="1">
                <a:solidFill>
                  <a:srgbClr val="005992"/>
                </a:solidFill>
                <a:latin typeface="Roboto" pitchFamily="2" charset="0"/>
                <a:ea typeface="Roboto" pitchFamily="2" charset="0"/>
              </a:rPr>
              <a:t>HÓA</a:t>
            </a:r>
            <a:r>
              <a:rPr lang="en-US" sz="2400" b="1" dirty="0">
                <a:solidFill>
                  <a:srgbClr val="005992"/>
                </a:solidFill>
                <a:latin typeface="Roboto" pitchFamily="2" charset="0"/>
                <a:ea typeface="Roboto" pitchFamily="2" charset="0"/>
              </a:rPr>
              <a:t>   </a:t>
            </a:r>
            <a:endParaRPr lang="en-GB" sz="2400" b="1" dirty="0">
              <a:solidFill>
                <a:srgbClr val="005992"/>
              </a:solidFill>
              <a:latin typeface="Roboto" pitchFamily="2" charset="0"/>
              <a:ea typeface="Roboto" pitchFamily="2" charset="0"/>
            </a:endParaRPr>
          </a:p>
        </p:txBody>
      </p:sp>
      <p:sp>
        <p:nvSpPr>
          <p:cNvPr id="5" name="TextBox 4">
            <a:extLst>
              <a:ext uri="{FF2B5EF4-FFF2-40B4-BE49-F238E27FC236}">
                <a16:creationId xmlns:a16="http://schemas.microsoft.com/office/drawing/2014/main" id="{CEE958B0-442D-19C1-46D8-BC377959BBE5}"/>
              </a:ext>
            </a:extLst>
          </p:cNvPr>
          <p:cNvSpPr txBox="1"/>
          <p:nvPr/>
        </p:nvSpPr>
        <p:spPr>
          <a:xfrm>
            <a:off x="7973161" y="6509447"/>
            <a:ext cx="4218839" cy="307777"/>
          </a:xfrm>
          <a:prstGeom prst="rect">
            <a:avLst/>
          </a:prstGeom>
          <a:noFill/>
        </p:spPr>
        <p:txBody>
          <a:bodyPr wrap="square">
            <a:spAutoFit/>
          </a:bodyPr>
          <a:lstStyle/>
          <a:p>
            <a:r>
              <a:rPr lang="en-US" sz="1400" i="1" dirty="0" err="1">
                <a:solidFill>
                  <a:srgbClr val="002060"/>
                </a:solidFill>
                <a:latin typeface="Roboto" pitchFamily="2" charset="0"/>
                <a:ea typeface="Roboto" pitchFamily="2" charset="0"/>
              </a:rPr>
              <a:t>Nguồn</a:t>
            </a:r>
            <a:r>
              <a:rPr lang="en-US" sz="1400" i="1" dirty="0">
                <a:solidFill>
                  <a:srgbClr val="002060"/>
                </a:solidFill>
                <a:latin typeface="Roboto" pitchFamily="2" charset="0"/>
                <a:ea typeface="Roboto" pitchFamily="2" charset="0"/>
              </a:rPr>
              <a:t>: Bloomberg</a:t>
            </a:r>
            <a:r>
              <a:rPr lang="en-US" sz="1400" i="1">
                <a:solidFill>
                  <a:srgbClr val="002060"/>
                </a:solidFill>
                <a:latin typeface="Roboto" pitchFamily="2" charset="0"/>
                <a:ea typeface="Roboto" pitchFamily="2" charset="0"/>
              </a:rPr>
              <a:t>, VietinBank </a:t>
            </a:r>
            <a:r>
              <a:rPr lang="en-US" sz="1400" i="1" dirty="0">
                <a:solidFill>
                  <a:srgbClr val="002060"/>
                </a:solidFill>
                <a:latin typeface="Roboto" pitchFamily="2" charset="0"/>
                <a:ea typeface="Roboto" pitchFamily="2" charset="0"/>
              </a:rPr>
              <a:t>Securities</a:t>
            </a:r>
            <a:endParaRPr lang="en-GB" sz="1400" i="1" dirty="0">
              <a:solidFill>
                <a:srgbClr val="002060"/>
              </a:solidFill>
              <a:latin typeface="Roboto" pitchFamily="2" charset="0"/>
              <a:ea typeface="Roboto" pitchFamily="2" charset="0"/>
            </a:endParaRPr>
          </a:p>
        </p:txBody>
      </p:sp>
      <p:pic>
        <p:nvPicPr>
          <p:cNvPr id="6" name="Picture 5">
            <a:extLst>
              <a:ext uri="{FF2B5EF4-FFF2-40B4-BE49-F238E27FC236}">
                <a16:creationId xmlns:a16="http://schemas.microsoft.com/office/drawing/2014/main" id="{04D6040D-C2E5-C385-3698-918E0B752FD4}"/>
              </a:ext>
            </a:extLst>
          </p:cNvPr>
          <p:cNvPicPr>
            <a:picLocks noChangeAspect="1"/>
          </p:cNvPicPr>
          <p:nvPr/>
        </p:nvPicPr>
        <p:blipFill>
          <a:blip r:embed="rId2"/>
          <a:stretch>
            <a:fillRect/>
          </a:stretch>
        </p:blipFill>
        <p:spPr>
          <a:xfrm>
            <a:off x="99507" y="22215"/>
            <a:ext cx="2155356" cy="817300"/>
          </a:xfrm>
          <a:prstGeom prst="rect">
            <a:avLst/>
          </a:prstGeom>
        </p:spPr>
      </p:pic>
    </p:spTree>
    <p:extLst>
      <p:ext uri="{BB962C8B-B14F-4D97-AF65-F5344CB8AC3E}">
        <p14:creationId xmlns:p14="http://schemas.microsoft.com/office/powerpoint/2010/main" val="30673620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1206422-8C41-BB2C-7D22-76F7E0BF0D89}"/>
              </a:ext>
            </a:extLst>
          </p:cNvPr>
          <p:cNvSpPr txBox="1"/>
          <p:nvPr/>
        </p:nvSpPr>
        <p:spPr>
          <a:xfrm>
            <a:off x="3284330" y="1190427"/>
            <a:ext cx="6091581" cy="369332"/>
          </a:xfrm>
          <a:prstGeom prst="rect">
            <a:avLst/>
          </a:prstGeom>
          <a:noFill/>
        </p:spPr>
        <p:txBody>
          <a:bodyPr wrap="square">
            <a:spAutoFit/>
          </a:bodyPr>
          <a:lstStyle/>
          <a:p>
            <a:pPr algn="ctr"/>
            <a:r>
              <a:rPr lang="en-GB" sz="1800" b="1" i="0" dirty="0">
                <a:solidFill>
                  <a:srgbClr val="005992"/>
                </a:solidFill>
                <a:effectLst/>
                <a:latin typeface="Roboto" pitchFamily="2" charset="0"/>
                <a:ea typeface="Roboto" pitchFamily="2" charset="0"/>
              </a:rPr>
              <a:t>THÔNG BÁO MIỄN TRỪ TRÁCH NHIỆM</a:t>
            </a:r>
            <a:r>
              <a:rPr lang="en-GB" dirty="0">
                <a:solidFill>
                  <a:srgbClr val="005992"/>
                </a:solidFill>
                <a:latin typeface="Roboto" pitchFamily="2" charset="0"/>
                <a:ea typeface="Roboto" pitchFamily="2" charset="0"/>
              </a:rPr>
              <a:t> </a:t>
            </a:r>
          </a:p>
        </p:txBody>
      </p:sp>
      <p:sp>
        <p:nvSpPr>
          <p:cNvPr id="7" name="TextBox 6">
            <a:extLst>
              <a:ext uri="{FF2B5EF4-FFF2-40B4-BE49-F238E27FC236}">
                <a16:creationId xmlns:a16="http://schemas.microsoft.com/office/drawing/2014/main" id="{70BF15D5-3FB8-0CD9-D658-2D5B8A9663F5}"/>
              </a:ext>
            </a:extLst>
          </p:cNvPr>
          <p:cNvSpPr txBox="1"/>
          <p:nvPr/>
        </p:nvSpPr>
        <p:spPr>
          <a:xfrm>
            <a:off x="894962" y="1701986"/>
            <a:ext cx="10870318" cy="3336234"/>
          </a:xfrm>
          <a:prstGeom prst="rect">
            <a:avLst/>
          </a:prstGeom>
          <a:noFill/>
        </p:spPr>
        <p:txBody>
          <a:bodyPr wrap="square">
            <a:spAutoFit/>
          </a:bodyPr>
          <a:lstStyle/>
          <a:p>
            <a:pPr algn="just">
              <a:lnSpc>
                <a:spcPct val="150000"/>
              </a:lnSpc>
            </a:pPr>
            <a:r>
              <a:rPr lang="vi-VN" sz="1400" b="0" i="0" dirty="0">
                <a:solidFill>
                  <a:srgbClr val="005992"/>
                </a:solidFill>
                <a:effectLst/>
                <a:latin typeface="Roboto" pitchFamily="2" charset="0"/>
                <a:ea typeface="Roboto" pitchFamily="2" charset="0"/>
              </a:rPr>
              <a:t>Nội dung bản tin này do Công ty cổ phần chứng khoán Công thương </a:t>
            </a:r>
            <a:r>
              <a:rPr lang="vi-VN" sz="1400" b="0" i="0">
                <a:solidFill>
                  <a:srgbClr val="005992"/>
                </a:solidFill>
                <a:effectLst/>
                <a:latin typeface="Roboto" pitchFamily="2" charset="0"/>
                <a:ea typeface="Roboto" pitchFamily="2" charset="0"/>
              </a:rPr>
              <a:t>(Vietin</a:t>
            </a:r>
            <a:r>
              <a:rPr lang="en-US" sz="1400" b="0" i="0">
                <a:solidFill>
                  <a:srgbClr val="005992"/>
                </a:solidFill>
                <a:effectLst/>
                <a:latin typeface="Roboto" pitchFamily="2" charset="0"/>
                <a:ea typeface="Roboto" pitchFamily="2" charset="0"/>
              </a:rPr>
              <a:t>B</a:t>
            </a:r>
            <a:r>
              <a:rPr lang="vi-VN" sz="1400" b="0" i="0">
                <a:solidFill>
                  <a:srgbClr val="005992"/>
                </a:solidFill>
                <a:effectLst/>
                <a:latin typeface="Roboto" pitchFamily="2" charset="0"/>
                <a:ea typeface="Roboto" pitchFamily="2" charset="0"/>
              </a:rPr>
              <a:t>ank </a:t>
            </a:r>
            <a:r>
              <a:rPr lang="vi-VN" sz="1400" b="0" i="0" dirty="0">
                <a:solidFill>
                  <a:srgbClr val="005992"/>
                </a:solidFill>
                <a:effectLst/>
                <a:latin typeface="Roboto" pitchFamily="2" charset="0"/>
                <a:ea typeface="Roboto" pitchFamily="2" charset="0"/>
              </a:rPr>
              <a:t>Securities) cung cấp, chỉ mang tính</a:t>
            </a:r>
            <a:r>
              <a:rPr lang="en-US" sz="1400" b="0" i="0" dirty="0">
                <a:solidFill>
                  <a:srgbClr val="005992"/>
                </a:solidFill>
                <a:effectLst/>
                <a:latin typeface="Roboto" pitchFamily="2" charset="0"/>
                <a:ea typeface="Roboto" pitchFamily="2" charset="0"/>
              </a:rPr>
              <a:t> </a:t>
            </a:r>
            <a:r>
              <a:rPr lang="vi-VN" sz="1400" b="0" i="0" dirty="0">
                <a:solidFill>
                  <a:srgbClr val="005992"/>
                </a:solidFill>
                <a:effectLst/>
                <a:latin typeface="Roboto" pitchFamily="2" charset="0"/>
                <a:ea typeface="Roboto" pitchFamily="2" charset="0"/>
              </a:rPr>
              <a:t>chất tham khảo. Mặc dù mọi thông tin đều được thu thập từ những nguồn, tờ báo đáng tin cậy, </a:t>
            </a:r>
            <a:r>
              <a:rPr lang="vi-VN" sz="1400" b="0" i="0">
                <a:solidFill>
                  <a:srgbClr val="005992"/>
                </a:solidFill>
                <a:effectLst/>
                <a:latin typeface="Roboto" pitchFamily="2" charset="0"/>
                <a:ea typeface="Roboto" pitchFamily="2" charset="0"/>
              </a:rPr>
              <a:t>nhưng Vietin</a:t>
            </a:r>
            <a:r>
              <a:rPr lang="en-US" sz="1400" b="0" i="0">
                <a:solidFill>
                  <a:srgbClr val="005992"/>
                </a:solidFill>
                <a:effectLst/>
                <a:latin typeface="Roboto" pitchFamily="2" charset="0"/>
                <a:ea typeface="Roboto" pitchFamily="2" charset="0"/>
              </a:rPr>
              <a:t>B</a:t>
            </a:r>
            <a:r>
              <a:rPr lang="vi-VN" sz="1400" b="0" i="0">
                <a:solidFill>
                  <a:srgbClr val="005992"/>
                </a:solidFill>
                <a:effectLst/>
                <a:latin typeface="Roboto" pitchFamily="2" charset="0"/>
                <a:ea typeface="Roboto" pitchFamily="2" charset="0"/>
              </a:rPr>
              <a:t>ank</a:t>
            </a:r>
            <a:r>
              <a:rPr lang="en-US" sz="1400" b="0" i="0">
                <a:solidFill>
                  <a:srgbClr val="005992"/>
                </a:solidFill>
                <a:effectLst/>
                <a:latin typeface="Roboto" pitchFamily="2" charset="0"/>
                <a:ea typeface="Roboto" pitchFamily="2" charset="0"/>
              </a:rPr>
              <a:t> </a:t>
            </a:r>
            <a:r>
              <a:rPr lang="vi-VN" sz="1400" b="0" i="0" dirty="0">
                <a:solidFill>
                  <a:srgbClr val="005992"/>
                </a:solidFill>
                <a:effectLst/>
                <a:latin typeface="Roboto" pitchFamily="2" charset="0"/>
                <a:ea typeface="Roboto" pitchFamily="2" charset="0"/>
              </a:rPr>
              <a:t>Securities không đảm bảo được tuyệt đối được độ chính xác của thông tin hay bất kỳ vấn đề nào liên quan</a:t>
            </a:r>
            <a:r>
              <a:rPr lang="en-US" sz="1400" dirty="0">
                <a:solidFill>
                  <a:srgbClr val="005992"/>
                </a:solidFill>
                <a:latin typeface="Roboto" pitchFamily="2" charset="0"/>
                <a:ea typeface="Roboto" pitchFamily="2" charset="0"/>
              </a:rPr>
              <a:t> </a:t>
            </a:r>
            <a:r>
              <a:rPr lang="en-US" sz="1400" dirty="0" err="1">
                <a:solidFill>
                  <a:srgbClr val="005992"/>
                </a:solidFill>
                <a:latin typeface="Roboto" pitchFamily="2" charset="0"/>
                <a:ea typeface="Roboto" pitchFamily="2" charset="0"/>
              </a:rPr>
              <a:t>đến</a:t>
            </a:r>
            <a:r>
              <a:rPr lang="en-US" sz="1400" dirty="0">
                <a:solidFill>
                  <a:srgbClr val="005992"/>
                </a:solidFill>
                <a:latin typeface="Roboto" pitchFamily="2" charset="0"/>
                <a:ea typeface="Roboto" pitchFamily="2" charset="0"/>
              </a:rPr>
              <a:t> </a:t>
            </a:r>
            <a:r>
              <a:rPr lang="en-US" sz="1400" dirty="0" err="1">
                <a:solidFill>
                  <a:srgbClr val="005992"/>
                </a:solidFill>
                <a:latin typeface="Roboto" pitchFamily="2" charset="0"/>
                <a:ea typeface="Roboto" pitchFamily="2" charset="0"/>
              </a:rPr>
              <a:t>việc</a:t>
            </a:r>
            <a:r>
              <a:rPr lang="en-US" sz="1400" dirty="0">
                <a:solidFill>
                  <a:srgbClr val="005992"/>
                </a:solidFill>
                <a:latin typeface="Roboto" pitchFamily="2" charset="0"/>
                <a:ea typeface="Roboto" pitchFamily="2" charset="0"/>
              </a:rPr>
              <a:t> </a:t>
            </a:r>
            <a:r>
              <a:rPr lang="en-US" sz="1400" dirty="0" err="1">
                <a:solidFill>
                  <a:srgbClr val="005992"/>
                </a:solidFill>
                <a:latin typeface="Roboto" pitchFamily="2" charset="0"/>
                <a:ea typeface="Roboto" pitchFamily="2" charset="0"/>
              </a:rPr>
              <a:t>sử</a:t>
            </a:r>
            <a:r>
              <a:rPr lang="en-US" sz="1400" dirty="0">
                <a:solidFill>
                  <a:srgbClr val="005992"/>
                </a:solidFill>
                <a:latin typeface="Roboto" pitchFamily="2" charset="0"/>
                <a:ea typeface="Roboto" pitchFamily="2" charset="0"/>
              </a:rPr>
              <a:t> </a:t>
            </a:r>
            <a:r>
              <a:rPr lang="en-US" sz="1400" dirty="0" err="1">
                <a:solidFill>
                  <a:srgbClr val="005992"/>
                </a:solidFill>
                <a:latin typeface="Roboto" pitchFamily="2" charset="0"/>
                <a:ea typeface="Roboto" pitchFamily="2" charset="0"/>
              </a:rPr>
              <a:t>dụng</a:t>
            </a:r>
            <a:r>
              <a:rPr lang="en-US" sz="1400" dirty="0">
                <a:solidFill>
                  <a:srgbClr val="005992"/>
                </a:solidFill>
                <a:latin typeface="Roboto" pitchFamily="2" charset="0"/>
                <a:ea typeface="Roboto" pitchFamily="2" charset="0"/>
              </a:rPr>
              <a:t> </a:t>
            </a:r>
            <a:r>
              <a:rPr lang="en-US" sz="1400" dirty="0" err="1">
                <a:solidFill>
                  <a:srgbClr val="005992"/>
                </a:solidFill>
                <a:latin typeface="Roboto" pitchFamily="2" charset="0"/>
                <a:ea typeface="Roboto" pitchFamily="2" charset="0"/>
              </a:rPr>
              <a:t>bản</a:t>
            </a:r>
            <a:r>
              <a:rPr lang="en-US" sz="1400" dirty="0">
                <a:solidFill>
                  <a:srgbClr val="005992"/>
                </a:solidFill>
                <a:latin typeface="Roboto" pitchFamily="2" charset="0"/>
                <a:ea typeface="Roboto" pitchFamily="2" charset="0"/>
              </a:rPr>
              <a:t> tin </a:t>
            </a:r>
            <a:r>
              <a:rPr lang="en-US" sz="1400" dirty="0" err="1">
                <a:solidFill>
                  <a:srgbClr val="005992"/>
                </a:solidFill>
                <a:latin typeface="Roboto" pitchFamily="2" charset="0"/>
                <a:ea typeface="Roboto" pitchFamily="2" charset="0"/>
              </a:rPr>
              <a:t>này</a:t>
            </a:r>
            <a:r>
              <a:rPr lang="en-US" sz="1400" dirty="0">
                <a:solidFill>
                  <a:srgbClr val="005992"/>
                </a:solidFill>
                <a:latin typeface="Roboto" pitchFamily="2" charset="0"/>
                <a:ea typeface="Roboto" pitchFamily="2" charset="0"/>
              </a:rPr>
              <a:t>.</a:t>
            </a:r>
          </a:p>
          <a:p>
            <a:pPr algn="just">
              <a:lnSpc>
                <a:spcPct val="150000"/>
              </a:lnSpc>
            </a:pPr>
            <a:endParaRPr lang="en-US" sz="1600" dirty="0">
              <a:solidFill>
                <a:srgbClr val="005992"/>
              </a:solidFill>
              <a:latin typeface="Calibri" panose="020F0502020204030204" pitchFamily="34" charset="0"/>
            </a:endParaRPr>
          </a:p>
          <a:p>
            <a:pPr algn="just">
              <a:lnSpc>
                <a:spcPct val="150000"/>
              </a:lnSpc>
            </a:pPr>
            <a:r>
              <a:rPr lang="en-GB" sz="1400" b="0" i="0" dirty="0" err="1">
                <a:solidFill>
                  <a:srgbClr val="005992"/>
                </a:solidFill>
                <a:effectLst/>
                <a:latin typeface="Roboto" pitchFamily="2" charset="0"/>
                <a:ea typeface="Roboto" pitchFamily="2" charset="0"/>
              </a:rPr>
              <a:t>Các</a:t>
            </a:r>
            <a:r>
              <a:rPr lang="en-GB" sz="1400" b="0" i="0" dirty="0">
                <a:solidFill>
                  <a:srgbClr val="005992"/>
                </a:solidFill>
                <a:effectLst/>
                <a:latin typeface="Roboto" pitchFamily="2" charset="0"/>
                <a:ea typeface="Roboto" pitchFamily="2" charset="0"/>
              </a:rPr>
              <a:t> ý </a:t>
            </a:r>
            <a:r>
              <a:rPr lang="en-GB" sz="1400" b="0" i="0" dirty="0" err="1">
                <a:solidFill>
                  <a:srgbClr val="005992"/>
                </a:solidFill>
                <a:effectLst/>
                <a:latin typeface="Roboto" pitchFamily="2" charset="0"/>
                <a:ea typeface="Roboto" pitchFamily="2" charset="0"/>
              </a:rPr>
              <a:t>kiến</a:t>
            </a:r>
            <a:r>
              <a:rPr lang="en-GB" sz="1400" b="0" i="0" dirty="0">
                <a:solidFill>
                  <a:srgbClr val="005992"/>
                </a:solidFill>
                <a:effectLst/>
                <a:latin typeface="Roboto" pitchFamily="2" charset="0"/>
                <a:ea typeface="Roboto" pitchFamily="2" charset="0"/>
              </a:rPr>
              <a:t> </a:t>
            </a:r>
            <a:r>
              <a:rPr lang="en-GB" sz="1400" b="0" i="0" dirty="0" err="1">
                <a:solidFill>
                  <a:srgbClr val="005992"/>
                </a:solidFill>
                <a:effectLst/>
                <a:latin typeface="Roboto" pitchFamily="2" charset="0"/>
                <a:ea typeface="Roboto" pitchFamily="2" charset="0"/>
              </a:rPr>
              <a:t>tổng</a:t>
            </a:r>
            <a:r>
              <a:rPr lang="en-GB" sz="1400" b="0" i="0" dirty="0">
                <a:solidFill>
                  <a:srgbClr val="005992"/>
                </a:solidFill>
                <a:effectLst/>
                <a:latin typeface="Roboto" pitchFamily="2" charset="0"/>
                <a:ea typeface="Roboto" pitchFamily="2" charset="0"/>
              </a:rPr>
              <a:t> </a:t>
            </a:r>
            <a:r>
              <a:rPr lang="en-GB" sz="1400" b="0" i="0" dirty="0" err="1">
                <a:solidFill>
                  <a:srgbClr val="005992"/>
                </a:solidFill>
                <a:effectLst/>
                <a:latin typeface="Roboto" pitchFamily="2" charset="0"/>
                <a:ea typeface="Roboto" pitchFamily="2" charset="0"/>
              </a:rPr>
              <a:t>hợp</a:t>
            </a:r>
            <a:r>
              <a:rPr lang="en-GB" sz="1400" b="0" i="0" dirty="0">
                <a:solidFill>
                  <a:srgbClr val="005992"/>
                </a:solidFill>
                <a:effectLst/>
                <a:latin typeface="Roboto" pitchFamily="2" charset="0"/>
                <a:ea typeface="Roboto" pitchFamily="2" charset="0"/>
              </a:rPr>
              <a:t>, </a:t>
            </a:r>
            <a:r>
              <a:rPr lang="en-GB" sz="1400" b="0" i="0" dirty="0" err="1">
                <a:solidFill>
                  <a:srgbClr val="005992"/>
                </a:solidFill>
                <a:effectLst/>
                <a:latin typeface="Roboto" pitchFamily="2" charset="0"/>
                <a:ea typeface="Roboto" pitchFamily="2" charset="0"/>
              </a:rPr>
              <a:t>dự</a:t>
            </a:r>
            <a:r>
              <a:rPr lang="en-GB" sz="1400" b="0" i="0" dirty="0">
                <a:solidFill>
                  <a:srgbClr val="005992"/>
                </a:solidFill>
                <a:effectLst/>
                <a:latin typeface="Roboto" pitchFamily="2" charset="0"/>
                <a:ea typeface="Roboto" pitchFamily="2" charset="0"/>
              </a:rPr>
              <a:t> </a:t>
            </a:r>
            <a:r>
              <a:rPr lang="en-GB" sz="1400" b="0" i="0" dirty="0" err="1">
                <a:solidFill>
                  <a:srgbClr val="005992"/>
                </a:solidFill>
                <a:effectLst/>
                <a:latin typeface="Roboto" pitchFamily="2" charset="0"/>
                <a:ea typeface="Roboto" pitchFamily="2" charset="0"/>
              </a:rPr>
              <a:t>báo</a:t>
            </a:r>
            <a:r>
              <a:rPr lang="en-GB" sz="1400" b="0" i="0" dirty="0">
                <a:solidFill>
                  <a:srgbClr val="005992"/>
                </a:solidFill>
                <a:effectLst/>
                <a:latin typeface="Roboto" pitchFamily="2" charset="0"/>
                <a:ea typeface="Roboto" pitchFamily="2" charset="0"/>
              </a:rPr>
              <a:t> </a:t>
            </a:r>
            <a:r>
              <a:rPr lang="en-GB" sz="1400" b="0" i="0" dirty="0" err="1">
                <a:solidFill>
                  <a:srgbClr val="005992"/>
                </a:solidFill>
                <a:effectLst/>
                <a:latin typeface="Roboto" pitchFamily="2" charset="0"/>
                <a:ea typeface="Roboto" pitchFamily="2" charset="0"/>
              </a:rPr>
              <a:t>chỉ</a:t>
            </a:r>
            <a:r>
              <a:rPr lang="en-GB" sz="1400" b="0" i="0" dirty="0">
                <a:solidFill>
                  <a:srgbClr val="005992"/>
                </a:solidFill>
                <a:effectLst/>
                <a:latin typeface="Roboto" pitchFamily="2" charset="0"/>
                <a:ea typeface="Roboto" pitchFamily="2" charset="0"/>
              </a:rPr>
              <a:t> </a:t>
            </a:r>
            <a:r>
              <a:rPr lang="en-GB" sz="1400" b="0" i="0" dirty="0" err="1">
                <a:solidFill>
                  <a:srgbClr val="005992"/>
                </a:solidFill>
                <a:effectLst/>
                <a:latin typeface="Roboto" pitchFamily="2" charset="0"/>
                <a:ea typeface="Roboto" pitchFamily="2" charset="0"/>
              </a:rPr>
              <a:t>thể</a:t>
            </a:r>
            <a:r>
              <a:rPr lang="en-GB" sz="1400" b="0" i="0" dirty="0">
                <a:solidFill>
                  <a:srgbClr val="005992"/>
                </a:solidFill>
                <a:effectLst/>
                <a:latin typeface="Roboto" pitchFamily="2" charset="0"/>
                <a:ea typeface="Roboto" pitchFamily="2" charset="0"/>
              </a:rPr>
              <a:t> </a:t>
            </a:r>
            <a:r>
              <a:rPr lang="en-GB" sz="1400" b="0" i="0" dirty="0" err="1">
                <a:solidFill>
                  <a:srgbClr val="005992"/>
                </a:solidFill>
                <a:effectLst/>
                <a:latin typeface="Roboto" pitchFamily="2" charset="0"/>
                <a:ea typeface="Roboto" pitchFamily="2" charset="0"/>
              </a:rPr>
              <a:t>hiện</a:t>
            </a:r>
            <a:r>
              <a:rPr lang="en-GB" sz="1400" b="0" i="0" dirty="0">
                <a:solidFill>
                  <a:srgbClr val="005992"/>
                </a:solidFill>
                <a:effectLst/>
                <a:latin typeface="Roboto" pitchFamily="2" charset="0"/>
                <a:ea typeface="Roboto" pitchFamily="2" charset="0"/>
              </a:rPr>
              <a:t> </a:t>
            </a:r>
            <a:r>
              <a:rPr lang="en-GB" sz="1400" b="0" i="0" dirty="0" err="1">
                <a:solidFill>
                  <a:srgbClr val="005992"/>
                </a:solidFill>
                <a:effectLst/>
                <a:latin typeface="Roboto" pitchFamily="2" charset="0"/>
                <a:ea typeface="Roboto" pitchFamily="2" charset="0"/>
              </a:rPr>
              <a:t>quan</a:t>
            </a:r>
            <a:r>
              <a:rPr lang="en-GB" sz="1400" b="0" i="0" dirty="0">
                <a:solidFill>
                  <a:srgbClr val="005992"/>
                </a:solidFill>
                <a:effectLst/>
                <a:latin typeface="Roboto" pitchFamily="2" charset="0"/>
                <a:ea typeface="Roboto" pitchFamily="2" charset="0"/>
              </a:rPr>
              <a:t> </a:t>
            </a:r>
            <a:r>
              <a:rPr lang="en-GB" sz="1400" b="0" i="0" dirty="0" err="1">
                <a:solidFill>
                  <a:srgbClr val="005992"/>
                </a:solidFill>
                <a:effectLst/>
                <a:latin typeface="Roboto" pitchFamily="2" charset="0"/>
                <a:ea typeface="Roboto" pitchFamily="2" charset="0"/>
              </a:rPr>
              <a:t>điểm</a:t>
            </a:r>
            <a:r>
              <a:rPr lang="en-GB" sz="1400" b="0" i="0" dirty="0">
                <a:solidFill>
                  <a:srgbClr val="005992"/>
                </a:solidFill>
                <a:effectLst/>
                <a:latin typeface="Roboto" pitchFamily="2" charset="0"/>
                <a:ea typeface="Roboto" pitchFamily="2" charset="0"/>
              </a:rPr>
              <a:t> </a:t>
            </a:r>
            <a:r>
              <a:rPr lang="en-GB" sz="1400" b="0" i="0" dirty="0" err="1">
                <a:solidFill>
                  <a:srgbClr val="005992"/>
                </a:solidFill>
                <a:effectLst/>
                <a:latin typeface="Roboto" pitchFamily="2" charset="0"/>
                <a:ea typeface="Roboto" pitchFamily="2" charset="0"/>
              </a:rPr>
              <a:t>của</a:t>
            </a:r>
            <a:r>
              <a:rPr lang="en-GB" sz="1400" b="0" i="0" dirty="0">
                <a:solidFill>
                  <a:srgbClr val="005992"/>
                </a:solidFill>
                <a:effectLst/>
                <a:latin typeface="Roboto" pitchFamily="2" charset="0"/>
                <a:ea typeface="Roboto" pitchFamily="2" charset="0"/>
              </a:rPr>
              <a:t> </a:t>
            </a:r>
            <a:r>
              <a:rPr lang="en-GB" sz="1400" b="0" i="0" dirty="0" err="1">
                <a:solidFill>
                  <a:srgbClr val="005992"/>
                </a:solidFill>
                <a:effectLst/>
                <a:latin typeface="Roboto" pitchFamily="2" charset="0"/>
                <a:ea typeface="Roboto" pitchFamily="2" charset="0"/>
              </a:rPr>
              <a:t>tác</a:t>
            </a:r>
            <a:r>
              <a:rPr lang="en-GB" sz="1400" b="0" i="0" dirty="0">
                <a:solidFill>
                  <a:srgbClr val="005992"/>
                </a:solidFill>
                <a:effectLst/>
                <a:latin typeface="Roboto" pitchFamily="2" charset="0"/>
                <a:ea typeface="Roboto" pitchFamily="2" charset="0"/>
              </a:rPr>
              <a:t> </a:t>
            </a:r>
            <a:r>
              <a:rPr lang="en-GB" sz="1400" b="0" i="0" dirty="0" err="1">
                <a:solidFill>
                  <a:srgbClr val="005992"/>
                </a:solidFill>
                <a:effectLst/>
                <a:latin typeface="Roboto" pitchFamily="2" charset="0"/>
                <a:ea typeface="Roboto" pitchFamily="2" charset="0"/>
              </a:rPr>
              <a:t>giả</a:t>
            </a:r>
            <a:r>
              <a:rPr lang="en-GB" sz="1400" b="0" i="0" dirty="0">
                <a:solidFill>
                  <a:srgbClr val="005992"/>
                </a:solidFill>
                <a:effectLst/>
                <a:latin typeface="Roboto" pitchFamily="2" charset="0"/>
                <a:ea typeface="Roboto" pitchFamily="2" charset="0"/>
              </a:rPr>
              <a:t> </a:t>
            </a:r>
            <a:r>
              <a:rPr lang="en-GB" sz="1400" b="0" i="0" dirty="0" err="1">
                <a:solidFill>
                  <a:srgbClr val="005992"/>
                </a:solidFill>
                <a:effectLst/>
                <a:latin typeface="Roboto" pitchFamily="2" charset="0"/>
                <a:ea typeface="Roboto" pitchFamily="2" charset="0"/>
              </a:rPr>
              <a:t>tại</a:t>
            </a:r>
            <a:r>
              <a:rPr lang="en-GB" sz="1400" b="0" i="0" dirty="0">
                <a:solidFill>
                  <a:srgbClr val="005992"/>
                </a:solidFill>
                <a:effectLst/>
                <a:latin typeface="Roboto" pitchFamily="2" charset="0"/>
                <a:ea typeface="Roboto" pitchFamily="2" charset="0"/>
              </a:rPr>
              <a:t> </a:t>
            </a:r>
            <a:r>
              <a:rPr lang="en-GB" sz="1400" b="0" i="0" dirty="0" err="1">
                <a:solidFill>
                  <a:srgbClr val="005992"/>
                </a:solidFill>
                <a:effectLst/>
                <a:latin typeface="Roboto" pitchFamily="2" charset="0"/>
                <a:ea typeface="Roboto" pitchFamily="2" charset="0"/>
              </a:rPr>
              <a:t>thời</a:t>
            </a:r>
            <a:r>
              <a:rPr lang="en-GB" sz="1400" b="0" i="0" dirty="0">
                <a:solidFill>
                  <a:srgbClr val="005992"/>
                </a:solidFill>
                <a:effectLst/>
                <a:latin typeface="Roboto" pitchFamily="2" charset="0"/>
                <a:ea typeface="Roboto" pitchFamily="2" charset="0"/>
              </a:rPr>
              <a:t> </a:t>
            </a:r>
            <a:r>
              <a:rPr lang="en-GB" sz="1400" b="0" i="0" dirty="0" err="1">
                <a:solidFill>
                  <a:srgbClr val="005992"/>
                </a:solidFill>
                <a:effectLst/>
                <a:latin typeface="Roboto" pitchFamily="2" charset="0"/>
                <a:ea typeface="Roboto" pitchFamily="2" charset="0"/>
              </a:rPr>
              <a:t>điểm</a:t>
            </a:r>
            <a:r>
              <a:rPr lang="en-GB" sz="1400" b="0" i="0" dirty="0">
                <a:solidFill>
                  <a:srgbClr val="005992"/>
                </a:solidFill>
                <a:effectLst/>
                <a:latin typeface="Roboto" pitchFamily="2" charset="0"/>
                <a:ea typeface="Roboto" pitchFamily="2" charset="0"/>
              </a:rPr>
              <a:t> </a:t>
            </a:r>
            <a:r>
              <a:rPr lang="en-GB" sz="1400" b="0" i="0" dirty="0" err="1">
                <a:solidFill>
                  <a:srgbClr val="005992"/>
                </a:solidFill>
                <a:effectLst/>
                <a:latin typeface="Roboto" pitchFamily="2" charset="0"/>
                <a:ea typeface="Roboto" pitchFamily="2" charset="0"/>
              </a:rPr>
              <a:t>phát</a:t>
            </a:r>
            <a:r>
              <a:rPr lang="en-GB" sz="1400" b="0" i="0" dirty="0">
                <a:solidFill>
                  <a:srgbClr val="005992"/>
                </a:solidFill>
                <a:effectLst/>
                <a:latin typeface="Roboto" pitchFamily="2" charset="0"/>
                <a:ea typeface="Roboto" pitchFamily="2" charset="0"/>
              </a:rPr>
              <a:t> </a:t>
            </a:r>
            <a:r>
              <a:rPr lang="en-GB" sz="1400" b="0" i="0" dirty="0" err="1">
                <a:solidFill>
                  <a:srgbClr val="005992"/>
                </a:solidFill>
                <a:effectLst/>
                <a:latin typeface="Roboto" pitchFamily="2" charset="0"/>
                <a:ea typeface="Roboto" pitchFamily="2" charset="0"/>
              </a:rPr>
              <a:t>hành</a:t>
            </a:r>
            <a:r>
              <a:rPr lang="en-GB" sz="1400" b="0" i="0" dirty="0">
                <a:solidFill>
                  <a:srgbClr val="005992"/>
                </a:solidFill>
                <a:effectLst/>
                <a:latin typeface="Roboto" pitchFamily="2" charset="0"/>
                <a:ea typeface="Roboto" pitchFamily="2" charset="0"/>
              </a:rPr>
              <a:t>, </a:t>
            </a:r>
            <a:r>
              <a:rPr lang="en-GB" sz="1400" b="0" i="0" dirty="0" err="1">
                <a:solidFill>
                  <a:srgbClr val="005992"/>
                </a:solidFill>
                <a:effectLst/>
                <a:latin typeface="Roboto" pitchFamily="2" charset="0"/>
                <a:ea typeface="Roboto" pitchFamily="2" charset="0"/>
              </a:rPr>
              <a:t>báo</a:t>
            </a:r>
            <a:r>
              <a:rPr lang="en-GB" sz="1400" b="0" i="0" dirty="0">
                <a:solidFill>
                  <a:srgbClr val="005992"/>
                </a:solidFill>
                <a:effectLst/>
                <a:latin typeface="Roboto" pitchFamily="2" charset="0"/>
                <a:ea typeface="Roboto" pitchFamily="2" charset="0"/>
              </a:rPr>
              <a:t> </a:t>
            </a:r>
            <a:r>
              <a:rPr lang="en-GB" sz="1400" b="0" i="0" dirty="0" err="1">
                <a:solidFill>
                  <a:srgbClr val="005992"/>
                </a:solidFill>
                <a:effectLst/>
                <a:latin typeface="Roboto" pitchFamily="2" charset="0"/>
                <a:ea typeface="Roboto" pitchFamily="2" charset="0"/>
              </a:rPr>
              <a:t>cáo</a:t>
            </a:r>
            <a:r>
              <a:rPr lang="en-GB" sz="1400" b="0" i="0" dirty="0">
                <a:solidFill>
                  <a:srgbClr val="005992"/>
                </a:solidFill>
                <a:effectLst/>
                <a:latin typeface="Roboto" pitchFamily="2" charset="0"/>
                <a:ea typeface="Roboto" pitchFamily="2" charset="0"/>
              </a:rPr>
              <a:t> </a:t>
            </a:r>
            <a:r>
              <a:rPr lang="en-GB" sz="1400" b="0" i="0" dirty="0" err="1">
                <a:solidFill>
                  <a:srgbClr val="005992"/>
                </a:solidFill>
                <a:effectLst/>
                <a:latin typeface="Roboto" pitchFamily="2" charset="0"/>
                <a:ea typeface="Roboto" pitchFamily="2" charset="0"/>
              </a:rPr>
              <a:t>chỉ</a:t>
            </a:r>
            <a:r>
              <a:rPr lang="en-GB" sz="1400" b="0" i="0" dirty="0">
                <a:solidFill>
                  <a:srgbClr val="005992"/>
                </a:solidFill>
                <a:effectLst/>
                <a:latin typeface="Roboto" pitchFamily="2" charset="0"/>
                <a:ea typeface="Roboto" pitchFamily="2" charset="0"/>
              </a:rPr>
              <a:t> </a:t>
            </a:r>
            <a:r>
              <a:rPr lang="en-GB" sz="1400" b="0" i="0" dirty="0" err="1">
                <a:solidFill>
                  <a:srgbClr val="005992"/>
                </a:solidFill>
                <a:effectLst/>
                <a:latin typeface="Roboto" pitchFamily="2" charset="0"/>
                <a:ea typeface="Roboto" pitchFamily="2" charset="0"/>
              </a:rPr>
              <a:t>nhằm</a:t>
            </a:r>
            <a:r>
              <a:rPr lang="en-GB" sz="1400" b="0" i="0" dirty="0">
                <a:solidFill>
                  <a:srgbClr val="005992"/>
                </a:solidFill>
                <a:effectLst/>
                <a:latin typeface="Roboto" pitchFamily="2" charset="0"/>
                <a:ea typeface="Roboto" pitchFamily="2" charset="0"/>
              </a:rPr>
              <a:t> </a:t>
            </a:r>
            <a:r>
              <a:rPr lang="en-GB" sz="1400" b="0" i="0" dirty="0" err="1">
                <a:solidFill>
                  <a:srgbClr val="005992"/>
                </a:solidFill>
                <a:effectLst/>
                <a:latin typeface="Roboto" pitchFamily="2" charset="0"/>
                <a:ea typeface="Roboto" pitchFamily="2" charset="0"/>
              </a:rPr>
              <a:t>mục</a:t>
            </a:r>
            <a:r>
              <a:rPr lang="en-GB" sz="1400" b="0" i="0" dirty="0">
                <a:solidFill>
                  <a:srgbClr val="005992"/>
                </a:solidFill>
                <a:effectLst/>
                <a:latin typeface="Roboto" pitchFamily="2" charset="0"/>
                <a:ea typeface="Roboto" pitchFamily="2" charset="0"/>
              </a:rPr>
              <a:t> </a:t>
            </a:r>
            <a:r>
              <a:rPr lang="en-GB" sz="1400" b="0" i="0" dirty="0" err="1">
                <a:solidFill>
                  <a:srgbClr val="005992"/>
                </a:solidFill>
                <a:effectLst/>
                <a:latin typeface="Roboto" pitchFamily="2" charset="0"/>
                <a:ea typeface="Roboto" pitchFamily="2" charset="0"/>
              </a:rPr>
              <a:t>đích</a:t>
            </a:r>
            <a:r>
              <a:rPr lang="en-GB" sz="1400" dirty="0">
                <a:solidFill>
                  <a:srgbClr val="005992"/>
                </a:solidFill>
                <a:latin typeface="Roboto" pitchFamily="2" charset="0"/>
                <a:ea typeface="Roboto" pitchFamily="2" charset="0"/>
              </a:rPr>
              <a:t> </a:t>
            </a:r>
            <a:r>
              <a:rPr lang="en-GB" sz="1400" b="0" i="0" dirty="0" err="1">
                <a:solidFill>
                  <a:srgbClr val="005992"/>
                </a:solidFill>
                <a:effectLst/>
                <a:latin typeface="Roboto" pitchFamily="2" charset="0"/>
                <a:ea typeface="Roboto" pitchFamily="2" charset="0"/>
              </a:rPr>
              <a:t>cung</a:t>
            </a:r>
            <a:r>
              <a:rPr lang="en-GB" sz="1400" b="0" i="0" dirty="0">
                <a:solidFill>
                  <a:srgbClr val="005992"/>
                </a:solidFill>
                <a:effectLst/>
                <a:latin typeface="Roboto" pitchFamily="2" charset="0"/>
                <a:ea typeface="Roboto" pitchFamily="2" charset="0"/>
              </a:rPr>
              <a:t> </a:t>
            </a:r>
            <a:r>
              <a:rPr lang="en-GB" sz="1400" b="0" i="0" dirty="0" err="1">
                <a:solidFill>
                  <a:srgbClr val="005992"/>
                </a:solidFill>
                <a:effectLst/>
                <a:latin typeface="Roboto" pitchFamily="2" charset="0"/>
                <a:ea typeface="Roboto" pitchFamily="2" charset="0"/>
              </a:rPr>
              <a:t>cấp</a:t>
            </a:r>
            <a:r>
              <a:rPr lang="en-GB" sz="1400" b="0" i="0" dirty="0">
                <a:solidFill>
                  <a:srgbClr val="005992"/>
                </a:solidFill>
                <a:effectLst/>
                <a:latin typeface="Roboto" pitchFamily="2" charset="0"/>
                <a:ea typeface="Roboto" pitchFamily="2" charset="0"/>
              </a:rPr>
              <a:t> </a:t>
            </a:r>
            <a:r>
              <a:rPr lang="en-GB" sz="1400" b="0" i="0" dirty="0" err="1">
                <a:solidFill>
                  <a:srgbClr val="005992"/>
                </a:solidFill>
                <a:effectLst/>
                <a:latin typeface="Roboto" pitchFamily="2" charset="0"/>
                <a:ea typeface="Roboto" pitchFamily="2" charset="0"/>
              </a:rPr>
              <a:t>thông</a:t>
            </a:r>
            <a:r>
              <a:rPr lang="en-GB" sz="1400" b="0" i="0" dirty="0">
                <a:solidFill>
                  <a:srgbClr val="005992"/>
                </a:solidFill>
                <a:effectLst/>
                <a:latin typeface="Roboto" pitchFamily="2" charset="0"/>
                <a:ea typeface="Roboto" pitchFamily="2" charset="0"/>
              </a:rPr>
              <a:t> tin </a:t>
            </a:r>
            <a:r>
              <a:rPr lang="en-GB" sz="1400" b="0" i="0" dirty="0" err="1">
                <a:solidFill>
                  <a:srgbClr val="005992"/>
                </a:solidFill>
                <a:effectLst/>
                <a:latin typeface="Roboto" pitchFamily="2" charset="0"/>
                <a:ea typeface="Roboto" pitchFamily="2" charset="0"/>
              </a:rPr>
              <a:t>tham</a:t>
            </a:r>
            <a:r>
              <a:rPr lang="en-GB" sz="1400" b="0" i="0" dirty="0">
                <a:solidFill>
                  <a:srgbClr val="005992"/>
                </a:solidFill>
                <a:effectLst/>
                <a:latin typeface="Roboto" pitchFamily="2" charset="0"/>
                <a:ea typeface="Roboto" pitchFamily="2" charset="0"/>
              </a:rPr>
              <a:t> </a:t>
            </a:r>
            <a:r>
              <a:rPr lang="en-GB" sz="1400" b="0" i="0" dirty="0" err="1">
                <a:solidFill>
                  <a:srgbClr val="005992"/>
                </a:solidFill>
                <a:effectLst/>
                <a:latin typeface="Roboto" pitchFamily="2" charset="0"/>
                <a:ea typeface="Roboto" pitchFamily="2" charset="0"/>
              </a:rPr>
              <a:t>khảo</a:t>
            </a:r>
            <a:r>
              <a:rPr lang="en-GB" sz="1400" b="0" i="0" dirty="0">
                <a:solidFill>
                  <a:srgbClr val="005992"/>
                </a:solidFill>
                <a:effectLst/>
                <a:latin typeface="Roboto" pitchFamily="2" charset="0"/>
                <a:ea typeface="Roboto" pitchFamily="2" charset="0"/>
              </a:rPr>
              <a:t> </a:t>
            </a:r>
            <a:r>
              <a:rPr lang="en-GB" sz="1400" b="0" i="0" dirty="0" err="1">
                <a:solidFill>
                  <a:srgbClr val="005992"/>
                </a:solidFill>
                <a:effectLst/>
                <a:latin typeface="Roboto" pitchFamily="2" charset="0"/>
                <a:ea typeface="Roboto" pitchFamily="2" charset="0"/>
              </a:rPr>
              <a:t>chứ</a:t>
            </a:r>
            <a:r>
              <a:rPr lang="en-GB" sz="1400" b="0" i="0" dirty="0">
                <a:solidFill>
                  <a:srgbClr val="005992"/>
                </a:solidFill>
                <a:effectLst/>
                <a:latin typeface="Roboto" pitchFamily="2" charset="0"/>
                <a:ea typeface="Roboto" pitchFamily="2" charset="0"/>
              </a:rPr>
              <a:t> </a:t>
            </a:r>
            <a:r>
              <a:rPr lang="en-GB" sz="1400" b="0" i="0" dirty="0" err="1">
                <a:solidFill>
                  <a:srgbClr val="005992"/>
                </a:solidFill>
                <a:effectLst/>
                <a:latin typeface="Roboto" pitchFamily="2" charset="0"/>
                <a:ea typeface="Roboto" pitchFamily="2" charset="0"/>
              </a:rPr>
              <a:t>không</a:t>
            </a:r>
            <a:r>
              <a:rPr lang="en-GB" sz="1400" b="0" i="0" dirty="0">
                <a:solidFill>
                  <a:srgbClr val="005992"/>
                </a:solidFill>
                <a:effectLst/>
                <a:latin typeface="Roboto" pitchFamily="2" charset="0"/>
                <a:ea typeface="Roboto" pitchFamily="2" charset="0"/>
              </a:rPr>
              <a:t> mang </a:t>
            </a:r>
            <a:r>
              <a:rPr lang="en-GB" sz="1400" b="0" i="0" dirty="0" err="1">
                <a:solidFill>
                  <a:srgbClr val="005992"/>
                </a:solidFill>
                <a:effectLst/>
                <a:latin typeface="Roboto" pitchFamily="2" charset="0"/>
                <a:ea typeface="Roboto" pitchFamily="2" charset="0"/>
              </a:rPr>
              <a:t>tính</a:t>
            </a:r>
            <a:r>
              <a:rPr lang="en-GB" sz="1400" b="0" i="0" dirty="0">
                <a:solidFill>
                  <a:srgbClr val="005992"/>
                </a:solidFill>
                <a:effectLst/>
                <a:latin typeface="Roboto" pitchFamily="2" charset="0"/>
                <a:ea typeface="Roboto" pitchFamily="2" charset="0"/>
              </a:rPr>
              <a:t> </a:t>
            </a:r>
            <a:r>
              <a:rPr lang="en-GB" sz="1400" b="0" i="0" dirty="0" err="1">
                <a:solidFill>
                  <a:srgbClr val="005992"/>
                </a:solidFill>
                <a:effectLst/>
                <a:latin typeface="Roboto" pitchFamily="2" charset="0"/>
                <a:ea typeface="Roboto" pitchFamily="2" charset="0"/>
              </a:rPr>
              <a:t>chất</a:t>
            </a:r>
            <a:r>
              <a:rPr lang="en-GB" sz="1400" b="0" i="0" dirty="0">
                <a:solidFill>
                  <a:srgbClr val="005992"/>
                </a:solidFill>
                <a:effectLst/>
                <a:latin typeface="Roboto" pitchFamily="2" charset="0"/>
                <a:ea typeface="Roboto" pitchFamily="2" charset="0"/>
              </a:rPr>
              <a:t> </a:t>
            </a:r>
            <a:r>
              <a:rPr lang="en-GB" sz="1400" b="0" i="0" dirty="0" err="1">
                <a:solidFill>
                  <a:srgbClr val="005992"/>
                </a:solidFill>
                <a:effectLst/>
                <a:latin typeface="Roboto" pitchFamily="2" charset="0"/>
                <a:ea typeface="Roboto" pitchFamily="2" charset="0"/>
              </a:rPr>
              <a:t>mời</a:t>
            </a:r>
            <a:r>
              <a:rPr lang="en-GB" sz="1400" b="0" i="0" dirty="0">
                <a:solidFill>
                  <a:srgbClr val="005992"/>
                </a:solidFill>
                <a:effectLst/>
                <a:latin typeface="Roboto" pitchFamily="2" charset="0"/>
                <a:ea typeface="Roboto" pitchFamily="2" charset="0"/>
              </a:rPr>
              <a:t> </a:t>
            </a:r>
            <a:r>
              <a:rPr lang="en-GB" sz="1400" b="0" i="0" dirty="0" err="1">
                <a:solidFill>
                  <a:srgbClr val="005992"/>
                </a:solidFill>
                <a:effectLst/>
                <a:latin typeface="Roboto" pitchFamily="2" charset="0"/>
                <a:ea typeface="Roboto" pitchFamily="2" charset="0"/>
              </a:rPr>
              <a:t>chào</a:t>
            </a:r>
            <a:r>
              <a:rPr lang="en-GB" sz="1400" b="0" i="0" dirty="0">
                <a:solidFill>
                  <a:srgbClr val="005992"/>
                </a:solidFill>
                <a:effectLst/>
                <a:latin typeface="Roboto" pitchFamily="2" charset="0"/>
                <a:ea typeface="Roboto" pitchFamily="2" charset="0"/>
              </a:rPr>
              <a:t>, </a:t>
            </a:r>
            <a:r>
              <a:rPr lang="en-GB" sz="1400" b="0" i="0" dirty="0" err="1">
                <a:solidFill>
                  <a:srgbClr val="005992"/>
                </a:solidFill>
                <a:effectLst/>
                <a:latin typeface="Roboto" pitchFamily="2" charset="0"/>
                <a:ea typeface="Roboto" pitchFamily="2" charset="0"/>
              </a:rPr>
              <a:t>mua</a:t>
            </a:r>
            <a:r>
              <a:rPr lang="en-GB" sz="1400" b="0" i="0" dirty="0">
                <a:solidFill>
                  <a:srgbClr val="005992"/>
                </a:solidFill>
                <a:effectLst/>
                <a:latin typeface="Roboto" pitchFamily="2" charset="0"/>
                <a:ea typeface="Roboto" pitchFamily="2" charset="0"/>
              </a:rPr>
              <a:t> </a:t>
            </a:r>
            <a:r>
              <a:rPr lang="en-GB" sz="1400" b="0" i="0" dirty="0" err="1">
                <a:solidFill>
                  <a:srgbClr val="005992"/>
                </a:solidFill>
                <a:effectLst/>
                <a:latin typeface="Roboto" pitchFamily="2" charset="0"/>
                <a:ea typeface="Roboto" pitchFamily="2" charset="0"/>
              </a:rPr>
              <a:t>bán</a:t>
            </a:r>
            <a:r>
              <a:rPr lang="en-GB" sz="1400" b="0" i="0" dirty="0">
                <a:solidFill>
                  <a:srgbClr val="005992"/>
                </a:solidFill>
                <a:effectLst/>
                <a:latin typeface="Roboto" pitchFamily="2" charset="0"/>
                <a:ea typeface="Roboto" pitchFamily="2" charset="0"/>
              </a:rPr>
              <a:t>, </a:t>
            </a:r>
            <a:r>
              <a:rPr lang="en-GB" sz="1400" b="0" i="0" dirty="0" err="1">
                <a:solidFill>
                  <a:srgbClr val="005992"/>
                </a:solidFill>
                <a:effectLst/>
                <a:latin typeface="Roboto" pitchFamily="2" charset="0"/>
                <a:ea typeface="Roboto" pitchFamily="2" charset="0"/>
              </a:rPr>
              <a:t>nắm</a:t>
            </a:r>
            <a:r>
              <a:rPr lang="en-GB" sz="1400" b="0" i="0" dirty="0">
                <a:solidFill>
                  <a:srgbClr val="005992"/>
                </a:solidFill>
                <a:effectLst/>
                <a:latin typeface="Roboto" pitchFamily="2" charset="0"/>
                <a:ea typeface="Roboto" pitchFamily="2" charset="0"/>
              </a:rPr>
              <a:t> </a:t>
            </a:r>
            <a:r>
              <a:rPr lang="en-GB" sz="1400" b="0" i="0" dirty="0" err="1">
                <a:solidFill>
                  <a:srgbClr val="005992"/>
                </a:solidFill>
                <a:effectLst/>
                <a:latin typeface="Roboto" pitchFamily="2" charset="0"/>
                <a:ea typeface="Roboto" pitchFamily="2" charset="0"/>
              </a:rPr>
              <a:t>giữ</a:t>
            </a:r>
            <a:r>
              <a:rPr lang="en-GB" sz="1400" b="0" i="0" dirty="0">
                <a:solidFill>
                  <a:srgbClr val="005992"/>
                </a:solidFill>
                <a:effectLst/>
                <a:latin typeface="Roboto" pitchFamily="2" charset="0"/>
                <a:ea typeface="Roboto" pitchFamily="2" charset="0"/>
              </a:rPr>
              <a:t> </a:t>
            </a:r>
            <a:r>
              <a:rPr lang="en-GB" sz="1400" b="0" i="0" dirty="0" err="1">
                <a:solidFill>
                  <a:srgbClr val="005992"/>
                </a:solidFill>
                <a:effectLst/>
                <a:latin typeface="Roboto" pitchFamily="2" charset="0"/>
                <a:ea typeface="Roboto" pitchFamily="2" charset="0"/>
              </a:rPr>
              <a:t>bất</a:t>
            </a:r>
            <a:r>
              <a:rPr lang="en-GB" sz="1400" b="0" i="0" dirty="0">
                <a:solidFill>
                  <a:srgbClr val="005992"/>
                </a:solidFill>
                <a:effectLst/>
                <a:latin typeface="Roboto" pitchFamily="2" charset="0"/>
                <a:ea typeface="Roboto" pitchFamily="2" charset="0"/>
              </a:rPr>
              <a:t> </a:t>
            </a:r>
            <a:r>
              <a:rPr lang="en-GB" sz="1400" b="0" i="0" dirty="0" err="1">
                <a:solidFill>
                  <a:srgbClr val="005992"/>
                </a:solidFill>
                <a:effectLst/>
                <a:latin typeface="Roboto" pitchFamily="2" charset="0"/>
                <a:ea typeface="Roboto" pitchFamily="2" charset="0"/>
              </a:rPr>
              <a:t>cứ</a:t>
            </a:r>
            <a:r>
              <a:rPr lang="en-GB" sz="1400" b="0" i="0" dirty="0">
                <a:solidFill>
                  <a:srgbClr val="005992"/>
                </a:solidFill>
                <a:effectLst/>
                <a:latin typeface="Roboto" pitchFamily="2" charset="0"/>
                <a:ea typeface="Roboto" pitchFamily="2" charset="0"/>
              </a:rPr>
              <a:t> </a:t>
            </a:r>
            <a:r>
              <a:rPr lang="en-GB" sz="1400" b="0" i="0" dirty="0" err="1">
                <a:solidFill>
                  <a:srgbClr val="005992"/>
                </a:solidFill>
                <a:effectLst/>
                <a:latin typeface="Roboto" pitchFamily="2" charset="0"/>
                <a:ea typeface="Roboto" pitchFamily="2" charset="0"/>
              </a:rPr>
              <a:t>cổ</a:t>
            </a:r>
            <a:r>
              <a:rPr lang="en-GB" sz="1400" b="0" i="0" dirty="0">
                <a:solidFill>
                  <a:srgbClr val="005992"/>
                </a:solidFill>
                <a:effectLst/>
                <a:latin typeface="Roboto" pitchFamily="2" charset="0"/>
                <a:ea typeface="Roboto" pitchFamily="2" charset="0"/>
              </a:rPr>
              <a:t> </a:t>
            </a:r>
            <a:r>
              <a:rPr lang="en-GB" sz="1400" b="0" i="0" dirty="0" err="1">
                <a:solidFill>
                  <a:srgbClr val="005992"/>
                </a:solidFill>
                <a:effectLst/>
                <a:latin typeface="Roboto" pitchFamily="2" charset="0"/>
                <a:ea typeface="Roboto" pitchFamily="2" charset="0"/>
              </a:rPr>
              <a:t>phiếu</a:t>
            </a:r>
            <a:r>
              <a:rPr lang="en-GB" sz="1400" b="0" i="0" dirty="0">
                <a:solidFill>
                  <a:srgbClr val="005992"/>
                </a:solidFill>
                <a:effectLst/>
                <a:latin typeface="Roboto" pitchFamily="2" charset="0"/>
                <a:ea typeface="Roboto" pitchFamily="2" charset="0"/>
              </a:rPr>
              <a:t> </a:t>
            </a:r>
            <a:r>
              <a:rPr lang="en-GB" sz="1400" b="0" i="0" dirty="0" err="1">
                <a:solidFill>
                  <a:srgbClr val="005992"/>
                </a:solidFill>
                <a:effectLst/>
                <a:latin typeface="Roboto" pitchFamily="2" charset="0"/>
                <a:ea typeface="Roboto" pitchFamily="2" charset="0"/>
              </a:rPr>
              <a:t>nào</a:t>
            </a:r>
            <a:r>
              <a:rPr lang="en-GB" sz="1400" b="0" i="0" dirty="0">
                <a:solidFill>
                  <a:srgbClr val="005992"/>
                </a:solidFill>
                <a:effectLst/>
                <a:latin typeface="Roboto" pitchFamily="2" charset="0"/>
                <a:ea typeface="Roboto" pitchFamily="2" charset="0"/>
              </a:rPr>
              <a:t>.</a:t>
            </a:r>
            <a:r>
              <a:rPr lang="en-GB" sz="1400" dirty="0">
                <a:solidFill>
                  <a:srgbClr val="005992"/>
                </a:solidFill>
                <a:latin typeface="Roboto" pitchFamily="2" charset="0"/>
                <a:ea typeface="Roboto" pitchFamily="2" charset="0"/>
              </a:rPr>
              <a:t> </a:t>
            </a:r>
            <a:r>
              <a:rPr lang="vi-VN" sz="1400" b="0" i="0" dirty="0">
                <a:solidFill>
                  <a:srgbClr val="005992"/>
                </a:solidFill>
                <a:effectLst/>
                <a:latin typeface="Roboto" pitchFamily="2" charset="0"/>
                <a:ea typeface="Roboto" pitchFamily="2" charset="0"/>
              </a:rPr>
              <a:t>Báo cáo này là tài sản của Công ty cổ phần chứng khoán Công thương </a:t>
            </a:r>
            <a:r>
              <a:rPr lang="vi-VN" sz="1400" b="0" i="0">
                <a:solidFill>
                  <a:srgbClr val="005992"/>
                </a:solidFill>
                <a:effectLst/>
                <a:latin typeface="Roboto" pitchFamily="2" charset="0"/>
                <a:ea typeface="Roboto" pitchFamily="2" charset="0"/>
              </a:rPr>
              <a:t>(Vietin</a:t>
            </a:r>
            <a:r>
              <a:rPr lang="en-US" sz="1400" b="0" i="0">
                <a:solidFill>
                  <a:srgbClr val="005992"/>
                </a:solidFill>
                <a:effectLst/>
                <a:latin typeface="Roboto" pitchFamily="2" charset="0"/>
                <a:ea typeface="Roboto" pitchFamily="2" charset="0"/>
              </a:rPr>
              <a:t>B</a:t>
            </a:r>
            <a:r>
              <a:rPr lang="vi-VN" sz="1400" b="0" i="0">
                <a:solidFill>
                  <a:srgbClr val="005992"/>
                </a:solidFill>
                <a:effectLst/>
                <a:latin typeface="Roboto" pitchFamily="2" charset="0"/>
                <a:ea typeface="Roboto" pitchFamily="2" charset="0"/>
              </a:rPr>
              <a:t>ank </a:t>
            </a:r>
            <a:r>
              <a:rPr lang="vi-VN" sz="1400" b="0" i="0" dirty="0">
                <a:solidFill>
                  <a:srgbClr val="005992"/>
                </a:solidFill>
                <a:effectLst/>
                <a:latin typeface="Roboto" pitchFamily="2" charset="0"/>
                <a:ea typeface="Roboto" pitchFamily="2" charset="0"/>
              </a:rPr>
              <a:t>Securities). </a:t>
            </a:r>
            <a:endParaRPr lang="en-US" sz="1400" b="0" i="0" dirty="0">
              <a:solidFill>
                <a:srgbClr val="005992"/>
              </a:solidFill>
              <a:effectLst/>
              <a:latin typeface="Roboto" pitchFamily="2" charset="0"/>
              <a:ea typeface="Roboto" pitchFamily="2" charset="0"/>
            </a:endParaRPr>
          </a:p>
          <a:p>
            <a:pPr algn="just">
              <a:lnSpc>
                <a:spcPct val="150000"/>
              </a:lnSpc>
            </a:pPr>
            <a:endParaRPr lang="en-US" sz="1400" dirty="0">
              <a:solidFill>
                <a:srgbClr val="005992"/>
              </a:solidFill>
              <a:latin typeface="Roboto" pitchFamily="2" charset="0"/>
              <a:ea typeface="Roboto" pitchFamily="2" charset="0"/>
            </a:endParaRPr>
          </a:p>
          <a:p>
            <a:pPr algn="just">
              <a:lnSpc>
                <a:spcPct val="150000"/>
              </a:lnSpc>
            </a:pPr>
            <a:r>
              <a:rPr lang="vi-VN" sz="1400" b="0" i="0" dirty="0">
                <a:solidFill>
                  <a:srgbClr val="005992"/>
                </a:solidFill>
                <a:effectLst/>
                <a:latin typeface="Roboto" pitchFamily="2" charset="0"/>
                <a:ea typeface="Roboto" pitchFamily="2" charset="0"/>
              </a:rPr>
              <a:t>Không ai được</a:t>
            </a:r>
            <a:r>
              <a:rPr lang="en-US" sz="1400" b="0" i="0" dirty="0">
                <a:solidFill>
                  <a:srgbClr val="005992"/>
                </a:solidFill>
                <a:effectLst/>
                <a:latin typeface="Roboto" pitchFamily="2" charset="0"/>
                <a:ea typeface="Roboto" pitchFamily="2" charset="0"/>
              </a:rPr>
              <a:t> </a:t>
            </a:r>
            <a:r>
              <a:rPr lang="vi-VN" sz="1400" b="0" i="0" dirty="0">
                <a:solidFill>
                  <a:srgbClr val="005992"/>
                </a:solidFill>
                <a:effectLst/>
                <a:latin typeface="Roboto" pitchFamily="2" charset="0"/>
                <a:ea typeface="Roboto" pitchFamily="2" charset="0"/>
              </a:rPr>
              <a:t>phép</a:t>
            </a:r>
            <a:r>
              <a:rPr lang="en-US" sz="1400" dirty="0">
                <a:solidFill>
                  <a:srgbClr val="005992"/>
                </a:solidFill>
                <a:latin typeface="Roboto" pitchFamily="2" charset="0"/>
                <a:ea typeface="Roboto" pitchFamily="2" charset="0"/>
              </a:rPr>
              <a:t> </a:t>
            </a:r>
            <a:r>
              <a:rPr lang="vi-VN" sz="1400" b="0" i="0" dirty="0">
                <a:solidFill>
                  <a:srgbClr val="005992"/>
                </a:solidFill>
                <a:effectLst/>
                <a:latin typeface="Roboto" pitchFamily="2" charset="0"/>
                <a:ea typeface="Roboto" pitchFamily="2" charset="0"/>
              </a:rPr>
              <a:t>sao chép, tái sản xuất, phát hành cũng như phân phối báo cáo này vì bất cứ mục đích cá nhân hay thương </a:t>
            </a:r>
            <a:r>
              <a:rPr lang="en-US" sz="1400" b="0" i="0" dirty="0" err="1">
                <a:solidFill>
                  <a:srgbClr val="005992"/>
                </a:solidFill>
                <a:effectLst/>
                <a:latin typeface="Roboto" pitchFamily="2" charset="0"/>
                <a:ea typeface="Roboto" pitchFamily="2" charset="0"/>
              </a:rPr>
              <a:t>mại</a:t>
            </a:r>
            <a:r>
              <a:rPr lang="en-US" sz="1400" dirty="0">
                <a:solidFill>
                  <a:srgbClr val="005992"/>
                </a:solidFill>
                <a:latin typeface="Roboto" pitchFamily="2" charset="0"/>
                <a:ea typeface="Roboto" pitchFamily="2" charset="0"/>
              </a:rPr>
              <a:t> </a:t>
            </a:r>
            <a:r>
              <a:rPr lang="en-US" sz="1400" dirty="0" err="1">
                <a:solidFill>
                  <a:srgbClr val="005992"/>
                </a:solidFill>
                <a:latin typeface="Roboto" pitchFamily="2" charset="0"/>
                <a:ea typeface="Roboto" pitchFamily="2" charset="0"/>
              </a:rPr>
              <a:t>nào</a:t>
            </a:r>
            <a:r>
              <a:rPr lang="en-US" sz="1400" dirty="0">
                <a:solidFill>
                  <a:srgbClr val="005992"/>
                </a:solidFill>
                <a:latin typeface="Roboto" pitchFamily="2" charset="0"/>
                <a:ea typeface="Roboto" pitchFamily="2" charset="0"/>
              </a:rPr>
              <a:t> </a:t>
            </a:r>
            <a:r>
              <a:rPr lang="en-US" sz="1400" dirty="0" err="1">
                <a:solidFill>
                  <a:srgbClr val="005992"/>
                </a:solidFill>
                <a:latin typeface="Roboto" pitchFamily="2" charset="0"/>
                <a:ea typeface="Roboto" pitchFamily="2" charset="0"/>
              </a:rPr>
              <a:t>nếu</a:t>
            </a:r>
            <a:r>
              <a:rPr lang="en-US" sz="1400" dirty="0">
                <a:solidFill>
                  <a:srgbClr val="005992"/>
                </a:solidFill>
                <a:latin typeface="Roboto" pitchFamily="2" charset="0"/>
                <a:ea typeface="Roboto" pitchFamily="2" charset="0"/>
              </a:rPr>
              <a:t> </a:t>
            </a:r>
            <a:r>
              <a:rPr lang="en-US" sz="1400" dirty="0" err="1">
                <a:solidFill>
                  <a:srgbClr val="005992"/>
                </a:solidFill>
                <a:latin typeface="Roboto" pitchFamily="2" charset="0"/>
                <a:ea typeface="Roboto" pitchFamily="2" charset="0"/>
              </a:rPr>
              <a:t>không</a:t>
            </a:r>
            <a:r>
              <a:rPr lang="en-US" sz="1400" dirty="0">
                <a:solidFill>
                  <a:srgbClr val="005992"/>
                </a:solidFill>
                <a:latin typeface="Roboto" pitchFamily="2" charset="0"/>
                <a:ea typeface="Roboto" pitchFamily="2" charset="0"/>
              </a:rPr>
              <a:t> </a:t>
            </a:r>
            <a:r>
              <a:rPr lang="en-US" sz="1400" dirty="0" err="1">
                <a:solidFill>
                  <a:srgbClr val="005992"/>
                </a:solidFill>
                <a:latin typeface="Roboto" pitchFamily="2" charset="0"/>
                <a:ea typeface="Roboto" pitchFamily="2" charset="0"/>
              </a:rPr>
              <a:t>có</a:t>
            </a:r>
            <a:r>
              <a:rPr lang="en-US" sz="1400" dirty="0">
                <a:solidFill>
                  <a:srgbClr val="005992"/>
                </a:solidFill>
                <a:latin typeface="Roboto" pitchFamily="2" charset="0"/>
                <a:ea typeface="Roboto" pitchFamily="2" charset="0"/>
              </a:rPr>
              <a:t> </a:t>
            </a:r>
            <a:r>
              <a:rPr lang="en-US" sz="1400" dirty="0" err="1">
                <a:solidFill>
                  <a:srgbClr val="005992"/>
                </a:solidFill>
                <a:latin typeface="Roboto" pitchFamily="2" charset="0"/>
                <a:ea typeface="Roboto" pitchFamily="2" charset="0"/>
              </a:rPr>
              <a:t>sự</a:t>
            </a:r>
            <a:r>
              <a:rPr lang="en-US" sz="1400" dirty="0">
                <a:solidFill>
                  <a:srgbClr val="005992"/>
                </a:solidFill>
                <a:latin typeface="Roboto" pitchFamily="2" charset="0"/>
                <a:ea typeface="Roboto" pitchFamily="2" charset="0"/>
              </a:rPr>
              <a:t> </a:t>
            </a:r>
            <a:r>
              <a:rPr lang="en-US" sz="1400" dirty="0" err="1">
                <a:solidFill>
                  <a:srgbClr val="005992"/>
                </a:solidFill>
                <a:latin typeface="Roboto" pitchFamily="2" charset="0"/>
                <a:ea typeface="Roboto" pitchFamily="2" charset="0"/>
              </a:rPr>
              <a:t>đồng</a:t>
            </a:r>
            <a:r>
              <a:rPr lang="en-US" sz="1400" dirty="0">
                <a:solidFill>
                  <a:srgbClr val="005992"/>
                </a:solidFill>
                <a:latin typeface="Roboto" pitchFamily="2" charset="0"/>
                <a:ea typeface="Roboto" pitchFamily="2" charset="0"/>
              </a:rPr>
              <a:t> ý </a:t>
            </a:r>
            <a:r>
              <a:rPr lang="en-US" sz="1400" err="1">
                <a:solidFill>
                  <a:srgbClr val="005992"/>
                </a:solidFill>
                <a:latin typeface="Roboto" pitchFamily="2" charset="0"/>
                <a:ea typeface="Roboto" pitchFamily="2" charset="0"/>
              </a:rPr>
              <a:t>của</a:t>
            </a:r>
            <a:r>
              <a:rPr lang="en-US" sz="1400">
                <a:solidFill>
                  <a:srgbClr val="005992"/>
                </a:solidFill>
                <a:latin typeface="Roboto" pitchFamily="2" charset="0"/>
                <a:ea typeface="Roboto" pitchFamily="2" charset="0"/>
              </a:rPr>
              <a:t> VietinBank </a:t>
            </a:r>
            <a:r>
              <a:rPr lang="en-US" sz="1400" dirty="0">
                <a:solidFill>
                  <a:srgbClr val="005992"/>
                </a:solidFill>
                <a:latin typeface="Roboto" pitchFamily="2" charset="0"/>
                <a:ea typeface="Roboto" pitchFamily="2" charset="0"/>
              </a:rPr>
              <a:t>Securities.</a:t>
            </a:r>
            <a:r>
              <a:rPr lang="vi-VN" sz="1400" dirty="0">
                <a:solidFill>
                  <a:srgbClr val="005992"/>
                </a:solidFill>
                <a:latin typeface="Roboto" pitchFamily="2" charset="0"/>
                <a:ea typeface="Roboto" pitchFamily="2" charset="0"/>
              </a:rPr>
              <a:t> </a:t>
            </a:r>
            <a:endParaRPr lang="en-GB" sz="1600" dirty="0">
              <a:solidFill>
                <a:srgbClr val="005992"/>
              </a:solidFill>
            </a:endParaRPr>
          </a:p>
        </p:txBody>
      </p:sp>
      <p:sp>
        <p:nvSpPr>
          <p:cNvPr id="13" name="TextBox 12">
            <a:extLst>
              <a:ext uri="{FF2B5EF4-FFF2-40B4-BE49-F238E27FC236}">
                <a16:creationId xmlns:a16="http://schemas.microsoft.com/office/drawing/2014/main" id="{375726E4-8621-4A7C-DCAF-C6D4118F0D02}"/>
              </a:ext>
            </a:extLst>
          </p:cNvPr>
          <p:cNvSpPr txBox="1"/>
          <p:nvPr/>
        </p:nvSpPr>
        <p:spPr>
          <a:xfrm>
            <a:off x="2330311" y="5478659"/>
            <a:ext cx="7531378" cy="584775"/>
          </a:xfrm>
          <a:prstGeom prst="rect">
            <a:avLst/>
          </a:prstGeom>
          <a:noFill/>
        </p:spPr>
        <p:txBody>
          <a:bodyPr wrap="square">
            <a:spAutoFit/>
          </a:bodyPr>
          <a:lstStyle/>
          <a:p>
            <a:pPr algn="ctr"/>
            <a:r>
              <a:rPr lang="en-GB" sz="1600" b="1" i="1" dirty="0">
                <a:solidFill>
                  <a:srgbClr val="005992"/>
                </a:solidFill>
                <a:effectLst/>
                <a:latin typeface="Roboto" pitchFamily="2" charset="0"/>
                <a:ea typeface="Roboto" pitchFamily="2" charset="0"/>
              </a:rPr>
              <a:t>Xin </a:t>
            </a:r>
            <a:r>
              <a:rPr lang="en-GB" sz="1600" b="1" i="1" dirty="0" err="1">
                <a:solidFill>
                  <a:srgbClr val="005992"/>
                </a:solidFill>
                <a:effectLst/>
                <a:latin typeface="Roboto" pitchFamily="2" charset="0"/>
                <a:ea typeface="Roboto" pitchFamily="2" charset="0"/>
              </a:rPr>
              <a:t>vui</a:t>
            </a:r>
            <a:r>
              <a:rPr lang="en-GB" sz="1600" b="1" i="1" dirty="0">
                <a:solidFill>
                  <a:srgbClr val="005992"/>
                </a:solidFill>
                <a:effectLst/>
                <a:latin typeface="Roboto" pitchFamily="2" charset="0"/>
                <a:ea typeface="Roboto" pitchFamily="2" charset="0"/>
              </a:rPr>
              <a:t> </a:t>
            </a:r>
            <a:r>
              <a:rPr lang="en-GB" sz="1600" b="1" i="1" dirty="0" err="1">
                <a:solidFill>
                  <a:srgbClr val="005992"/>
                </a:solidFill>
                <a:effectLst/>
                <a:latin typeface="Roboto" pitchFamily="2" charset="0"/>
                <a:ea typeface="Roboto" pitchFamily="2" charset="0"/>
              </a:rPr>
              <a:t>lòng</a:t>
            </a:r>
            <a:r>
              <a:rPr lang="en-GB" sz="1600" b="1" i="1" dirty="0">
                <a:solidFill>
                  <a:srgbClr val="005992"/>
                </a:solidFill>
                <a:effectLst/>
                <a:latin typeface="Roboto" pitchFamily="2" charset="0"/>
                <a:ea typeface="Roboto" pitchFamily="2" charset="0"/>
              </a:rPr>
              <a:t> </a:t>
            </a:r>
            <a:r>
              <a:rPr lang="en-GB" sz="1600" b="1" i="1" dirty="0" err="1">
                <a:solidFill>
                  <a:srgbClr val="005992"/>
                </a:solidFill>
                <a:effectLst/>
                <a:latin typeface="Roboto" pitchFamily="2" charset="0"/>
                <a:ea typeface="Roboto" pitchFamily="2" charset="0"/>
              </a:rPr>
              <a:t>ghi</a:t>
            </a:r>
            <a:r>
              <a:rPr lang="en-GB" sz="1600" b="1" i="1" dirty="0">
                <a:solidFill>
                  <a:srgbClr val="005992"/>
                </a:solidFill>
                <a:effectLst/>
                <a:latin typeface="Roboto" pitchFamily="2" charset="0"/>
                <a:ea typeface="Roboto" pitchFamily="2" charset="0"/>
              </a:rPr>
              <a:t> </a:t>
            </a:r>
            <a:r>
              <a:rPr lang="en-GB" sz="1600" b="1" i="1" dirty="0" err="1">
                <a:solidFill>
                  <a:srgbClr val="005992"/>
                </a:solidFill>
                <a:effectLst/>
                <a:latin typeface="Roboto" pitchFamily="2" charset="0"/>
                <a:ea typeface="Roboto" pitchFamily="2" charset="0"/>
              </a:rPr>
              <a:t>rõ</a:t>
            </a:r>
            <a:r>
              <a:rPr lang="en-GB" sz="1600" b="1" i="1" dirty="0">
                <a:solidFill>
                  <a:srgbClr val="005992"/>
                </a:solidFill>
                <a:effectLst/>
                <a:latin typeface="Roboto" pitchFamily="2" charset="0"/>
                <a:ea typeface="Roboto" pitchFamily="2" charset="0"/>
              </a:rPr>
              <a:t> </a:t>
            </a:r>
            <a:r>
              <a:rPr lang="en-GB" sz="1600" b="1" i="1" dirty="0" err="1">
                <a:solidFill>
                  <a:srgbClr val="005992"/>
                </a:solidFill>
                <a:effectLst/>
                <a:latin typeface="Roboto" pitchFamily="2" charset="0"/>
                <a:ea typeface="Roboto" pitchFamily="2" charset="0"/>
              </a:rPr>
              <a:t>nguồn</a:t>
            </a:r>
            <a:r>
              <a:rPr lang="en-GB" sz="1600" b="1" i="1" dirty="0">
                <a:solidFill>
                  <a:srgbClr val="005992"/>
                </a:solidFill>
                <a:effectLst/>
                <a:latin typeface="Roboto" pitchFamily="2" charset="0"/>
                <a:ea typeface="Roboto" pitchFamily="2" charset="0"/>
              </a:rPr>
              <a:t> </a:t>
            </a:r>
            <a:r>
              <a:rPr lang="en-GB" sz="1600" b="1" i="1" dirty="0" err="1">
                <a:solidFill>
                  <a:srgbClr val="005992"/>
                </a:solidFill>
                <a:effectLst/>
                <a:latin typeface="Roboto" pitchFamily="2" charset="0"/>
                <a:ea typeface="Roboto" pitchFamily="2" charset="0"/>
              </a:rPr>
              <a:t>khi</a:t>
            </a:r>
            <a:r>
              <a:rPr lang="en-GB" sz="1600" b="1" i="1" dirty="0">
                <a:solidFill>
                  <a:srgbClr val="005992"/>
                </a:solidFill>
                <a:effectLst/>
                <a:latin typeface="Roboto" pitchFamily="2" charset="0"/>
                <a:ea typeface="Roboto" pitchFamily="2" charset="0"/>
              </a:rPr>
              <a:t> </a:t>
            </a:r>
            <a:r>
              <a:rPr lang="en-GB" sz="1600" b="1" i="1" dirty="0" err="1">
                <a:solidFill>
                  <a:srgbClr val="005992"/>
                </a:solidFill>
                <a:effectLst/>
                <a:latin typeface="Roboto" pitchFamily="2" charset="0"/>
                <a:ea typeface="Roboto" pitchFamily="2" charset="0"/>
              </a:rPr>
              <a:t>trích</a:t>
            </a:r>
            <a:r>
              <a:rPr lang="en-GB" sz="1600" b="1" i="1" dirty="0">
                <a:solidFill>
                  <a:srgbClr val="005992"/>
                </a:solidFill>
                <a:effectLst/>
                <a:latin typeface="Roboto" pitchFamily="2" charset="0"/>
                <a:ea typeface="Roboto" pitchFamily="2" charset="0"/>
              </a:rPr>
              <a:t> </a:t>
            </a:r>
            <a:r>
              <a:rPr lang="en-GB" sz="1600" b="1" i="1" dirty="0" err="1">
                <a:solidFill>
                  <a:srgbClr val="005992"/>
                </a:solidFill>
                <a:effectLst/>
                <a:latin typeface="Roboto" pitchFamily="2" charset="0"/>
                <a:ea typeface="Roboto" pitchFamily="2" charset="0"/>
              </a:rPr>
              <a:t>dẫn</a:t>
            </a:r>
            <a:r>
              <a:rPr lang="en-GB" sz="1600" b="1" i="1" dirty="0">
                <a:solidFill>
                  <a:srgbClr val="005992"/>
                </a:solidFill>
                <a:effectLst/>
                <a:latin typeface="Roboto" pitchFamily="2" charset="0"/>
                <a:ea typeface="Roboto" pitchFamily="2" charset="0"/>
              </a:rPr>
              <a:t> </a:t>
            </a:r>
            <a:r>
              <a:rPr lang="en-GB" sz="1600" b="1" i="1" dirty="0" err="1">
                <a:solidFill>
                  <a:srgbClr val="005992"/>
                </a:solidFill>
                <a:effectLst/>
                <a:latin typeface="Roboto" pitchFamily="2" charset="0"/>
                <a:ea typeface="Roboto" pitchFamily="2" charset="0"/>
              </a:rPr>
              <a:t>các</a:t>
            </a:r>
            <a:r>
              <a:rPr lang="en-GB" sz="1600" b="1" i="1" dirty="0">
                <a:solidFill>
                  <a:srgbClr val="005992"/>
                </a:solidFill>
                <a:effectLst/>
                <a:latin typeface="Roboto" pitchFamily="2" charset="0"/>
                <a:ea typeface="Roboto" pitchFamily="2" charset="0"/>
              </a:rPr>
              <a:t> </a:t>
            </a:r>
            <a:r>
              <a:rPr lang="en-GB" sz="1600" b="1" i="1" dirty="0" err="1">
                <a:solidFill>
                  <a:srgbClr val="005992"/>
                </a:solidFill>
                <a:effectLst/>
                <a:latin typeface="Roboto" pitchFamily="2" charset="0"/>
                <a:ea typeface="Roboto" pitchFamily="2" charset="0"/>
              </a:rPr>
              <a:t>thông</a:t>
            </a:r>
            <a:r>
              <a:rPr lang="en-GB" sz="1600" b="1" i="1" dirty="0">
                <a:solidFill>
                  <a:srgbClr val="005992"/>
                </a:solidFill>
                <a:effectLst/>
                <a:latin typeface="Roboto" pitchFamily="2" charset="0"/>
                <a:ea typeface="Roboto" pitchFamily="2" charset="0"/>
              </a:rPr>
              <a:t> tin </a:t>
            </a:r>
            <a:r>
              <a:rPr lang="en-GB" sz="1600" b="1" i="1" dirty="0" err="1">
                <a:solidFill>
                  <a:srgbClr val="005992"/>
                </a:solidFill>
                <a:effectLst/>
                <a:latin typeface="Roboto" pitchFamily="2" charset="0"/>
                <a:ea typeface="Roboto" pitchFamily="2" charset="0"/>
              </a:rPr>
              <a:t>trong</a:t>
            </a:r>
            <a:r>
              <a:rPr lang="en-GB" sz="1600" b="1" i="1" dirty="0">
                <a:solidFill>
                  <a:srgbClr val="005992"/>
                </a:solidFill>
                <a:effectLst/>
                <a:latin typeface="Roboto" pitchFamily="2" charset="0"/>
                <a:ea typeface="Roboto" pitchFamily="2" charset="0"/>
              </a:rPr>
              <a:t> </a:t>
            </a:r>
            <a:r>
              <a:rPr lang="en-GB" sz="1600" b="1" i="1" dirty="0" err="1">
                <a:solidFill>
                  <a:srgbClr val="005992"/>
                </a:solidFill>
                <a:effectLst/>
                <a:latin typeface="Roboto" pitchFamily="2" charset="0"/>
                <a:ea typeface="Roboto" pitchFamily="2" charset="0"/>
              </a:rPr>
              <a:t>báo</a:t>
            </a:r>
            <a:r>
              <a:rPr lang="en-GB" sz="1600" b="1" i="1" dirty="0">
                <a:solidFill>
                  <a:srgbClr val="005992"/>
                </a:solidFill>
                <a:effectLst/>
                <a:latin typeface="Roboto" pitchFamily="2" charset="0"/>
                <a:ea typeface="Roboto" pitchFamily="2" charset="0"/>
              </a:rPr>
              <a:t> </a:t>
            </a:r>
            <a:r>
              <a:rPr lang="en-GB" sz="1600" b="1" i="1" dirty="0" err="1">
                <a:solidFill>
                  <a:srgbClr val="005992"/>
                </a:solidFill>
                <a:effectLst/>
                <a:latin typeface="Roboto" pitchFamily="2" charset="0"/>
                <a:ea typeface="Roboto" pitchFamily="2" charset="0"/>
              </a:rPr>
              <a:t>cáo</a:t>
            </a:r>
            <a:r>
              <a:rPr lang="en-GB" sz="1600" b="1" i="1" dirty="0">
                <a:solidFill>
                  <a:srgbClr val="005992"/>
                </a:solidFill>
                <a:effectLst/>
                <a:latin typeface="Roboto" pitchFamily="2" charset="0"/>
                <a:ea typeface="Roboto" pitchFamily="2" charset="0"/>
              </a:rPr>
              <a:t> </a:t>
            </a:r>
            <a:r>
              <a:rPr lang="en-GB" sz="1600" b="1" i="1" dirty="0" err="1">
                <a:solidFill>
                  <a:srgbClr val="005992"/>
                </a:solidFill>
                <a:effectLst/>
                <a:latin typeface="Roboto" pitchFamily="2" charset="0"/>
                <a:ea typeface="Roboto" pitchFamily="2" charset="0"/>
              </a:rPr>
              <a:t>này</a:t>
            </a:r>
            <a:r>
              <a:rPr lang="en-GB" sz="1600" b="1" i="1" dirty="0">
                <a:solidFill>
                  <a:srgbClr val="005992"/>
                </a:solidFill>
                <a:effectLst/>
                <a:latin typeface="Roboto" pitchFamily="2" charset="0"/>
                <a:ea typeface="Roboto" pitchFamily="2" charset="0"/>
              </a:rPr>
              <a:t>!</a:t>
            </a:r>
            <a:r>
              <a:rPr lang="en-GB" sz="1600" dirty="0">
                <a:solidFill>
                  <a:srgbClr val="005992"/>
                </a:solidFill>
                <a:latin typeface="Roboto" pitchFamily="2" charset="0"/>
                <a:ea typeface="Roboto" pitchFamily="2" charset="0"/>
              </a:rPr>
              <a:t> </a:t>
            </a:r>
            <a:br>
              <a:rPr lang="en-GB" sz="1600" dirty="0">
                <a:solidFill>
                  <a:srgbClr val="005992"/>
                </a:solidFill>
              </a:rPr>
            </a:br>
            <a:endParaRPr lang="en-GB" sz="1600" dirty="0">
              <a:solidFill>
                <a:srgbClr val="005992"/>
              </a:solidFill>
            </a:endParaRPr>
          </a:p>
        </p:txBody>
      </p:sp>
      <p:pic>
        <p:nvPicPr>
          <p:cNvPr id="6" name="Picture 5">
            <a:extLst>
              <a:ext uri="{FF2B5EF4-FFF2-40B4-BE49-F238E27FC236}">
                <a16:creationId xmlns:a16="http://schemas.microsoft.com/office/drawing/2014/main" id="{99608A6B-1737-31CE-3FD8-BFF732C115C4}"/>
              </a:ext>
            </a:extLst>
          </p:cNvPr>
          <p:cNvPicPr>
            <a:picLocks noChangeAspect="1"/>
          </p:cNvPicPr>
          <p:nvPr/>
        </p:nvPicPr>
        <p:blipFill>
          <a:blip r:embed="rId2"/>
          <a:stretch>
            <a:fillRect/>
          </a:stretch>
        </p:blipFill>
        <p:spPr>
          <a:xfrm>
            <a:off x="99507" y="22215"/>
            <a:ext cx="2155356" cy="817300"/>
          </a:xfrm>
          <a:prstGeom prst="rect">
            <a:avLst/>
          </a:prstGeom>
        </p:spPr>
      </p:pic>
    </p:spTree>
    <p:extLst>
      <p:ext uri="{BB962C8B-B14F-4D97-AF65-F5344CB8AC3E}">
        <p14:creationId xmlns:p14="http://schemas.microsoft.com/office/powerpoint/2010/main" val="41310370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32890</TotalTime>
  <Words>2258</Words>
  <Application>Microsoft Office PowerPoint</Application>
  <PresentationFormat>Widescreen</PresentationFormat>
  <Paragraphs>696</Paragraphs>
  <Slides>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Roboto</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 Wonderful</dc:creator>
  <cp:lastModifiedBy>Nhật Minh</cp:lastModifiedBy>
  <cp:revision>3796</cp:revision>
  <dcterms:created xsi:type="dcterms:W3CDTF">2022-05-22T12:51:42Z</dcterms:created>
  <dcterms:modified xsi:type="dcterms:W3CDTF">2023-08-31T01:14:59Z</dcterms:modified>
</cp:coreProperties>
</file>